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7" r:id="rId11"/>
    <p:sldId id="268" r:id="rId12"/>
    <p:sldId id="269" r:id="rId13"/>
    <p:sldId id="270" r:id="rId14"/>
    <p:sldId id="271" r:id="rId15"/>
    <p:sldId id="265" r:id="rId16"/>
    <p:sldId id="266" r:id="rId17"/>
    <p:sldId id="274" r:id="rId18"/>
    <p:sldId id="272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987" autoAdjust="0"/>
  </p:normalViewPr>
  <p:slideViewPr>
    <p:cSldViewPr snapToGrid="0" snapToObjects="1">
      <p:cViewPr varScale="1">
        <p:scale>
          <a:sx n="66" d="100"/>
          <a:sy n="66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41D42-7608-2743-86BC-F888E472F093}" type="datetimeFigureOut">
              <a:rPr lang="en-US" smtClean="0"/>
              <a:t>6/15/16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97AB-222F-8340-BB76-69E1DA407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4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samhsa.gov/nctic/trauma-interventions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1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Realizes the widespread impact of trauma and understands potential paths for recovery;</a:t>
            </a:r>
          </a:p>
          <a:p>
            <a:r>
              <a:rPr lang="en-US" dirty="0" smtClean="0"/>
              <a:t>Recognizes the signs and symptoms of trauma in clients, families, staff, and others involved with the system;</a:t>
            </a:r>
          </a:p>
          <a:p>
            <a:r>
              <a:rPr lang="en-US" dirty="0" smtClean="0"/>
              <a:t>Responds by fully integrating knowledge about trauma into policies, procedures, and practices; and</a:t>
            </a:r>
          </a:p>
          <a:p>
            <a:r>
              <a:rPr lang="en-US" dirty="0" smtClean="0"/>
              <a:t>Seeks to actively resist re-traumatization.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SAMHSA, available at </a:t>
            </a:r>
            <a:r>
              <a:rPr lang="en-US" dirty="0" smtClean="0">
                <a:hlinkClick r:id="rId3"/>
              </a:rPr>
              <a:t>http://www.samhsa.gov/nctic/trauma-interventions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trauma-informed approach reflects adherence to six key principles rather than a prescribed set of practices or procedures. These principles may be generalizable across multiple types of settings, although terminology and application may be setting- or sector-specific:</a:t>
            </a:r>
          </a:p>
          <a:p>
            <a:r>
              <a:rPr lang="en-US" dirty="0" smtClean="0"/>
              <a:t>Safety</a:t>
            </a:r>
          </a:p>
          <a:p>
            <a:r>
              <a:rPr lang="en-US" dirty="0" smtClean="0"/>
              <a:t>Trustworthiness and Transparency</a:t>
            </a:r>
          </a:p>
          <a:p>
            <a:r>
              <a:rPr lang="en-US" dirty="0" smtClean="0"/>
              <a:t>Peer support</a:t>
            </a:r>
          </a:p>
          <a:p>
            <a:r>
              <a:rPr lang="en-US" dirty="0" smtClean="0"/>
              <a:t>Collaboration and mutuality</a:t>
            </a:r>
          </a:p>
          <a:p>
            <a:r>
              <a:rPr lang="en-US" dirty="0" smtClean="0"/>
              <a:t>Empowerment, voice and choice</a:t>
            </a:r>
          </a:p>
          <a:p>
            <a:r>
              <a:rPr lang="en-US" dirty="0" smtClean="0"/>
              <a:t>Cultural, Historical, and Gender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E84A-B825-4DA5-86F7-E34D436BC2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You’ve already got</a:t>
            </a:r>
            <a:r>
              <a:rPr lang="en-US" baseline="0" dirty="0" smtClean="0"/>
              <a:t> this information from previous presentation—we will be incorporating that here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Being trauma-informed is being aware that people have experienced trauma and are processing it in different ways.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E84A-B825-4DA5-86F7-E34D436BC2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78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about changing the perceptions (conscious and unconscious)—asking what happened to you, instead of just seeing a problem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E84A-B825-4DA5-86F7-E34D436BC2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1731" indent="-28143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5741" indent="-22514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6037" indent="-22514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26333" indent="-22514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76630" indent="-225148" defTabSz="45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26926" indent="-225148" defTabSz="45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77222" indent="-225148" defTabSz="45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27518" indent="-225148" defTabSz="45029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2B7351B-E325-4AAF-B3F8-D0E322364027}" type="slidenum">
              <a:rPr lang="en-US" altLang="en-US" sz="1200">
                <a:latin typeface="Calibri" pitchFamily="34" charset="0"/>
              </a:rPr>
              <a:pPr eaLnBrk="1" hangingPunct="1"/>
              <a:t>14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74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1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“Trigger” warnings and intervention staffing</a:t>
            </a:r>
          </a:p>
          <a:p>
            <a:r>
              <a:rPr lang="en-US" dirty="0" smtClean="0"/>
              <a:t>Know where</a:t>
            </a:r>
            <a:r>
              <a:rPr lang="en-US" baseline="0" dirty="0" smtClean="0"/>
              <a:t> there are confidential </a:t>
            </a:r>
            <a:r>
              <a:rPr lang="en-US" baseline="0" dirty="0" err="1" smtClean="0"/>
              <a:t>serivices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1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6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8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1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activism—pushed on Title</a:t>
            </a:r>
            <a:r>
              <a:rPr lang="en-US" baseline="0" dirty="0" smtClean="0"/>
              <a:t> IX and </a:t>
            </a:r>
            <a:r>
              <a:rPr lang="en-US" baseline="0" dirty="0" err="1" smtClean="0"/>
              <a:t>Clery</a:t>
            </a:r>
            <a:r>
              <a:rPr lang="en-US" baseline="0" dirty="0" smtClean="0"/>
              <a:t> Act that already were suppose to be working</a:t>
            </a:r>
          </a:p>
          <a:p>
            <a:r>
              <a:rPr lang="en-US" baseline="0" dirty="0" smtClean="0"/>
              <a:t>Exposed a lot of issues in campus response</a:t>
            </a:r>
          </a:p>
          <a:p>
            <a:r>
              <a:rPr lang="en-US" baseline="0" dirty="0" smtClean="0"/>
              <a:t>Led to strengthening in VAWA 2013—only changed the </a:t>
            </a:r>
            <a:r>
              <a:rPr lang="en-US" baseline="0" dirty="0" err="1" smtClean="0"/>
              <a:t>Clery</a:t>
            </a:r>
            <a:r>
              <a:rPr lang="en-US" baseline="0" dirty="0" smtClean="0"/>
              <a:t> Act, not Title 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4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California State Law (easier to change)</a:t>
            </a:r>
          </a:p>
          <a:p>
            <a:pPr marL="171450" indent="-171450">
              <a:buFontTx/>
              <a:buChar char="•"/>
            </a:pPr>
            <a:r>
              <a:rPr lang="en-US" dirty="0" smtClean="0"/>
              <a:t>Big changes in 2014,</a:t>
            </a:r>
            <a:r>
              <a:rPr lang="en-US" baseline="0" dirty="0" smtClean="0"/>
              <a:t> 2015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Clery</a:t>
            </a:r>
            <a:r>
              <a:rPr lang="en-US" baseline="0" dirty="0" smtClean="0"/>
              <a:t> Act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Bigger scope than just SA—includes all major crimes on campus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Was amending in VAWA reauthorization to have more specifics around SA/DV/Stalking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Title IX—1972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Part of the civil rights movement, end sex discrimination in schools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Often used in sports parity cases</a:t>
            </a:r>
          </a:p>
          <a:p>
            <a:pPr marL="628650" lvl="1" indent="-171450">
              <a:buFontTx/>
              <a:buChar char="•"/>
            </a:pPr>
            <a:endParaRPr lang="en-US" baseline="0" dirty="0" smtClean="0"/>
          </a:p>
          <a:p>
            <a:pPr marL="457200" lvl="1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sex discrimination and sex</a:t>
            </a:r>
            <a:r>
              <a:rPr lang="en-US" baseline="0" dirty="0" smtClean="0"/>
              <a:t> equality</a:t>
            </a:r>
          </a:p>
          <a:p>
            <a:r>
              <a:rPr lang="en-US" baseline="0" dirty="0" smtClean="0"/>
              <a:t>DCL = sexual violence was a form of sexual harassment was a form of sex discrimination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0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Came out of</a:t>
            </a:r>
            <a:r>
              <a:rPr lang="en-US" baseline="0" dirty="0" smtClean="0"/>
              <a:t> a case of a student being raped and murder in her residence hall in 1986—Jeanne </a:t>
            </a:r>
            <a:r>
              <a:rPr lang="en-US" baseline="0" dirty="0" err="1" smtClean="0"/>
              <a:t>Clery</a:t>
            </a:r>
            <a:endParaRPr lang="en-US" baseline="0" dirty="0" smtClean="0"/>
          </a:p>
          <a:p>
            <a:r>
              <a:rPr lang="en-US" baseline="0" dirty="0" smtClean="0"/>
              <a:t>Transparency in reporting crimes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9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 law—strengthens and complicates and puts everything and the kitchen sink in—duplicates federal</a:t>
            </a:r>
            <a:r>
              <a:rPr lang="en-US" baseline="0" dirty="0" smtClean="0"/>
              <a:t> laws (</a:t>
            </a:r>
            <a:r>
              <a:rPr lang="en-US" baseline="0" dirty="0" err="1" smtClean="0"/>
              <a:t>Clery</a:t>
            </a:r>
            <a:r>
              <a:rPr lang="en-US" baseline="0" dirty="0" smtClean="0"/>
              <a:t> and Title IX)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34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r>
              <a:rPr lang="en-US" baseline="0" dirty="0" smtClean="0"/>
              <a:t> as the main focus misses the context and interconnectivity of issues of gender-based violence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0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Checklist are good things sometimes—they have improved hospital efficiency and reduced malpractice/mistakes</a:t>
            </a:r>
            <a:r>
              <a:rPr lang="en-US" baseline="0" dirty="0" smtClean="0"/>
              <a:t> because they take away discretion.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Count off (depends</a:t>
            </a:r>
            <a:r>
              <a:rPr lang="en-US" baseline="0" dirty="0" smtClean="0"/>
              <a:t> on size of the group)</a:t>
            </a:r>
          </a:p>
          <a:p>
            <a:r>
              <a:rPr lang="en-US" baseline="0" dirty="0" smtClean="0"/>
              <a:t>Groups of 6-10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 check lists: Survivor reports sexual assault to you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What do I need to do for student safety?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do I need to do for the survivor?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is required by campus policy?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What is required by law?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Share back—what do we notice? How does your view change depending on the lens/focus of your checklist?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97AB-222F-8340-BB76-69E1DA4077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June 15,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June 15,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ALCASA-Logo_1233x800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0" y="5881028"/>
            <a:ext cx="1129320" cy="9769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casa.org/" TargetMode="External"/><Relationship Id="rId4" Type="http://schemas.openxmlformats.org/officeDocument/2006/relationships/hyperlink" Target="http://www.calcasa.org/2015/06/calcasa-releases-policies-for-campuses-addressing-sexual-assault-datingdomestic-violence-stalking/" TargetMode="External"/><Relationship Id="rId5" Type="http://schemas.openxmlformats.org/officeDocument/2006/relationships/hyperlink" Target="http://www.nctsn.org/" TargetMode="External"/><Relationship Id="rId6" Type="http://schemas.openxmlformats.org/officeDocument/2006/relationships/hyperlink" Target="http://www.theiacp.org/Trauma-Informed-Sexual-Assault-Investigation-Training" TargetMode="External"/><Relationship Id="rId7" Type="http://schemas.openxmlformats.org/officeDocument/2006/relationships/hyperlink" Target="http://www.reportingoptions.org/" TargetMode="External"/><Relationship Id="rId8" Type="http://schemas.openxmlformats.org/officeDocument/2006/relationships/image" Target="../media/image2.jp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eaustin@calcas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Beyond Compliance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Seeing the overarching themes of the </a:t>
            </a:r>
            <a:r>
              <a:rPr lang="en-US" dirty="0" err="1"/>
              <a:t>Clery</a:t>
            </a:r>
            <a:r>
              <a:rPr lang="en-US" dirty="0"/>
              <a:t> Act, Title IX and California Law on </a:t>
            </a:r>
            <a:r>
              <a:rPr lang="en-US" dirty="0" smtClean="0"/>
              <a:t>campus</a:t>
            </a:r>
          </a:p>
          <a:p>
            <a:endParaRPr lang="en-US" dirty="0"/>
          </a:p>
          <a:p>
            <a:r>
              <a:rPr lang="en-US" dirty="0" smtClean="0"/>
              <a:t>Emily Austin, JD</a:t>
            </a:r>
          </a:p>
          <a:p>
            <a:r>
              <a:rPr lang="en-US" dirty="0" smtClean="0"/>
              <a:t>CALCASA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6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Trauma-Informed Program, System or Organization: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60590"/>
            <a:ext cx="4273550" cy="4697411"/>
          </a:xfrm>
        </p:spPr>
        <p:txBody>
          <a:bodyPr>
            <a:noAutofit/>
          </a:bodyPr>
          <a:lstStyle/>
          <a:p>
            <a:r>
              <a:rPr lang="en-US" dirty="0" smtClean="0"/>
              <a:t>Realizes impact of trauma and identifies paths for recovery</a:t>
            </a:r>
            <a:endParaRPr lang="en-US" dirty="0"/>
          </a:p>
          <a:p>
            <a:r>
              <a:rPr lang="en-US" dirty="0"/>
              <a:t>Recognizes the signs and symptoms of </a:t>
            </a:r>
            <a:r>
              <a:rPr lang="en-US" dirty="0" smtClean="0"/>
              <a:t>trauma</a:t>
            </a:r>
            <a:endParaRPr lang="en-US" dirty="0"/>
          </a:p>
          <a:p>
            <a:r>
              <a:rPr lang="en-US" dirty="0" smtClean="0"/>
              <a:t>Integrates knowledge about the impact of trauma </a:t>
            </a:r>
            <a:r>
              <a:rPr lang="en-US" dirty="0"/>
              <a:t>into policies, procedures, and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Seeks </a:t>
            </a:r>
            <a:r>
              <a:rPr lang="en-US" dirty="0"/>
              <a:t>to actively resist re-traumatization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ALCASA-Logo_1233x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0" y="5881028"/>
            <a:ext cx="1129320" cy="976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1670050"/>
            <a:ext cx="40386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has impacts</a:t>
            </a:r>
            <a:endParaRPr lang="en-US" dirty="0"/>
          </a:p>
        </p:txBody>
      </p:sp>
      <p:pic>
        <p:nvPicPr>
          <p:cNvPr id="6" name="Content Placeholder 5" descr="coNeCte | Blog da Sociedade Brasileira de Neurociências e ...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6473" y="1675978"/>
            <a:ext cx="4496147" cy="5029200"/>
          </a:xfrm>
        </p:spPr>
      </p:pic>
      <p:pic>
        <p:nvPicPr>
          <p:cNvPr id="5" name="Picture 4" descr="CALCASA-Logo_1233x8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0" y="5881028"/>
            <a:ext cx="1129320" cy="9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53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1" y="2602346"/>
            <a:ext cx="6447501" cy="2595460"/>
          </a:xfrm>
        </p:spPr>
        <p:txBody>
          <a:bodyPr/>
          <a:lstStyle/>
          <a:p>
            <a:r>
              <a:rPr lang="en-US" dirty="0" smtClean="0"/>
              <a:t>From “What’s wrong with you?” to “What happened to you?”</a:t>
            </a:r>
            <a:endParaRPr lang="en-US" dirty="0"/>
          </a:p>
        </p:txBody>
      </p:sp>
      <p:pic>
        <p:nvPicPr>
          <p:cNvPr id="6" name="Picture 5" descr="CALCASA-Logo_1233x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0" y="5881028"/>
            <a:ext cx="1129320" cy="9769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0"/>
            <a:ext cx="35718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2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Trauma-Informed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57480" cy="48768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Coordinated Community Response Teams (CCRT)</a:t>
            </a:r>
          </a:p>
          <a:p>
            <a:r>
              <a:rPr lang="en-US" sz="4000" dirty="0" smtClean="0"/>
              <a:t>Trauma-informed investigation practices</a:t>
            </a:r>
          </a:p>
          <a:p>
            <a:r>
              <a:rPr lang="en-US" sz="4000" dirty="0" smtClean="0"/>
              <a:t>Trauma-informed prevention strategies</a:t>
            </a:r>
          </a:p>
          <a:p>
            <a:r>
              <a:rPr lang="en-US" sz="4000" dirty="0" smtClean="0"/>
              <a:t>Working with </a:t>
            </a:r>
            <a:r>
              <a:rPr lang="en-US" sz="4000" dirty="0" smtClean="0"/>
              <a:t>Community Partners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  <p:pic>
        <p:nvPicPr>
          <p:cNvPr id="4" name="Picture 3" descr="CALCASA-Logo_1233x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0" y="5881028"/>
            <a:ext cx="1129320" cy="9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2920" indent="-457200">
              <a:defRPr/>
            </a:pPr>
            <a:r>
              <a:rPr lang="en-US" sz="2800" dirty="0"/>
              <a:t>Different than a case management team</a:t>
            </a:r>
          </a:p>
          <a:p>
            <a:pPr marL="502920" indent="-457200">
              <a:defRPr/>
            </a:pPr>
            <a:r>
              <a:rPr lang="en-US" sz="2800" dirty="0"/>
              <a:t>Examines systems in a community</a:t>
            </a:r>
          </a:p>
          <a:p>
            <a:pPr marL="502920" indent="-457200">
              <a:defRPr/>
            </a:pPr>
            <a:r>
              <a:rPr lang="en-US" sz="2800" dirty="0"/>
              <a:t>Survivor-Centered Systems Map Activity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Coordinated Community Response Team</a:t>
            </a:r>
          </a:p>
        </p:txBody>
      </p:sp>
      <p:pic>
        <p:nvPicPr>
          <p:cNvPr id="4" name="Picture 3" descr="CALCASA-Logo_1233x8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0" y="5881028"/>
            <a:ext cx="1129320" cy="9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8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Trauma-Informed Investigation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Waiting for the narrative to reveal itself—</a:t>
            </a:r>
            <a:r>
              <a:rPr lang="en-US" dirty="0" smtClean="0"/>
              <a:t>listen and stop interrupting</a:t>
            </a:r>
          </a:p>
          <a:p>
            <a:r>
              <a:rPr lang="en-US" dirty="0" smtClean="0"/>
              <a:t>Acknowledge the impact of trauma on memory and reflection</a:t>
            </a:r>
          </a:p>
          <a:p>
            <a:r>
              <a:rPr lang="en-US" dirty="0" smtClean="0"/>
              <a:t>Transparency and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2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Trauma-Informed Prevention Strategies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7" y="1930400"/>
            <a:ext cx="4412290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20" y="2356643"/>
            <a:ext cx="40195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Community Partners/RCCs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Healing and thriving throughout the life span</a:t>
            </a:r>
          </a:p>
          <a:p>
            <a:r>
              <a:rPr lang="en-US" dirty="0" smtClean="0"/>
              <a:t>Options for survivors</a:t>
            </a:r>
          </a:p>
          <a:p>
            <a:r>
              <a:rPr lang="en-US" dirty="0"/>
              <a:t>Responding as advocates for survivors</a:t>
            </a:r>
          </a:p>
          <a:p>
            <a:r>
              <a:rPr lang="en-US" dirty="0"/>
              <a:t>Prevention education</a:t>
            </a:r>
          </a:p>
          <a:p>
            <a:r>
              <a:rPr lang="en-US" dirty="0"/>
              <a:t>Awareness campaigns</a:t>
            </a:r>
          </a:p>
          <a:p>
            <a:r>
              <a:rPr lang="en-US" dirty="0"/>
              <a:t>Trauma-informed/survivor-focused training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4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92383"/>
            <a:ext cx="6447501" cy="464898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hlinkClick r:id="rId3"/>
              </a:rPr>
              <a:t>California Coalition Against Sexual </a:t>
            </a:r>
            <a:r>
              <a:rPr lang="en-US" sz="3200" dirty="0" smtClean="0">
                <a:hlinkClick r:id="rId3"/>
              </a:rPr>
              <a:t>Assault</a:t>
            </a:r>
            <a:r>
              <a:rPr lang="en-US" sz="3200" dirty="0">
                <a:hlinkClick r:id="rId3"/>
              </a:rPr>
              <a:t> </a:t>
            </a:r>
            <a:r>
              <a:rPr lang="en-US" sz="3200" dirty="0" smtClean="0">
                <a:hlinkClick r:id="rId3"/>
              </a:rPr>
              <a:t> www.calcasa.org</a:t>
            </a:r>
            <a:endParaRPr lang="en-US" sz="3200" dirty="0" smtClean="0"/>
          </a:p>
          <a:p>
            <a:pPr lvl="1"/>
            <a:r>
              <a:rPr lang="en-US" sz="3200" dirty="0" smtClean="0"/>
              <a:t>Guidelines for Campuses: </a:t>
            </a: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://www.calcasa.org/2015/06/calcasa-releases-policies-for-campuses-addressing-sexual-assault-datingdomestic-violence-stalking</a:t>
            </a:r>
            <a:r>
              <a:rPr lang="en-US" sz="3200" dirty="0" smtClean="0">
                <a:hlinkClick r:id="rId4"/>
              </a:rPr>
              <a:t>/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National Child Trauma Stress Network </a:t>
            </a:r>
            <a:r>
              <a:rPr lang="en-US" sz="3200" dirty="0">
                <a:hlinkClick r:id="rId5"/>
              </a:rPr>
              <a:t>http://www.nctsn.org</a:t>
            </a:r>
            <a:r>
              <a:rPr lang="en-US" sz="3200" dirty="0" smtClean="0">
                <a:hlinkClick r:id="rId5"/>
              </a:rPr>
              <a:t>/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International Association of Chiefs </a:t>
            </a:r>
            <a:r>
              <a:rPr lang="en-US" sz="3200" dirty="0"/>
              <a:t>of Police </a:t>
            </a:r>
            <a:r>
              <a:rPr lang="en-US" sz="3200" dirty="0">
                <a:hlinkClick r:id="rId6"/>
              </a:rPr>
              <a:t>http://</a:t>
            </a:r>
            <a:r>
              <a:rPr lang="en-US" sz="3200" dirty="0" smtClean="0">
                <a:hlinkClick r:id="rId6"/>
              </a:rPr>
              <a:t>www.theiacp.org/Trauma-Informed-Sexual-Assault-Investigation-Training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You Have Options: </a:t>
            </a:r>
            <a:r>
              <a:rPr lang="en-US" sz="3200" dirty="0" smtClean="0">
                <a:hlinkClick r:id="rId7"/>
              </a:rPr>
              <a:t>www.reportingoptions.org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Picture 3" descr="CALCASA-Logo_1233x80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680" y="5881028"/>
            <a:ext cx="1129320" cy="976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668" y="21419"/>
            <a:ext cx="24860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6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Emily Austin</a:t>
            </a:r>
          </a:p>
          <a:p>
            <a:r>
              <a:rPr lang="en-US" dirty="0" smtClean="0">
                <a:hlinkClick r:id="rId3"/>
              </a:rPr>
              <a:t>eaustin@calcasa.org</a:t>
            </a:r>
            <a:endParaRPr lang="en-US" dirty="0" smtClean="0"/>
          </a:p>
          <a:p>
            <a:r>
              <a:rPr lang="en-US" dirty="0" smtClean="0"/>
              <a:t>916-446-2520 </a:t>
            </a:r>
            <a:r>
              <a:rPr lang="en-US" dirty="0" err="1" smtClean="0"/>
              <a:t>xtn</a:t>
            </a:r>
            <a:r>
              <a:rPr lang="en-US" dirty="0" smtClean="0"/>
              <a:t> 302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1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understanding about the intersections and relationship between Title IX, the </a:t>
            </a:r>
            <a:r>
              <a:rPr lang="en-US" dirty="0" err="1"/>
              <a:t>Clery</a:t>
            </a:r>
            <a:r>
              <a:rPr lang="en-US" dirty="0"/>
              <a:t> Act, and California law in regards to response to and prevention of sexual assault on </a:t>
            </a:r>
            <a:r>
              <a:rPr lang="en-US" dirty="0" smtClean="0"/>
              <a:t>campus</a:t>
            </a:r>
          </a:p>
          <a:p>
            <a:r>
              <a:rPr lang="en-US" dirty="0" smtClean="0"/>
              <a:t>Learn </a:t>
            </a:r>
            <a:r>
              <a:rPr lang="en-US" dirty="0"/>
              <a:t>about how legal structures and reforms have developed a compliance-centered response to sexual assault on </a:t>
            </a:r>
            <a:r>
              <a:rPr lang="en-US" dirty="0" smtClean="0"/>
              <a:t>campus.</a:t>
            </a:r>
          </a:p>
          <a:p>
            <a:r>
              <a:rPr lang="en-US" dirty="0" smtClean="0"/>
              <a:t>Identify </a:t>
            </a:r>
            <a:r>
              <a:rPr lang="en-US" dirty="0"/>
              <a:t>the tenants of a trauma-informed and resiliency-focused school/organization.</a:t>
            </a:r>
          </a:p>
        </p:txBody>
      </p:sp>
    </p:spTree>
    <p:extLst>
      <p:ext uri="{BB962C8B-B14F-4D97-AF65-F5344CB8AC3E}">
        <p14:creationId xmlns:p14="http://schemas.microsoft.com/office/powerpoint/2010/main" val="894132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Got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701800"/>
            <a:ext cx="527201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03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lay of the 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854200"/>
            <a:ext cx="6306207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8600" y="53213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California State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3162300"/>
            <a:ext cx="89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Title IX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828534"/>
            <a:ext cx="157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Clery</a:t>
            </a:r>
            <a:r>
              <a:rPr lang="en-US" dirty="0" smtClean="0">
                <a:solidFill>
                  <a:schemeClr val="bg1"/>
                </a:solidFill>
              </a:rPr>
              <a:t> Act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56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8987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0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Clery</a:t>
            </a:r>
            <a:r>
              <a:rPr lang="en-US" dirty="0" smtClean="0"/>
              <a:t> 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539" r="25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 State 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223" y="18699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9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Compliance-Centered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590" y="1726547"/>
            <a:ext cx="314929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93" y="1393649"/>
            <a:ext cx="551682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7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1426</TotalTime>
  <Words>847</Words>
  <Application>Microsoft Macintosh PowerPoint</Application>
  <PresentationFormat>On-screen Show (4:3)</PresentationFormat>
  <Paragraphs>133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Clarity</vt:lpstr>
      <vt:lpstr>Beyond Compliance:</vt:lpstr>
      <vt:lpstr>Objectives</vt:lpstr>
      <vt:lpstr>How We Got Here</vt:lpstr>
      <vt:lpstr>The lay of the land</vt:lpstr>
      <vt:lpstr>Title IX</vt:lpstr>
      <vt:lpstr>The Clery Act</vt:lpstr>
      <vt:lpstr>California State Law</vt:lpstr>
      <vt:lpstr>Compliance-Centered</vt:lpstr>
      <vt:lpstr>Compliance Activity</vt:lpstr>
      <vt:lpstr>Trauma-Informed Program, System or Organization:</vt:lpstr>
      <vt:lpstr>Trauma has impacts</vt:lpstr>
      <vt:lpstr>From “What’s wrong with you?” to “What happened to you?”</vt:lpstr>
      <vt:lpstr>Trauma-Informed Tools</vt:lpstr>
      <vt:lpstr>Coordinated Community Response Team</vt:lpstr>
      <vt:lpstr>Trauma-Informed Investigation Practices</vt:lpstr>
      <vt:lpstr>Trauma-Informed Prevention Strategies</vt:lpstr>
      <vt:lpstr>Working with Community Partners/RCCs</vt:lpstr>
      <vt:lpstr>Resources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Compliance:</dc:title>
  <dc:creator>Emily</dc:creator>
  <cp:lastModifiedBy>Emily</cp:lastModifiedBy>
  <cp:revision>8</cp:revision>
  <cp:lastPrinted>2016-06-15T21:11:54Z</cp:lastPrinted>
  <dcterms:created xsi:type="dcterms:W3CDTF">2016-05-31T20:36:31Z</dcterms:created>
  <dcterms:modified xsi:type="dcterms:W3CDTF">2016-06-15T21:11:59Z</dcterms:modified>
</cp:coreProperties>
</file>