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65" r:id="rId4"/>
    <p:sldId id="261" r:id="rId5"/>
    <p:sldId id="266" r:id="rId6"/>
    <p:sldId id="267" r:id="rId7"/>
    <p:sldId id="274" r:id="rId8"/>
    <p:sldId id="270" r:id="rId9"/>
    <p:sldId id="271" r:id="rId10"/>
    <p:sldId id="272" r:id="rId11"/>
    <p:sldId id="273" r:id="rId12"/>
    <p:sldId id="269" r:id="rId13"/>
    <p:sldId id="275" r:id="rId14"/>
    <p:sldId id="260" r:id="rId15"/>
    <p:sldId id="276"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10" autoAdjust="0"/>
    <p:restoredTop sz="94709" autoAdjust="0"/>
  </p:normalViewPr>
  <p:slideViewPr>
    <p:cSldViewPr snapToGrid="0" snapToObjects="1">
      <p:cViewPr varScale="1">
        <p:scale>
          <a:sx n="80" d="100"/>
          <a:sy n="80" d="100"/>
        </p:scale>
        <p:origin x="-94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6/21/16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6/21/16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6/21/16</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6/21/16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6/21/16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6/21/16</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rutcher@ucsc.edu" TargetMode="External"/><Relationship Id="rId4" Type="http://schemas.openxmlformats.org/officeDocument/2006/relationships/hyperlink" Target="mailto:caitlin@bayareawomenagainstrape.org" TargetMode="External"/><Relationship Id="rId1" Type="http://schemas.openxmlformats.org/officeDocument/2006/relationships/slideLayout" Target="../slideLayouts/slideLayout2.xml"/><Relationship Id="rId2" Type="http://schemas.openxmlformats.org/officeDocument/2006/relationships/hyperlink" Target="mailto:elizabeth@mtryrapecrisi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0007" y="4624668"/>
            <a:ext cx="8569193" cy="933450"/>
          </a:xfrm>
        </p:spPr>
        <p:txBody>
          <a:bodyPr>
            <a:normAutofit fontScale="90000"/>
          </a:bodyPr>
          <a:lstStyle/>
          <a:p>
            <a:r>
              <a:rPr lang="en-US" sz="3100" b="1" dirty="0"/>
              <a:t>Campus Advocacy</a:t>
            </a:r>
            <a:r>
              <a:rPr lang="en-US" sz="3100" b="1" dirty="0" smtClean="0"/>
              <a:t>:</a:t>
            </a:r>
            <a:br>
              <a:rPr lang="en-US" sz="3100" b="1" dirty="0" smtClean="0"/>
            </a:br>
            <a:r>
              <a:rPr lang="en-US" b="1" dirty="0" smtClean="0"/>
              <a:t>Building </a:t>
            </a:r>
            <a:r>
              <a:rPr lang="en-US" b="1" dirty="0"/>
              <a:t>Relationships and Best Practices</a:t>
            </a:r>
            <a:r>
              <a:rPr lang="en-US" dirty="0"/>
              <a:t/>
            </a:r>
            <a:br>
              <a:rPr lang="en-US" dirty="0"/>
            </a:br>
            <a:endParaRPr lang="en-US" dirty="0"/>
          </a:p>
        </p:txBody>
      </p:sp>
      <p:sp>
        <p:nvSpPr>
          <p:cNvPr id="3" name="Subtitle 2"/>
          <p:cNvSpPr>
            <a:spLocks noGrp="1"/>
          </p:cNvSpPr>
          <p:nvPr>
            <p:ph type="subTitle" idx="1"/>
          </p:nvPr>
        </p:nvSpPr>
        <p:spPr>
          <a:xfrm>
            <a:off x="270007" y="5562599"/>
            <a:ext cx="8569193" cy="748553"/>
          </a:xfrm>
        </p:spPr>
        <p:txBody>
          <a:bodyPr>
            <a:normAutofit lnSpcReduction="10000"/>
          </a:bodyPr>
          <a:lstStyle/>
          <a:p>
            <a:r>
              <a:rPr lang="en-US" dirty="0"/>
              <a:t>Elizabeth </a:t>
            </a:r>
            <a:r>
              <a:rPr lang="en-US" dirty="0" err="1"/>
              <a:t>Cota</a:t>
            </a:r>
            <a:r>
              <a:rPr lang="en-US" dirty="0"/>
              <a:t>, Monterey County Rape Crisis Center advocate (CSU Monterey Bay)</a:t>
            </a:r>
          </a:p>
          <a:p>
            <a:r>
              <a:rPr lang="en-US" dirty="0"/>
              <a:t>Emily Crutcher, CARE Director </a:t>
            </a:r>
            <a:r>
              <a:rPr lang="en-US" dirty="0" smtClean="0"/>
              <a:t>(</a:t>
            </a:r>
            <a:r>
              <a:rPr lang="en-US" dirty="0"/>
              <a:t>UC Santa Cruz)</a:t>
            </a:r>
          </a:p>
          <a:p>
            <a:r>
              <a:rPr lang="en-US" dirty="0"/>
              <a:t>Caitlin Kauffman, Bay Area Women Against Rape advocate (CSU East Bay)</a:t>
            </a:r>
          </a:p>
          <a:p>
            <a:endParaRPr lang="en-US" dirty="0"/>
          </a:p>
        </p:txBody>
      </p:sp>
    </p:spTree>
    <p:extLst>
      <p:ext uri="{BB962C8B-B14F-4D97-AF65-F5344CB8AC3E}">
        <p14:creationId xmlns:p14="http://schemas.microsoft.com/office/powerpoint/2010/main" val="36671153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i="1" dirty="0" smtClean="0"/>
              <a:t>She tells her RA that night, who makes a report to Title IX.</a:t>
            </a:r>
          </a:p>
          <a:p>
            <a:pPr marL="0" indent="0">
              <a:buNone/>
            </a:pPr>
            <a:endParaRPr lang="en-US" dirty="0"/>
          </a:p>
          <a:p>
            <a:pPr marL="0" indent="0">
              <a:buNone/>
            </a:pPr>
            <a:r>
              <a:rPr lang="en-US" dirty="0" smtClean="0"/>
              <a:t>Most campus employees are designated Responsible Employees and must report SA, DV and stalking to the Title IX Officer. Title IX can differ in their approach – most reach out via email to provide reporting options and resources.</a:t>
            </a:r>
          </a:p>
          <a:p>
            <a:pPr marL="0" indent="0">
              <a:buNone/>
            </a:pPr>
            <a:r>
              <a:rPr lang="en-US" dirty="0" smtClean="0"/>
              <a:t>A campus advocate who works with Title IX can explain that option to the survivor, so she can decide if she wishes to speak with Title IX and request a formal investigation. If yes, a campus advocate can accompany her to all on campus meetings.</a:t>
            </a:r>
          </a:p>
        </p:txBody>
      </p:sp>
    </p:spTree>
    <p:extLst>
      <p:ext uri="{BB962C8B-B14F-4D97-AF65-F5344CB8AC3E}">
        <p14:creationId xmlns:p14="http://schemas.microsoft.com/office/powerpoint/2010/main" val="42435102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i="1" dirty="0" smtClean="0"/>
              <a:t>The next day she visits the health center and discloses to a clinician, who is mandated to call campus police.</a:t>
            </a:r>
          </a:p>
          <a:p>
            <a:pPr marL="0" indent="0">
              <a:buNone/>
            </a:pPr>
            <a:r>
              <a:rPr lang="en-US" dirty="0" smtClean="0"/>
              <a:t>One benefit of having an advocate housed on campus is quick response. Campus advocates can train Student Health and Counseling staff to call them, and often are able to respond before the police arrive to help explain options to the survivor. Campus advocates can also explain campus medical options if she does not want a SART, including access to prophylaxis, injury care, follow-up testing, and navigating insurance.</a:t>
            </a:r>
          </a:p>
        </p:txBody>
      </p:sp>
    </p:spTree>
    <p:extLst>
      <p:ext uri="{BB962C8B-B14F-4D97-AF65-F5344CB8AC3E}">
        <p14:creationId xmlns:p14="http://schemas.microsoft.com/office/powerpoint/2010/main" val="5565346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i="1" dirty="0" smtClean="0"/>
              <a:t>Title IX and campus police both refer her to the on campus advocate, who walks over to the health center and meets with her. At that time she decides to do a restricted SART.</a:t>
            </a:r>
          </a:p>
          <a:p>
            <a:pPr marL="0" indent="0">
              <a:buNone/>
            </a:pPr>
            <a:endParaRPr lang="en-US" dirty="0"/>
          </a:p>
          <a:p>
            <a:pPr marL="0" indent="0">
              <a:buNone/>
            </a:pPr>
            <a:r>
              <a:rPr lang="en-US" dirty="0" smtClean="0"/>
              <a:t>Some campus advocates have the capacity to do SART accompaniments, while others may help a campus survivor connect with an on-call RCC advocate. </a:t>
            </a:r>
            <a:endParaRPr lang="en-US" dirty="0"/>
          </a:p>
        </p:txBody>
      </p:sp>
    </p:spTree>
    <p:extLst>
      <p:ext uri="{BB962C8B-B14F-4D97-AF65-F5344CB8AC3E}">
        <p14:creationId xmlns:p14="http://schemas.microsoft.com/office/powerpoint/2010/main" val="18407342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i="1" dirty="0" smtClean="0"/>
              <a:t>Other considerations:</a:t>
            </a:r>
          </a:p>
          <a:p>
            <a:pPr lvl="1"/>
            <a:r>
              <a:rPr lang="en-US" sz="2000" dirty="0"/>
              <a:t>A</a:t>
            </a:r>
            <a:r>
              <a:rPr lang="en-US" sz="2000" dirty="0" smtClean="0"/>
              <a:t>dvocates should ensure that campus survivors have the full range of accommodations available to them: academic, employment, transportation, housing, financial, etc.</a:t>
            </a:r>
          </a:p>
          <a:p>
            <a:pPr lvl="1"/>
            <a:r>
              <a:rPr lang="en-US" sz="2000" dirty="0" smtClean="0"/>
              <a:t>Campus advocates may be able to leverage the relationships they have on campus, while RCC advocates can leverage the relationships they have off campus. The goal is to surround the survivor with support.</a:t>
            </a:r>
          </a:p>
          <a:p>
            <a:pPr lvl="1"/>
            <a:r>
              <a:rPr lang="en-US" sz="2000" dirty="0" smtClean="0"/>
              <a:t>The survivor should always be at choice: if they feel more comfortable with on campus or off campus resources, that should be respected.</a:t>
            </a:r>
            <a:endParaRPr lang="en-US" sz="2000" dirty="0"/>
          </a:p>
        </p:txBody>
      </p:sp>
    </p:spTree>
    <p:extLst>
      <p:ext uri="{BB962C8B-B14F-4D97-AF65-F5344CB8AC3E}">
        <p14:creationId xmlns:p14="http://schemas.microsoft.com/office/powerpoint/2010/main" val="20684476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Advocacy Structure</a:t>
            </a:r>
            <a:endParaRPr lang="en-US" dirty="0"/>
          </a:p>
        </p:txBody>
      </p:sp>
      <p:sp>
        <p:nvSpPr>
          <p:cNvPr id="3" name="Content Placeholder 2"/>
          <p:cNvSpPr>
            <a:spLocks noGrp="1"/>
          </p:cNvSpPr>
          <p:nvPr>
            <p:ph idx="1"/>
          </p:nvPr>
        </p:nvSpPr>
        <p:spPr/>
        <p:txBody>
          <a:bodyPr>
            <a:normAutofit/>
          </a:bodyPr>
          <a:lstStyle/>
          <a:p>
            <a:r>
              <a:rPr lang="en-US" dirty="0" smtClean="0"/>
              <a:t>Different structures may work best for different campuses. The goal is to provide seamless services for campus survivors, and creating a model that is sustainable.</a:t>
            </a:r>
          </a:p>
          <a:p>
            <a:r>
              <a:rPr lang="en-US" dirty="0" smtClean="0"/>
              <a:t>Survivors should always be offered a choice of campus and community resources. Offer warm referrals on/off campus.</a:t>
            </a:r>
          </a:p>
          <a:p>
            <a:r>
              <a:rPr lang="en-US" dirty="0" smtClean="0"/>
              <a:t>Clear protocol about confidentiality and ROI for case management between campus/community advocates</a:t>
            </a:r>
          </a:p>
          <a:p>
            <a:r>
              <a:rPr lang="en-US" dirty="0" smtClean="0"/>
              <a:t>Campus must establish that advocates have confidentiality and privilege (not Responsible Employees under Title IX, not CSAs under </a:t>
            </a:r>
            <a:r>
              <a:rPr lang="en-US" dirty="0" err="1" smtClean="0"/>
              <a:t>Clery</a:t>
            </a:r>
            <a:r>
              <a:rPr lang="en-US" dirty="0" smtClean="0"/>
              <a:t>, not subject to subpoena)</a:t>
            </a:r>
          </a:p>
        </p:txBody>
      </p:sp>
    </p:spTree>
    <p:extLst>
      <p:ext uri="{BB962C8B-B14F-4D97-AF65-F5344CB8AC3E}">
        <p14:creationId xmlns:p14="http://schemas.microsoft.com/office/powerpoint/2010/main" val="10660998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Logistics</a:t>
            </a:r>
            <a:endParaRPr lang="en-US" dirty="0"/>
          </a:p>
        </p:txBody>
      </p:sp>
      <p:sp>
        <p:nvSpPr>
          <p:cNvPr id="3" name="Content Placeholder 2"/>
          <p:cNvSpPr>
            <a:spLocks noGrp="1"/>
          </p:cNvSpPr>
          <p:nvPr>
            <p:ph idx="1"/>
          </p:nvPr>
        </p:nvSpPr>
        <p:spPr/>
        <p:txBody>
          <a:bodyPr>
            <a:normAutofit/>
          </a:bodyPr>
          <a:lstStyle/>
          <a:p>
            <a:r>
              <a:rPr lang="en-US" dirty="0"/>
              <a:t>Advocates working on a college campus should be provided with a .</a:t>
            </a:r>
            <a:r>
              <a:rPr lang="en-US" dirty="0" err="1"/>
              <a:t>edu</a:t>
            </a:r>
            <a:r>
              <a:rPr lang="en-US" dirty="0"/>
              <a:t> email address and campus phone extension</a:t>
            </a:r>
          </a:p>
          <a:p>
            <a:r>
              <a:rPr lang="en-US" dirty="0"/>
              <a:t>Advocates should be housed in an appropriate location on campus: private, but close to other support </a:t>
            </a:r>
            <a:r>
              <a:rPr lang="en-US" dirty="0" smtClean="0"/>
              <a:t>resources</a:t>
            </a:r>
          </a:p>
          <a:p>
            <a:r>
              <a:rPr lang="en-US" dirty="0" smtClean="0"/>
              <a:t>Campus advocates should be allowed in all case management meetings with Title IX, Student Conduct, and university police</a:t>
            </a:r>
            <a:endParaRPr lang="en-US" dirty="0"/>
          </a:p>
          <a:p>
            <a:r>
              <a:rPr lang="en-US" dirty="0" smtClean="0"/>
              <a:t>Primary prevention efforts on campus should be led by advocates and/or peer educators</a:t>
            </a:r>
          </a:p>
        </p:txBody>
      </p:sp>
    </p:spTree>
    <p:extLst>
      <p:ext uri="{BB962C8B-B14F-4D97-AF65-F5344CB8AC3E}">
        <p14:creationId xmlns:p14="http://schemas.microsoft.com/office/powerpoint/2010/main" val="28700565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Questions/Discussion</a:t>
            </a:r>
            <a:endParaRPr lang="en-US" dirty="0"/>
          </a:p>
        </p:txBody>
      </p:sp>
      <p:sp>
        <p:nvSpPr>
          <p:cNvPr id="3" name="Content Placeholder 2"/>
          <p:cNvSpPr>
            <a:spLocks noGrp="1"/>
          </p:cNvSpPr>
          <p:nvPr>
            <p:ph idx="1"/>
          </p:nvPr>
        </p:nvSpPr>
        <p:spPr/>
        <p:txBody>
          <a:bodyPr/>
          <a:lstStyle/>
          <a:p>
            <a:r>
              <a:rPr lang="en-US" dirty="0"/>
              <a:t>Elizabeth </a:t>
            </a:r>
            <a:r>
              <a:rPr lang="en-US" dirty="0" err="1"/>
              <a:t>Cota</a:t>
            </a:r>
            <a:r>
              <a:rPr lang="en-US" dirty="0"/>
              <a:t>, Monterey County Rape Crisis Center advocate (CSU Monterey Bay</a:t>
            </a:r>
            <a:r>
              <a:rPr lang="en-US" dirty="0" smtClean="0"/>
              <a:t>)</a:t>
            </a:r>
          </a:p>
          <a:p>
            <a:pPr marL="0" indent="0">
              <a:buNone/>
            </a:pPr>
            <a:r>
              <a:rPr lang="en-US" dirty="0"/>
              <a:t>	</a:t>
            </a:r>
            <a:r>
              <a:rPr lang="en-US" dirty="0">
                <a:hlinkClick r:id="rId2"/>
              </a:rPr>
              <a:t>elizabeth@</a:t>
            </a:r>
            <a:r>
              <a:rPr lang="en-US" dirty="0" smtClean="0">
                <a:hlinkClick r:id="rId2"/>
              </a:rPr>
              <a:t>mtryrapecrisis.org</a:t>
            </a:r>
            <a:r>
              <a:rPr lang="en-US" dirty="0" smtClean="0"/>
              <a:t> </a:t>
            </a:r>
            <a:endParaRPr lang="en-US" dirty="0"/>
          </a:p>
          <a:p>
            <a:r>
              <a:rPr lang="en-US" dirty="0"/>
              <a:t>Emily Crutcher, CARE Director (UC Santa Cruz</a:t>
            </a:r>
            <a:r>
              <a:rPr lang="en-US" dirty="0" smtClean="0"/>
              <a:t>)</a:t>
            </a:r>
          </a:p>
          <a:p>
            <a:pPr marL="0" indent="0">
              <a:buNone/>
            </a:pPr>
            <a:r>
              <a:rPr lang="en-US" dirty="0"/>
              <a:t>	</a:t>
            </a:r>
            <a:r>
              <a:rPr lang="en-US" dirty="0" smtClean="0">
                <a:hlinkClick r:id="rId3"/>
              </a:rPr>
              <a:t>crutcher@ucsc.edu</a:t>
            </a:r>
            <a:r>
              <a:rPr lang="en-US" dirty="0" smtClean="0"/>
              <a:t> </a:t>
            </a:r>
            <a:endParaRPr lang="en-US" dirty="0"/>
          </a:p>
          <a:p>
            <a:r>
              <a:rPr lang="en-US" dirty="0"/>
              <a:t>Caitlin Kauffman, Bay Area Women Against Rape advocate (CSU East Bay)</a:t>
            </a:r>
          </a:p>
          <a:p>
            <a:pPr marL="0" indent="0">
              <a:buNone/>
            </a:pPr>
            <a:r>
              <a:rPr lang="en-US" dirty="0" smtClean="0"/>
              <a:t>	</a:t>
            </a:r>
            <a:r>
              <a:rPr lang="en-US" dirty="0">
                <a:hlinkClick r:id="rId4"/>
              </a:rPr>
              <a:t>caitlin@</a:t>
            </a:r>
            <a:r>
              <a:rPr lang="en-US" dirty="0" smtClean="0">
                <a:hlinkClick r:id="rId4"/>
              </a:rPr>
              <a:t>bawar.org</a:t>
            </a:r>
            <a:r>
              <a:rPr lang="en-US" dirty="0" smtClean="0"/>
              <a:t> </a:t>
            </a:r>
            <a:endParaRPr lang="en-US" dirty="0" smtClean="0"/>
          </a:p>
        </p:txBody>
      </p:sp>
    </p:spTree>
    <p:extLst>
      <p:ext uri="{BB962C8B-B14F-4D97-AF65-F5344CB8AC3E}">
        <p14:creationId xmlns:p14="http://schemas.microsoft.com/office/powerpoint/2010/main" val="8509307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Raise your hand if…</a:t>
            </a:r>
            <a:endParaRPr lang="en-US" dirty="0"/>
          </a:p>
        </p:txBody>
      </p:sp>
      <p:sp>
        <p:nvSpPr>
          <p:cNvPr id="3" name="Content Placeholder 2"/>
          <p:cNvSpPr>
            <a:spLocks noGrp="1"/>
          </p:cNvSpPr>
          <p:nvPr>
            <p:ph idx="1"/>
          </p:nvPr>
        </p:nvSpPr>
        <p:spPr>
          <a:xfrm>
            <a:off x="498474" y="2249635"/>
            <a:ext cx="7556313" cy="4144963"/>
          </a:xfrm>
        </p:spPr>
        <p:txBody>
          <a:bodyPr/>
          <a:lstStyle/>
          <a:p>
            <a:pPr marL="0" indent="0">
              <a:buNone/>
            </a:pPr>
            <a:endParaRPr lang="en-US" dirty="0" smtClean="0"/>
          </a:p>
          <a:p>
            <a:r>
              <a:rPr lang="en-US" dirty="0"/>
              <a:t>You are an advocate employed by a university</a:t>
            </a:r>
          </a:p>
          <a:p>
            <a:pPr marL="0" indent="0">
              <a:buNone/>
            </a:pPr>
            <a:endParaRPr lang="en-US" dirty="0"/>
          </a:p>
          <a:p>
            <a:r>
              <a:rPr lang="en-US" dirty="0"/>
              <a:t>You are an advocate employed by RCC,  housed on campus and contracted to provide advocacy</a:t>
            </a:r>
          </a:p>
          <a:p>
            <a:pPr marL="0" indent="0">
              <a:buNone/>
            </a:pPr>
            <a:endParaRPr lang="en-US" dirty="0"/>
          </a:p>
          <a:p>
            <a:r>
              <a:rPr lang="en-US" dirty="0"/>
              <a:t>You are an advocate employed by RCC, no formal </a:t>
            </a:r>
            <a:r>
              <a:rPr lang="en-US" dirty="0" smtClean="0"/>
              <a:t>contract </a:t>
            </a:r>
            <a:r>
              <a:rPr lang="en-US" dirty="0"/>
              <a:t>with a campus</a:t>
            </a:r>
          </a:p>
          <a:p>
            <a:endParaRPr lang="en-US" dirty="0"/>
          </a:p>
        </p:txBody>
      </p:sp>
    </p:spTree>
    <p:extLst>
      <p:ext uri="{BB962C8B-B14F-4D97-AF65-F5344CB8AC3E}">
        <p14:creationId xmlns:p14="http://schemas.microsoft.com/office/powerpoint/2010/main" val="10062069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Panelists</a:t>
            </a:r>
            <a:endParaRPr lang="en-US" dirty="0"/>
          </a:p>
        </p:txBody>
      </p:sp>
      <p:sp>
        <p:nvSpPr>
          <p:cNvPr id="3" name="Content Placeholder 2"/>
          <p:cNvSpPr>
            <a:spLocks noGrp="1"/>
          </p:cNvSpPr>
          <p:nvPr>
            <p:ph idx="1"/>
          </p:nvPr>
        </p:nvSpPr>
        <p:spPr/>
        <p:txBody>
          <a:bodyPr>
            <a:normAutofit/>
          </a:bodyPr>
          <a:lstStyle/>
          <a:p>
            <a:r>
              <a:rPr lang="en-US" dirty="0" smtClean="0"/>
              <a:t>Elizabeth </a:t>
            </a:r>
            <a:r>
              <a:rPr lang="en-US" dirty="0" err="1"/>
              <a:t>Cota</a:t>
            </a:r>
            <a:r>
              <a:rPr lang="en-US" dirty="0"/>
              <a:t>, Monterey County Rape Crisis Center advocate (CSU Monterey Bay)</a:t>
            </a:r>
          </a:p>
          <a:p>
            <a:pPr marL="0" indent="0">
              <a:buNone/>
            </a:pPr>
            <a:endParaRPr lang="en-US" dirty="0"/>
          </a:p>
          <a:p>
            <a:r>
              <a:rPr lang="en-US" dirty="0"/>
              <a:t>Emily Crutcher, CARE Director (UC Santa Cruz)</a:t>
            </a:r>
          </a:p>
          <a:p>
            <a:pPr marL="0" indent="0">
              <a:buNone/>
            </a:pPr>
            <a:endParaRPr lang="en-US" dirty="0"/>
          </a:p>
          <a:p>
            <a:r>
              <a:rPr lang="en-US" dirty="0"/>
              <a:t>Caitlin Kauffman, Bay Area Women Against Rape advocate (CSU East Bay)</a:t>
            </a:r>
          </a:p>
          <a:p>
            <a:endParaRPr lang="en-US" dirty="0" smtClean="0"/>
          </a:p>
          <a:p>
            <a:pPr marL="0" indent="0">
              <a:buNone/>
            </a:pPr>
            <a:endParaRPr lang="en-US" dirty="0"/>
          </a:p>
        </p:txBody>
      </p:sp>
    </p:spTree>
    <p:extLst>
      <p:ext uri="{BB962C8B-B14F-4D97-AF65-F5344CB8AC3E}">
        <p14:creationId xmlns:p14="http://schemas.microsoft.com/office/powerpoint/2010/main" val="36352423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campuses provide advocacy</a:t>
            </a:r>
            <a:endParaRPr lang="en-US" dirty="0"/>
          </a:p>
        </p:txBody>
      </p:sp>
      <p:sp>
        <p:nvSpPr>
          <p:cNvPr id="3" name="Content Placeholder 2"/>
          <p:cNvSpPr>
            <a:spLocks noGrp="1"/>
          </p:cNvSpPr>
          <p:nvPr>
            <p:ph idx="1"/>
          </p:nvPr>
        </p:nvSpPr>
        <p:spPr/>
        <p:txBody>
          <a:bodyPr/>
          <a:lstStyle/>
          <a:p>
            <a:r>
              <a:rPr lang="en-US" dirty="0" smtClean="0"/>
              <a:t>Campus employs advocates</a:t>
            </a:r>
          </a:p>
          <a:p>
            <a:pPr lvl="1"/>
            <a:r>
              <a:rPr lang="en-US" dirty="0" smtClean="0"/>
              <a:t>Example: University of California system</a:t>
            </a:r>
          </a:p>
          <a:p>
            <a:pPr lvl="1"/>
            <a:r>
              <a:rPr lang="en-US" dirty="0" smtClean="0"/>
              <a:t>Some are on call, some contract with RCC to provide after hours coverage</a:t>
            </a:r>
          </a:p>
        </p:txBody>
      </p:sp>
    </p:spTree>
    <p:extLst>
      <p:ext uri="{BB962C8B-B14F-4D97-AF65-F5344CB8AC3E}">
        <p14:creationId xmlns:p14="http://schemas.microsoft.com/office/powerpoint/2010/main" val="16188117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campuses provide advocacy</a:t>
            </a:r>
            <a:endParaRPr lang="en-US" dirty="0"/>
          </a:p>
        </p:txBody>
      </p:sp>
      <p:sp>
        <p:nvSpPr>
          <p:cNvPr id="3" name="Content Placeholder 2"/>
          <p:cNvSpPr>
            <a:spLocks noGrp="1"/>
          </p:cNvSpPr>
          <p:nvPr>
            <p:ph idx="1"/>
          </p:nvPr>
        </p:nvSpPr>
        <p:spPr/>
        <p:txBody>
          <a:bodyPr/>
          <a:lstStyle/>
          <a:p>
            <a:r>
              <a:rPr lang="en-US" dirty="0" smtClean="0"/>
              <a:t>Campus employs advocates</a:t>
            </a:r>
          </a:p>
          <a:p>
            <a:pPr lvl="1"/>
            <a:r>
              <a:rPr lang="en-US" dirty="0" smtClean="0"/>
              <a:t>Example: University of California system</a:t>
            </a:r>
          </a:p>
          <a:p>
            <a:pPr lvl="1"/>
            <a:r>
              <a:rPr lang="en-US" dirty="0" smtClean="0"/>
              <a:t>Some are on call, some contract with RCC to provide after hours coverage</a:t>
            </a:r>
          </a:p>
          <a:p>
            <a:r>
              <a:rPr lang="en-US" dirty="0" smtClean="0"/>
              <a:t>Campus contracts with RCC to house an advocate</a:t>
            </a:r>
          </a:p>
          <a:p>
            <a:pPr lvl="1"/>
            <a:r>
              <a:rPr lang="en-US" dirty="0" smtClean="0"/>
              <a:t>Example: Several California State University (CSU) campuses</a:t>
            </a:r>
          </a:p>
        </p:txBody>
      </p:sp>
    </p:spTree>
    <p:extLst>
      <p:ext uri="{BB962C8B-B14F-4D97-AF65-F5344CB8AC3E}">
        <p14:creationId xmlns:p14="http://schemas.microsoft.com/office/powerpoint/2010/main" val="11021224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campuses provide advocacy</a:t>
            </a:r>
            <a:endParaRPr lang="en-US" dirty="0"/>
          </a:p>
        </p:txBody>
      </p:sp>
      <p:sp>
        <p:nvSpPr>
          <p:cNvPr id="3" name="Content Placeholder 2"/>
          <p:cNvSpPr>
            <a:spLocks noGrp="1"/>
          </p:cNvSpPr>
          <p:nvPr>
            <p:ph idx="1"/>
          </p:nvPr>
        </p:nvSpPr>
        <p:spPr/>
        <p:txBody>
          <a:bodyPr/>
          <a:lstStyle/>
          <a:p>
            <a:r>
              <a:rPr lang="en-US" dirty="0" smtClean="0"/>
              <a:t>Campus employs advocates</a:t>
            </a:r>
          </a:p>
          <a:p>
            <a:pPr lvl="1"/>
            <a:r>
              <a:rPr lang="en-US" dirty="0" smtClean="0"/>
              <a:t>Example: University of California system</a:t>
            </a:r>
          </a:p>
          <a:p>
            <a:pPr lvl="1"/>
            <a:r>
              <a:rPr lang="en-US" dirty="0" smtClean="0"/>
              <a:t>Some are on call, some contract with RCC to provide after hours coverage</a:t>
            </a:r>
          </a:p>
          <a:p>
            <a:r>
              <a:rPr lang="en-US" dirty="0" smtClean="0"/>
              <a:t>Campus contracts with RCC to house an advocate</a:t>
            </a:r>
          </a:p>
          <a:p>
            <a:pPr lvl="1"/>
            <a:r>
              <a:rPr lang="en-US" dirty="0" smtClean="0"/>
              <a:t>Example: Several California State University (CSU) campuses</a:t>
            </a:r>
          </a:p>
          <a:p>
            <a:r>
              <a:rPr lang="en-US" dirty="0" smtClean="0"/>
              <a:t>Campus refers to RCC with no contract</a:t>
            </a:r>
          </a:p>
          <a:p>
            <a:pPr lvl="1"/>
            <a:r>
              <a:rPr lang="en-US" dirty="0" smtClean="0"/>
              <a:t>Example: many community colleges and private schools</a:t>
            </a:r>
          </a:p>
          <a:p>
            <a:pPr lvl="1"/>
            <a:r>
              <a:rPr lang="en-US" dirty="0" smtClean="0"/>
              <a:t>May have MOU to provide after hours coverage, but no direct contract to compensate RCC</a:t>
            </a:r>
          </a:p>
        </p:txBody>
      </p:sp>
    </p:spTree>
    <p:extLst>
      <p:ext uri="{BB962C8B-B14F-4D97-AF65-F5344CB8AC3E}">
        <p14:creationId xmlns:p14="http://schemas.microsoft.com/office/powerpoint/2010/main" val="13321259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dirty="0" smtClean="0"/>
              <a:t>Female first year student goes to a party her first weekend on campus. She has several drinks to the point of incapacitation.</a:t>
            </a:r>
          </a:p>
          <a:p>
            <a:r>
              <a:rPr lang="en-US" dirty="0" smtClean="0"/>
              <a:t>A male student who she just met offers to walk her home, since he lives in the same dorm. Her friends see them leave together. He walks her home, where he sexually assaults her.</a:t>
            </a:r>
          </a:p>
          <a:p>
            <a:r>
              <a:rPr lang="en-US" dirty="0" smtClean="0"/>
              <a:t>She tells her RA that night, who makes a report to Title IX.</a:t>
            </a:r>
          </a:p>
          <a:p>
            <a:r>
              <a:rPr lang="en-US" dirty="0" smtClean="0"/>
              <a:t>The next day she visits the health center and discloses to a clinician, who is mandated to call campus police.</a:t>
            </a:r>
          </a:p>
          <a:p>
            <a:r>
              <a:rPr lang="en-US" dirty="0" smtClean="0"/>
              <a:t>Title IX and campus police both refer her to the on campus advocate, who walks over to the health center and meets with her. At that time she decides to do a restricted SART.</a:t>
            </a:r>
            <a:endParaRPr lang="en-US" dirty="0"/>
          </a:p>
        </p:txBody>
      </p:sp>
    </p:spTree>
    <p:extLst>
      <p:ext uri="{BB962C8B-B14F-4D97-AF65-F5344CB8AC3E}">
        <p14:creationId xmlns:p14="http://schemas.microsoft.com/office/powerpoint/2010/main" val="1100965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p:txBody>
          <a:bodyPr>
            <a:normAutofit/>
          </a:bodyPr>
          <a:lstStyle/>
          <a:p>
            <a:r>
              <a:rPr lang="en-US" i="1" dirty="0" smtClean="0"/>
              <a:t>Female first year student goes to a party her first weekend on campus. She has several drinks to the point of incapacitation.</a:t>
            </a:r>
            <a:endParaRPr lang="en-US" i="1" dirty="0"/>
          </a:p>
          <a:p>
            <a:pPr marL="228600" lvl="1" indent="0">
              <a:buNone/>
            </a:pPr>
            <a:endParaRPr lang="en-US" sz="2000" dirty="0" smtClean="0"/>
          </a:p>
          <a:p>
            <a:pPr marL="228600" lvl="1" indent="0">
              <a:buNone/>
            </a:pPr>
            <a:r>
              <a:rPr lang="en-US" sz="2000" dirty="0" smtClean="0"/>
              <a:t>If she is under 21, she may be concerned that the campus will get her in trouble for drinking. A campus advocate can talk her through the policy (which should include an amnesty policy for survivors and witnesses).</a:t>
            </a:r>
          </a:p>
        </p:txBody>
      </p:sp>
    </p:spTree>
    <p:extLst>
      <p:ext uri="{BB962C8B-B14F-4D97-AF65-F5344CB8AC3E}">
        <p14:creationId xmlns:p14="http://schemas.microsoft.com/office/powerpoint/2010/main" val="42820725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Case Scenario</a:t>
            </a:r>
            <a:endParaRPr lang="en-US" dirty="0"/>
          </a:p>
        </p:txBody>
      </p:sp>
      <p:sp>
        <p:nvSpPr>
          <p:cNvPr id="3" name="Content Placeholder 2"/>
          <p:cNvSpPr>
            <a:spLocks noGrp="1"/>
          </p:cNvSpPr>
          <p:nvPr>
            <p:ph idx="1"/>
          </p:nvPr>
        </p:nvSpPr>
        <p:spPr>
          <a:xfrm>
            <a:off x="498474" y="1981200"/>
            <a:ext cx="7556313" cy="4461242"/>
          </a:xfrm>
        </p:spPr>
        <p:txBody>
          <a:bodyPr>
            <a:normAutofit/>
          </a:bodyPr>
          <a:lstStyle/>
          <a:p>
            <a:r>
              <a:rPr lang="en-US" i="1" dirty="0" smtClean="0"/>
              <a:t>A male student who she just met offers to walk her home, since he lives in the same dorm. Her friends see them leave together. He walks her home, where he sexually assaults her.</a:t>
            </a:r>
            <a:endParaRPr lang="en-US" dirty="0"/>
          </a:p>
          <a:p>
            <a:pPr marL="0" indent="0">
              <a:buNone/>
            </a:pPr>
            <a:r>
              <a:rPr lang="en-US" dirty="0" smtClean="0"/>
              <a:t>Since they live in close proximity and he now knows where she lives, there are some safety concerns. A campus advocate can work directly with campus housing to request an immediate move for her. They could also request a No Contact Directive from Student Conduct.</a:t>
            </a:r>
          </a:p>
          <a:p>
            <a:pPr marL="0" indent="0">
              <a:buNone/>
            </a:pPr>
            <a:r>
              <a:rPr lang="en-US" dirty="0" smtClean="0"/>
              <a:t>She may also wish to apply for a protective order through the courts – an RCC advocate who regularly goes to court can help with the paperwork and accompany her.</a:t>
            </a:r>
            <a:endParaRPr lang="en-US" dirty="0"/>
          </a:p>
          <a:p>
            <a:pPr marL="0" indent="0">
              <a:buNone/>
            </a:pPr>
            <a:endParaRPr lang="en-US" dirty="0" smtClean="0"/>
          </a:p>
        </p:txBody>
      </p:sp>
    </p:spTree>
    <p:extLst>
      <p:ext uri="{BB962C8B-B14F-4D97-AF65-F5344CB8AC3E}">
        <p14:creationId xmlns:p14="http://schemas.microsoft.com/office/powerpoint/2010/main" val="5115620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339</TotalTime>
  <Words>1165</Words>
  <Application>Microsoft Macintosh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Advantage</vt:lpstr>
      <vt:lpstr>Campus Advocacy: Building Relationships and Best Practices </vt:lpstr>
      <vt:lpstr>Raise your hand if…</vt:lpstr>
      <vt:lpstr>Panelists</vt:lpstr>
      <vt:lpstr>How campuses provide advocacy</vt:lpstr>
      <vt:lpstr>How campuses provide advocacy</vt:lpstr>
      <vt:lpstr>How campuses provide advocacy</vt:lpstr>
      <vt:lpstr>Example Case Scenario</vt:lpstr>
      <vt:lpstr>Example Case Scenario</vt:lpstr>
      <vt:lpstr>Example Case Scenario</vt:lpstr>
      <vt:lpstr>Example Case Scenario</vt:lpstr>
      <vt:lpstr>Example Case Scenario</vt:lpstr>
      <vt:lpstr>Example Case Scenario</vt:lpstr>
      <vt:lpstr>Example Case Scenario</vt:lpstr>
      <vt:lpstr>Best Practices: Advocacy Structure</vt:lpstr>
      <vt:lpstr>Best Practices: Logistics</vt:lpstr>
      <vt:lpstr>Questions/Discussion</vt:lpstr>
    </vt:vector>
  </TitlesOfParts>
  <Company>UC Santa Cruz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Advocacy: Building Relationships and Best Practices </dc:title>
  <dc:creator>Emily Crutcher</dc:creator>
  <cp:lastModifiedBy>Emily</cp:lastModifiedBy>
  <cp:revision>11</cp:revision>
  <dcterms:created xsi:type="dcterms:W3CDTF">2016-06-20T16:17:17Z</dcterms:created>
  <dcterms:modified xsi:type="dcterms:W3CDTF">2016-06-21T21:34:34Z</dcterms:modified>
</cp:coreProperties>
</file>