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9" r:id="rId1"/>
    <p:sldMasterId id="2147483720" r:id="rId2"/>
    <p:sldMasterId id="2147483721" r:id="rId3"/>
    <p:sldMasterId id="2147483722" r:id="rId4"/>
    <p:sldMasterId id="2147483723" r:id="rId5"/>
    <p:sldMasterId id="2147483724" r:id="rId6"/>
  </p:sldMasterIdLst>
  <p:notesMasterIdLst>
    <p:notesMasterId r:id="rId65"/>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x="9144000" cy="5143500" type="screen16x9"/>
  <p:notesSz cx="6858000" cy="9144000"/>
  <p:embeddedFontLst>
    <p:embeddedFont>
      <p:font typeface="Avenir" panose="02000503020000020003" pitchFamily="2" charset="0"/>
      <p:regular r:id="rId66"/>
      <p:italic r:id="rId67"/>
    </p:embeddedFont>
    <p:embeddedFont>
      <p:font typeface="Calibri" panose="020F0502020204030204" pitchFamily="34" charset="0"/>
      <p:regular r:id="rId68"/>
      <p:bold r:id="rId69"/>
      <p:italic r:id="rId70"/>
      <p:boldItalic r:id="rId71"/>
    </p:embeddedFont>
    <p:embeddedFont>
      <p:font typeface="Raleway Thin" pitchFamily="2" charset="77"/>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p:cViewPr varScale="1">
        <p:scale>
          <a:sx n="169" d="100"/>
          <a:sy n="169" d="100"/>
        </p:scale>
        <p:origin x="44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font" Target="fonts/font3.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font" Target="fonts/font4.fntdata"/><Relationship Id="rId77"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7.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font" Target="fonts/font2.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commentAuthors" Target="commentAuthors.xml"/><Relationship Id="rId7" Type="http://schemas.openxmlformats.org/officeDocument/2006/relationships/slide" Target="slides/slide1.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11-05T22:39:11.143" idx="1">
    <p:pos x="6000" y="0"/>
    <p:text>I suggest we skip the basics as many of our folks know the basics and really need the information about how they relate to K-12 and the changes. 
-Jessie Towne-Cardenas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a:t> </a:t>
            </a:r>
            <a:r>
              <a:rPr lang="en-US"/>
              <a:t>Hello All! Good morning everyone! I am from the California Coalition Against Sexual Assault (CALCASA) and my pronouns are she/her. We will be starting at the top of the hour. </a:t>
            </a:r>
            <a:endParaRPr/>
          </a:p>
          <a:p>
            <a:pPr marL="457200"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 the text chat below, please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RECORDING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b="1"/>
              <a:t>POLL RESPONSES</a:t>
            </a:r>
            <a:endParaRPr/>
          </a:p>
          <a:p>
            <a:pPr marL="0" marR="0" lvl="0" indent="0" algn="l" rtl="0">
              <a:lnSpc>
                <a:spcPct val="100000"/>
              </a:lnSpc>
              <a:spcBef>
                <a:spcPts val="0"/>
              </a:spcBef>
              <a:spcAft>
                <a:spcPts val="0"/>
              </a:spcAft>
              <a:buClr>
                <a:schemeClr val="dk1"/>
              </a:buClr>
              <a:buSzPts val="1100"/>
              <a:buFont typeface="Calibri"/>
              <a:buNone/>
            </a:pPr>
            <a:r>
              <a:rPr lang="en-US"/>
              <a:t>Good; fuzzy; nonexistent</a:t>
            </a:r>
            <a:endParaRPr/>
          </a:p>
          <a:p>
            <a:pPr marL="0" lvl="0" indent="0" algn="l" rtl="0">
              <a:lnSpc>
                <a:spcPct val="100000"/>
              </a:lnSpc>
              <a:spcBef>
                <a:spcPts val="0"/>
              </a:spcBef>
              <a:spcAft>
                <a:spcPts val="0"/>
              </a:spcAft>
              <a:buClr>
                <a:schemeClr val="dk1"/>
              </a:buClr>
              <a:buSzPts val="1100"/>
              <a:buFont typeface="Calibri"/>
              <a:buNone/>
            </a:pPr>
            <a:endParaRPr b="1"/>
          </a:p>
        </p:txBody>
      </p:sp>
      <p:sp>
        <p:nvSpPr>
          <p:cNvPr id="355" name="Google Shape;355;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20 USC 1681, 34 CFR 106.</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9" name="Google Shape;37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in 20 U.S.C. § 1092(f)(6)(A)(v), “dating violence” as defined in 34 U.S.C. § 12291(a)(10), “domestic violence” as defined in 34 U.S.C. § 12291(a)(8), or “stalking” as defined in 34 U.S.C. § 12291(a)(30). </a:t>
            </a:r>
            <a:endParaRPr/>
          </a:p>
          <a:p>
            <a:pPr marL="457200" lvl="0" indent="-29845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34 C.F.R. 106.30.</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DEFINITIONS OF HIGHER EDUCATION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NEW UNDERSTANDING FOR INSTITUTIONS OF HIGHER EDUCATION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0" name="Google Shape;40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401" name="Google Shape;401;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5" name="Google Shape;425;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800" b="1">
                <a:latin typeface="Times New Roman"/>
                <a:ea typeface="Times New Roman"/>
                <a:cs typeface="Times New Roman"/>
                <a:sym typeface="Times New Roman"/>
              </a:rPr>
              <a:t>Q: May K-12 schools adopt alternative resolution processes (such as restorative justice facilitation) instead of using the formal grievance process?</a:t>
            </a:r>
            <a:endParaRPr sz="1800">
              <a:latin typeface="Times New Roman"/>
              <a:ea typeface="Times New Roman"/>
              <a:cs typeface="Times New Roman"/>
              <a:sym typeface="Times New Roman"/>
            </a:endParaRPr>
          </a:p>
          <a:p>
            <a:pPr marL="0" marR="0" lvl="0" indent="0" algn="l" rtl="0">
              <a:lnSpc>
                <a:spcPct val="115000"/>
              </a:lnSpc>
              <a:spcBef>
                <a:spcPts val="1000"/>
              </a:spcBef>
              <a:spcAft>
                <a:spcPts val="0"/>
              </a:spcAft>
              <a:buSzPts val="1100"/>
              <a:buChar char="●"/>
            </a:pPr>
            <a:r>
              <a:rPr lang="en-US" sz="1800">
                <a:latin typeface="Times New Roman"/>
                <a:ea typeface="Times New Roman"/>
                <a:cs typeface="Times New Roman"/>
                <a:sym typeface="Times New Roman"/>
              </a:rPr>
              <a:t>A: Yes.  Like postsecondary schools, K-12 schools have the option of offering informal resolution processes to the parties after a formal complaint is signed.</a:t>
            </a:r>
            <a:endParaRPr/>
          </a:p>
          <a:p>
            <a:pPr marL="0" marR="0" lvl="0" indent="0" algn="l" rtl="0">
              <a:lnSpc>
                <a:spcPct val="100000"/>
              </a:lnSpc>
              <a:spcBef>
                <a:spcPts val="1000"/>
              </a:spcBef>
              <a:spcAft>
                <a:spcPts val="0"/>
              </a:spcAft>
              <a:buSzPts val="1100"/>
              <a:buChar char="●"/>
            </a:pPr>
            <a:r>
              <a:rPr lang="en-US" sz="1800">
                <a:solidFill>
                  <a:srgbClr val="000000"/>
                </a:solidFill>
                <a:latin typeface="Times New Roman"/>
                <a:ea typeface="Times New Roman"/>
                <a:cs typeface="Times New Roman"/>
                <a:sym typeface="Times New Roman"/>
              </a:rPr>
              <a:t>34 C.F.R. § 106.45(b)(9): “…[A]t any time prior to reaching a determination regarding responsibility the recipient may facilitate an informal resolution process, such as mediation, that does not involve a full investigation and adjudication, provided that the recipient – </a:t>
            </a:r>
            <a:endParaRPr/>
          </a:p>
          <a:p>
            <a:pPr marL="0" marR="0" lvl="0" indent="0" algn="l" rtl="0">
              <a:lnSpc>
                <a:spcPct val="100000"/>
              </a:lnSpc>
              <a:spcBef>
                <a:spcPts val="0"/>
              </a:spcBef>
              <a:spcAft>
                <a:spcPts val="0"/>
              </a:spcAft>
              <a:buSzPts val="1100"/>
              <a:buChar char="●"/>
            </a:pPr>
            <a:r>
              <a:rPr lang="en-US" sz="1800">
                <a:solidFill>
                  <a:srgbClr val="000000"/>
                </a:solidFill>
                <a:latin typeface="Times New Roman"/>
                <a:ea typeface="Times New Roman"/>
                <a:cs typeface="Times New Roman"/>
                <a:sym typeface="Times New Roman"/>
              </a:rPr>
              <a:t>(i) Provides to the parties a written notice disclosing: the allegations, the requirements of the informal resolution process including the circumstances under which it precludes the parties from resuming a formal complaint arising from the same allegations, provided, however, that at any time prior to agreeing to a resolution, any party has the right to withdraw from the informal resolution process and resume the grievance process with respect to the formal complaint, and any consequences resulting from participating in the informal resolution process, including the records that will be maintained or could be shared; </a:t>
            </a:r>
            <a:endParaRPr/>
          </a:p>
          <a:p>
            <a:pPr marL="0" marR="0" lvl="0" indent="0" algn="l" rtl="0">
              <a:lnSpc>
                <a:spcPct val="100000"/>
              </a:lnSpc>
              <a:spcBef>
                <a:spcPts val="0"/>
              </a:spcBef>
              <a:spcAft>
                <a:spcPts val="0"/>
              </a:spcAft>
              <a:buSzPts val="1100"/>
              <a:buChar char="●"/>
            </a:pPr>
            <a:r>
              <a:rPr lang="en-US" sz="1800">
                <a:solidFill>
                  <a:srgbClr val="000000"/>
                </a:solidFill>
                <a:latin typeface="Times New Roman"/>
                <a:ea typeface="Times New Roman"/>
                <a:cs typeface="Times New Roman"/>
                <a:sym typeface="Times New Roman"/>
              </a:rPr>
              <a:t>(ii) Obtains the parties’ voluntary, written consent to the informal resolution process; and </a:t>
            </a:r>
            <a:endParaRPr/>
          </a:p>
          <a:p>
            <a:pPr marL="0" marR="0" lvl="0" indent="0" algn="l" rtl="0">
              <a:lnSpc>
                <a:spcPct val="100000"/>
              </a:lnSpc>
              <a:spcBef>
                <a:spcPts val="0"/>
              </a:spcBef>
              <a:spcAft>
                <a:spcPts val="0"/>
              </a:spcAft>
              <a:buSzPts val="1100"/>
              <a:buChar char="●"/>
            </a:pPr>
            <a:r>
              <a:rPr lang="en-US" sz="1800">
                <a:latin typeface="Times New Roman"/>
                <a:ea typeface="Times New Roman"/>
                <a:cs typeface="Times New Roman"/>
                <a:sym typeface="Times New Roman"/>
              </a:rPr>
              <a:t>(iii) Does not offer or facilitate an informal resolution process to resolve allegations that an employee sexually harassed a student.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We will share ideas with whole group in about 3 minutes</a:t>
            </a: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
        <p:nvSpPr>
          <p:cNvPr id="439" name="Google Shape;439;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5" name="Google Shape;445;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800">
                <a:latin typeface="Times New Roman"/>
                <a:ea typeface="Times New Roman"/>
                <a:cs typeface="Times New Roman"/>
                <a:sym typeface="Times New Roman"/>
              </a:rPr>
              <a:t>Any existing legal rights held by parents and guardians to act on behalf of a complainant, respondent or other individual are not diminished or affected by the new Title IX regulations, including the right to file a formal complaint. These existing legal rights are granted by “state law, court orders, child custody arrangements, or other sources granting legal rights to parents or guardians” or may be required under FERPA. involve requesting supportive measures or participating in a grievance process.  Similarly, the parent or guardian must be permitted to accompany the student to meetings, interviews, and hearings during a grievance process to exercise rights on behalf of the student, while the student’s advisor of choice may be a different person from the parent or guardian. The final Title IX Regulations provide a parent the right to inspect and review such evidence as well. </a:t>
            </a:r>
            <a:endParaRPr/>
          </a:p>
          <a:p>
            <a:pPr marL="0" marR="0" lvl="0" indent="0" algn="l" rtl="0">
              <a:lnSpc>
                <a:spcPct val="100000"/>
              </a:lnSpc>
              <a:spcBef>
                <a:spcPts val="1000"/>
              </a:spcBef>
              <a:spcAft>
                <a:spcPts val="0"/>
              </a:spcAft>
              <a:buSzPts val="1100"/>
              <a:buChar char="●"/>
            </a:pPr>
            <a:r>
              <a:rPr lang="en-US" sz="1800">
                <a:latin typeface="Times New Roman"/>
                <a:ea typeface="Times New Roman"/>
                <a:cs typeface="Times New Roman"/>
                <a:sym typeface="Times New Roman"/>
              </a:rPr>
              <a:t>85 Fed. Reg. 30,026, 30,453 (May 19, 2020).</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3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0" name="Google Shape;460;p3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6" name="Google Shape;466;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472" name="Google Shape;472;p3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9" name="Google Shape;47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sz="1100">
                <a:latin typeface="Times New Roman"/>
                <a:ea typeface="Times New Roman"/>
                <a:cs typeface="Times New Roman"/>
                <a:sym typeface="Times New Roman"/>
              </a:rPr>
              <a:t>Notice via “an oral report of sexual harassment by a complainant or anyone else, a written report, through personal observation, through a newspaper article, through an anonymous report, or through various other means” to any employee of an elementary and secondary school is sufficient to give the school actual knowledge of sexual harassment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a:t>How to use zoom</a:t>
            </a:r>
            <a:endParaRPr/>
          </a:p>
        </p:txBody>
      </p:sp>
      <p:sp>
        <p:nvSpPr>
          <p:cNvPr id="301" name="Google Shape;301;p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6" name="Google Shape;486;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800" b="1">
                <a:latin typeface="Times New Roman"/>
                <a:ea typeface="Times New Roman"/>
                <a:cs typeface="Times New Roman"/>
                <a:sym typeface="Times New Roman"/>
              </a:rPr>
              <a:t>Q: What about posts on social media? Is the K-12 school deemed to have actual notice of these?</a:t>
            </a:r>
            <a:endParaRPr sz="1800">
              <a:latin typeface="Times New Roman"/>
              <a:ea typeface="Times New Roman"/>
              <a:cs typeface="Times New Roman"/>
              <a:sym typeface="Times New Roman"/>
            </a:endParaRPr>
          </a:p>
          <a:p>
            <a:pPr marL="0" marR="0" lvl="0" indent="0" algn="l" rtl="0">
              <a:lnSpc>
                <a:spcPct val="115000"/>
              </a:lnSpc>
              <a:spcBef>
                <a:spcPts val="1000"/>
              </a:spcBef>
              <a:spcAft>
                <a:spcPts val="0"/>
              </a:spcAft>
              <a:buSzPts val="1100"/>
              <a:buChar char="●"/>
            </a:pPr>
            <a:r>
              <a:rPr lang="en-US" sz="1800">
                <a:latin typeface="Times New Roman"/>
                <a:ea typeface="Times New Roman"/>
                <a:cs typeface="Times New Roman"/>
                <a:sym typeface="Times New Roman"/>
              </a:rPr>
              <a:t>A:  Yes, but only if the post is brought to the attention of an employee of the K-12 school.  Anonymous reports in social media such as Twitter or Instagram posts, or anonymous social media sites (e.g., the now-defunct Yik Yak app), would constitute actual knowledge requiring a response if such information is received by or provided to the Title IX Coordinator or an official with authority of a postsecondary institution </a:t>
            </a:r>
            <a:r>
              <a:rPr lang="en-US" sz="1800" u="sng">
                <a:latin typeface="Times New Roman"/>
                <a:ea typeface="Times New Roman"/>
                <a:cs typeface="Times New Roman"/>
                <a:sym typeface="Times New Roman"/>
              </a:rPr>
              <a:t>or any employee of an elementary or secondary school.</a:t>
            </a:r>
            <a:endParaRPr sz="1800">
              <a:latin typeface="Times New Roman"/>
              <a:ea typeface="Times New Roman"/>
              <a:cs typeface="Times New Roman"/>
              <a:sym typeface="Times New Roman"/>
            </a:endParaRPr>
          </a:p>
          <a:p>
            <a:pPr marL="0" marR="0" lvl="0" indent="0" algn="l" rtl="0">
              <a:lnSpc>
                <a:spcPct val="100000"/>
              </a:lnSpc>
              <a:spcBef>
                <a:spcPts val="1000"/>
              </a:spcBef>
              <a:spcAft>
                <a:spcPts val="0"/>
              </a:spcAft>
              <a:buSzPts val="1100"/>
              <a:buChar char="●"/>
            </a:pPr>
            <a:r>
              <a:rPr lang="en-US" sz="1800">
                <a:latin typeface="Times New Roman"/>
                <a:ea typeface="Times New Roman"/>
                <a:cs typeface="Times New Roman"/>
                <a:sym typeface="Times New Roman"/>
              </a:rPr>
              <a:t>The Preamble of the final Title IX Regulations states, “Section 106.44(a) requires a recipient to respond promptly where the recipient has actual knowledge of sexual harassment; a recipient may have actual knowledge of sexual harassment even where no person has reported or filed a formal complaint about the sexual harassment.”</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2" name="Google Shape;492;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15000"/>
              </a:lnSpc>
              <a:spcBef>
                <a:spcPts val="0"/>
              </a:spcBef>
              <a:spcAft>
                <a:spcPts val="0"/>
              </a:spcAft>
              <a:buSzPts val="1100"/>
              <a:buChar char="●"/>
            </a:pPr>
            <a:r>
              <a:rPr lang="en-US" sz="1800">
                <a:latin typeface="Times New Roman"/>
                <a:ea typeface="Times New Roman"/>
                <a:cs typeface="Times New Roman"/>
                <a:sym typeface="Times New Roman"/>
              </a:rPr>
              <a:t>The Title IX Regulations do not limit who may report an incident of sexual harassment that will provide actual knowledge so a K-12 school must respond if a report is made to </a:t>
            </a:r>
            <a:r>
              <a:rPr lang="en-US" sz="1800" u="sng">
                <a:latin typeface="Times New Roman"/>
                <a:ea typeface="Times New Roman"/>
                <a:cs typeface="Times New Roman"/>
                <a:sym typeface="Times New Roman"/>
              </a:rPr>
              <a:t>any</a:t>
            </a:r>
            <a:r>
              <a:rPr lang="en-US" sz="1800">
                <a:latin typeface="Times New Roman"/>
                <a:ea typeface="Times New Roman"/>
                <a:cs typeface="Times New Roman"/>
                <a:sym typeface="Times New Roman"/>
              </a:rPr>
              <a:t> employee. Any person (i.e., the victim of alleged sexual harassment, bystander, a witness, a friend, or any other person) may report sexual harassment/sexual violence and trigger a recipient’s obligation to respond to the sexual harassment.  If the report is made to any employee of an elementary or secondary school or to the Title IX Coordinator or an official with authority of a postsecondary institution, the recipient must respond with supportive measures.</a:t>
            </a:r>
            <a:endParaRPr/>
          </a:p>
          <a:p>
            <a:pPr marL="0" marR="0" lvl="0" indent="0" algn="l" rtl="0">
              <a:lnSpc>
                <a:spcPct val="100000"/>
              </a:lnSpc>
              <a:spcBef>
                <a:spcPts val="1000"/>
              </a:spcBef>
              <a:spcAft>
                <a:spcPts val="0"/>
              </a:spcAft>
              <a:buSzPts val="1100"/>
              <a:buChar char="●"/>
            </a:pPr>
            <a:r>
              <a:rPr lang="en-US" sz="1800">
                <a:latin typeface="Times New Roman"/>
                <a:ea typeface="Times New Roman"/>
                <a:cs typeface="Times New Roman"/>
                <a:sym typeface="Times New Roman"/>
              </a:rPr>
              <a:t>85 Fed. Reg. 30,121.</a:t>
            </a:r>
            <a:endParaRPr/>
          </a:p>
          <a:p>
            <a:pPr marL="0" marR="0" lvl="0" indent="0" algn="l" rtl="0">
              <a:lnSpc>
                <a:spcPct val="100000"/>
              </a:lnSpc>
              <a:spcBef>
                <a:spcPts val="0"/>
              </a:spcBef>
              <a:spcAft>
                <a:spcPts val="0"/>
              </a:spcAft>
              <a:buSzPts val="1100"/>
              <a:buChar char="●"/>
            </a:pPr>
            <a:r>
              <a:rPr lang="en-US" sz="1800">
                <a:latin typeface="Times New Roman"/>
                <a:ea typeface="Times New Roman"/>
                <a:cs typeface="Times New Roman"/>
                <a:sym typeface="Times New Roman"/>
              </a:rPr>
              <a:t>Supportive measures are described in 34 C.F.R. § 106.44(a).</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800" b="0" i="0" u="none" strike="noStrike">
                <a:latin typeface="Arial"/>
                <a:ea typeface="Arial"/>
                <a:cs typeface="Arial"/>
                <a:sym typeface="Arial"/>
              </a:rPr>
              <a:t>Supportive Measures must ensure equal educational access, protect safety, and/or deter</a:t>
            </a:r>
            <a:endParaRPr/>
          </a:p>
          <a:p>
            <a:pPr marL="457200" lvl="0" indent="-298450" algn="l" rtl="0">
              <a:lnSpc>
                <a:spcPct val="100000"/>
              </a:lnSpc>
              <a:spcBef>
                <a:spcPts val="0"/>
              </a:spcBef>
              <a:spcAft>
                <a:spcPts val="0"/>
              </a:spcAft>
              <a:buSzPts val="1100"/>
              <a:buChar char="●"/>
            </a:pPr>
            <a:r>
              <a:rPr lang="en-US" sz="1800" b="0" i="0" u="none" strike="noStrike">
                <a:latin typeface="Arial"/>
                <a:ea typeface="Arial"/>
                <a:cs typeface="Arial"/>
                <a:sym typeface="Arial"/>
              </a:rPr>
              <a:t>sexual harassment</a:t>
            </a:r>
            <a:endParaRPr/>
          </a:p>
        </p:txBody>
      </p:sp>
      <p:sp>
        <p:nvSpPr>
          <p:cNvPr id="501" name="Google Shape;50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5" name="Google Shape;51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a response that is not deliberately indifferent or clearly unreasonable </a:t>
            </a:r>
            <a:r>
              <a:rPr lang="en-US" sz="1100" b="0" i="1" u="none" strike="noStrike" cap="none">
                <a:solidFill>
                  <a:srgbClr val="000000"/>
                </a:solidFill>
                <a:latin typeface="Arial"/>
                <a:ea typeface="Arial"/>
                <a:cs typeface="Arial"/>
                <a:sym typeface="Arial"/>
              </a:rPr>
              <a:t>may </a:t>
            </a:r>
            <a:r>
              <a:rPr lang="en-US" sz="1100" b="0" i="0" u="none" strike="noStrike" cap="none">
                <a:solidFill>
                  <a:srgbClr val="000000"/>
                </a:solidFill>
                <a:latin typeface="Arial"/>
                <a:ea typeface="Arial"/>
                <a:cs typeface="Arial"/>
                <a:sym typeface="Arial"/>
              </a:rPr>
              <a:t>require the recipient’s Title IX Coordinator to sign a formal complaint obligating the recipient to investigate in accordance with § 106.45.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6" name="Google Shape;526;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From the 2000+ pages of comments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34 C.F.R. §106.45(b)(5)(ii).  I have often said that Vs should request expert testimony by RCC experts at the hearing to dispel myths like we do at  jury trials.</a:t>
            </a:r>
            <a:endParaRPr/>
          </a:p>
        </p:txBody>
      </p:sp>
      <p:sp>
        <p:nvSpPr>
          <p:cNvPr id="539" name="Google Shape;539;p5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800">
                <a:latin typeface="Times New Roman"/>
                <a:ea typeface="Times New Roman"/>
                <a:cs typeface="Times New Roman"/>
                <a:sym typeface="Times New Roman"/>
              </a:rPr>
              <a:t>, the decision-maker(s) (NOT investigators) must afford each party “the opportunity to submit written, relevant questions that a party wants asked of any party or witness, provide each party with the answers, and allow for additional, limited follow-up questions from each party.”  Questions about the complainant’s sexual predisposition or prior sexual behavior are prohibited except under the circumstances outlined in the Rape Shield exclusion.  Finally, the decision-maker(s) “must explain to the party proposing the questions any decision to exclude a question as not relevant.”</a:t>
            </a:r>
            <a:r>
              <a:rPr lang="en-US"/>
              <a:t> </a:t>
            </a:r>
            <a:r>
              <a:rPr lang="en-US" sz="1800">
                <a:latin typeface="Times New Roman"/>
                <a:ea typeface="Times New Roman"/>
                <a:cs typeface="Times New Roman"/>
                <a:sym typeface="Times New Roman"/>
              </a:rPr>
              <a:t>85 Fed. Reg.  30227; 30364-30365.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800" b="1">
                <a:latin typeface="Times New Roman"/>
                <a:ea typeface="Times New Roman"/>
                <a:cs typeface="Times New Roman"/>
                <a:sym typeface="Times New Roman"/>
              </a:rPr>
              <a:t>Q: When might a K-12 school decide to utilize live hearings to resolve a sexual harassment/violence complaint? </a:t>
            </a:r>
            <a:endParaRPr sz="1800">
              <a:latin typeface="Times New Roman"/>
              <a:ea typeface="Times New Roman"/>
              <a:cs typeface="Times New Roman"/>
              <a:sym typeface="Times New Roman"/>
            </a:endParaRPr>
          </a:p>
          <a:p>
            <a:pPr marL="0" marR="0" lvl="0" indent="0" algn="l" rtl="0">
              <a:lnSpc>
                <a:spcPct val="115000"/>
              </a:lnSpc>
              <a:spcBef>
                <a:spcPts val="1000"/>
              </a:spcBef>
              <a:spcAft>
                <a:spcPts val="0"/>
              </a:spcAft>
              <a:buSzPts val="1100"/>
              <a:buChar char="●"/>
            </a:pPr>
            <a:r>
              <a:rPr lang="en-US" sz="1800">
                <a:latin typeface="Times New Roman"/>
                <a:ea typeface="Times New Roman"/>
                <a:cs typeface="Times New Roman"/>
                <a:sym typeface="Times New Roman"/>
              </a:rPr>
              <a:t>A:  The Title IX Coordinator may determine it is appropriate to hold a live hearing where the students are above a certain age, where the students are in high school, or where both parties request or consent to a hearing. Because rules must apply equally to both parties, a recipient’s policy could not allow for a hearing only if a respondent requests it or only if a complainant agrees to it, as this would not be an equal application of a rule to both parties</a:t>
            </a:r>
            <a:endParaRPr/>
          </a:p>
          <a:p>
            <a:pPr marL="0" marR="0" lvl="0" indent="0" algn="l" rtl="0">
              <a:lnSpc>
                <a:spcPct val="100000"/>
              </a:lnSpc>
              <a:spcBef>
                <a:spcPts val="1000"/>
              </a:spcBef>
              <a:spcAft>
                <a:spcPts val="0"/>
              </a:spcAft>
              <a:buSzPts val="1100"/>
              <a:buChar char="●"/>
            </a:pPr>
            <a:r>
              <a:rPr lang="en-US" sz="1800">
                <a:latin typeface="Times New Roman"/>
                <a:ea typeface="Times New Roman"/>
                <a:cs typeface="Times New Roman"/>
                <a:sym typeface="Times New Roman"/>
              </a:rPr>
              <a:t>. See 85 Fed. Reg. 30,365 at  fn. 1395.  This intention seems to be confirmed on pages 85 Fed. Reg. 30,365 of the final regulations, which states: “If an elementary and secondary school recipient chooses to hold a hearing (live or otherwise), this provision leaves the recipient significant discretion as to how to conduct such a hearing, because § 106.45(b)(6)(i) applies only to postsecondary institutions.”</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800" b="1">
                <a:latin typeface="Times New Roman"/>
                <a:ea typeface="Times New Roman"/>
                <a:cs typeface="Times New Roman"/>
                <a:sym typeface="Times New Roman"/>
              </a:rPr>
              <a:t>Q: Can parents control what questions are submitted?</a:t>
            </a:r>
            <a:endParaRPr sz="1800">
              <a:latin typeface="Times New Roman"/>
              <a:ea typeface="Times New Roman"/>
              <a:cs typeface="Times New Roman"/>
              <a:sym typeface="Times New Roman"/>
            </a:endParaRPr>
          </a:p>
          <a:p>
            <a:pPr marL="0" marR="0" lvl="0" indent="0" algn="l" rtl="0">
              <a:lnSpc>
                <a:spcPct val="115000"/>
              </a:lnSpc>
              <a:spcBef>
                <a:spcPts val="1000"/>
              </a:spcBef>
              <a:spcAft>
                <a:spcPts val="0"/>
              </a:spcAft>
              <a:buSzPts val="1100"/>
              <a:buChar char="●"/>
            </a:pPr>
            <a:r>
              <a:rPr lang="en-US" sz="1800">
                <a:latin typeface="Times New Roman"/>
                <a:ea typeface="Times New Roman"/>
                <a:cs typeface="Times New Roman"/>
                <a:sym typeface="Times New Roman"/>
              </a:rPr>
              <a:t>A: This is also unclear.  Comments to the proposed Regulations raised concerns that if written comments were exchanged, parents might prepare the questions or answers on behalf of their child. The final regulations acknowledged this concern in the commentary but declined to specify whether parents must consult their child under these circumstances, instead choosing to rely on other unspecified laws regarding parental rights. </a:t>
            </a:r>
            <a:endParaRPr/>
          </a:p>
          <a:p>
            <a:pPr marL="457200" marR="0" lvl="0" indent="-298450" algn="l" rtl="0">
              <a:lnSpc>
                <a:spcPct val="100000"/>
              </a:lnSpc>
              <a:spcBef>
                <a:spcPts val="1000"/>
              </a:spcBef>
              <a:spcAft>
                <a:spcPts val="0"/>
              </a:spcAft>
              <a:buClr>
                <a:srgbClr val="000000"/>
              </a:buClr>
              <a:buSzPts val="1100"/>
              <a:buFont typeface="Arial"/>
              <a:buChar char="●"/>
            </a:pPr>
            <a:r>
              <a:rPr lang="en-US" sz="1800">
                <a:latin typeface="Times New Roman"/>
                <a:ea typeface="Times New Roman"/>
                <a:cs typeface="Times New Roman"/>
                <a:sym typeface="Times New Roman"/>
              </a:rPr>
              <a:t>The commentary to the regulations suggests that any concerns about the process devolving to a fight between parents should be addressed by “rules of decorum” that are within the discretion of the recipient to adopt, such as requiring “questions to be posed in a respectful manner (e.g., without using profanity or irrelevant ad hominem attacks)” and limiting questions to those that are relevant.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800" b="1">
                <a:latin typeface="Times New Roman"/>
                <a:ea typeface="Times New Roman"/>
                <a:cs typeface="Times New Roman"/>
                <a:sym typeface="Times New Roman"/>
              </a:rPr>
              <a:t>When a minor is involved in a K-12 Title IX proceeding, can his or her statement to the school’s investigator take the place of submitting written questions and/or expecting written answers in response?</a:t>
            </a:r>
            <a:endParaRPr sz="1800">
              <a:latin typeface="Times New Roman"/>
              <a:ea typeface="Times New Roman"/>
              <a:cs typeface="Times New Roman"/>
              <a:sym typeface="Times New Roman"/>
            </a:endParaRPr>
          </a:p>
          <a:p>
            <a:pPr marL="0" marR="0" lvl="0" indent="0" algn="l" rtl="0">
              <a:lnSpc>
                <a:spcPct val="115000"/>
              </a:lnSpc>
              <a:spcBef>
                <a:spcPts val="1000"/>
              </a:spcBef>
              <a:spcAft>
                <a:spcPts val="0"/>
              </a:spcAft>
              <a:buSzPts val="1100"/>
              <a:buChar char="●"/>
            </a:pPr>
            <a:r>
              <a:rPr lang="en-US" sz="1800">
                <a:latin typeface="Times New Roman"/>
                <a:ea typeface="Times New Roman"/>
                <a:cs typeface="Times New Roman"/>
                <a:sym typeface="Times New Roman"/>
              </a:rPr>
              <a:t>A: This is unclear.  The final regulations state that, in lieu of requiring a live hearing, the submission of written questions “translate[s] those due process principles into meaningful rights for parties and increase[s] the likelihood of reliable outcomes.” But the regulations then immediately assert that schools are not precluded “from providing training to an investigator concerning effective interview techniques </a:t>
            </a:r>
            <a:r>
              <a:rPr lang="en-US" sz="1800" u="sng">
                <a:latin typeface="Times New Roman"/>
                <a:ea typeface="Times New Roman"/>
                <a:cs typeface="Times New Roman"/>
                <a:sym typeface="Times New Roman"/>
              </a:rPr>
              <a:t>applicable to children</a:t>
            </a:r>
            <a:r>
              <a:rPr lang="en-US" sz="1800">
                <a:latin typeface="Times New Roman"/>
                <a:ea typeface="Times New Roman"/>
                <a:cs typeface="Times New Roman"/>
                <a:sym typeface="Times New Roman"/>
              </a:rPr>
              <a:t> or to individuals with disabilities,” which leaves open the question of whether the written questions can be presented orally to the parties by an investigator, rather than simply presenting the written list in writing and expecting written answers in response.</a:t>
            </a:r>
            <a:endParaRPr/>
          </a:p>
          <a:p>
            <a:pPr marL="0" marR="0" lvl="0" indent="0" algn="l" rtl="0">
              <a:lnSpc>
                <a:spcPct val="100000"/>
              </a:lnSpc>
              <a:spcBef>
                <a:spcPts val="1000"/>
              </a:spcBef>
              <a:spcAft>
                <a:spcPts val="0"/>
              </a:spcAft>
              <a:buSzPts val="1100"/>
              <a:buChar char="●"/>
            </a:pPr>
            <a:r>
              <a:rPr lang="en-US" sz="1800">
                <a:latin typeface="Times New Roman"/>
                <a:ea typeface="Times New Roman"/>
                <a:cs typeface="Times New Roman"/>
                <a:sym typeface="Times New Roman"/>
              </a:rPr>
              <a:t>85 Fed. Reg. 30364.</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Unbelievable. Policy can prohibit obstruction of the investigation though.</a:t>
            </a:r>
            <a:endParaRPr/>
          </a:p>
        </p:txBody>
      </p:sp>
      <p:sp>
        <p:nvSpPr>
          <p:cNvPr id="574" name="Google Shape;574;p5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0" name="Google Shape;580;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34 CFR 106.45(b). </a:t>
            </a:r>
            <a:r>
              <a:rPr lang="en-US" sz="1800" b="1" i="0" u="none" strike="noStrike">
                <a:solidFill>
                  <a:srgbClr val="000000"/>
                </a:solidFill>
                <a:latin typeface="Arial"/>
                <a:ea typeface="Arial"/>
                <a:cs typeface="Arial"/>
                <a:sym typeface="Arial"/>
              </a:rPr>
              <a:t>1. </a:t>
            </a:r>
            <a:r>
              <a:rPr lang="en-US" sz="1800" b="0" i="0" u="none" strike="noStrike">
                <a:solidFill>
                  <a:srgbClr val="000000"/>
                </a:solidFill>
                <a:latin typeface="Arial"/>
                <a:ea typeface="Arial"/>
                <a:cs typeface="Arial"/>
                <a:sym typeface="Arial"/>
              </a:rPr>
              <a:t>Institution may remove Respondent per §106.44(c)</a:t>
            </a:r>
            <a:endParaRPr/>
          </a:p>
          <a:p>
            <a:pPr marL="457200" lvl="0" indent="-298450" algn="l" rtl="0">
              <a:lnSpc>
                <a:spcPct val="100000"/>
              </a:lnSpc>
              <a:spcBef>
                <a:spcPts val="0"/>
              </a:spcBef>
              <a:spcAft>
                <a:spcPts val="0"/>
              </a:spcAft>
              <a:buSzPts val="1100"/>
              <a:buChar char="●"/>
            </a:pPr>
            <a:r>
              <a:rPr lang="en-US" sz="1800" b="1" i="0" u="none" strike="noStrike">
                <a:solidFill>
                  <a:srgbClr val="000000"/>
                </a:solidFill>
                <a:latin typeface="Arial"/>
                <a:ea typeface="Arial"/>
                <a:cs typeface="Arial"/>
                <a:sym typeface="Arial"/>
              </a:rPr>
              <a:t>2. </a:t>
            </a:r>
            <a:r>
              <a:rPr lang="en-US" sz="1800" b="0" i="0" u="none" strike="noStrike">
                <a:solidFill>
                  <a:srgbClr val="000000"/>
                </a:solidFill>
                <a:latin typeface="Arial"/>
                <a:ea typeface="Arial"/>
                <a:cs typeface="Arial"/>
                <a:sym typeface="Arial"/>
              </a:rPr>
              <a:t>Institution must undertake individualized safety &amp; risk analysis re</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Respondent</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-The analysis determines if there is an </a:t>
            </a:r>
            <a:r>
              <a:rPr lang="en-US" sz="1800" b="1" i="1" u="none" strike="noStrike">
                <a:solidFill>
                  <a:srgbClr val="65923D"/>
                </a:solidFill>
                <a:latin typeface="Arial"/>
                <a:ea typeface="Arial"/>
                <a:cs typeface="Arial"/>
                <a:sym typeface="Arial"/>
              </a:rPr>
              <a:t>immediate threat to the physical health or</a:t>
            </a:r>
            <a:endParaRPr/>
          </a:p>
          <a:p>
            <a:pPr marL="457200" lvl="0" indent="-298450" algn="l" rtl="0">
              <a:lnSpc>
                <a:spcPct val="100000"/>
              </a:lnSpc>
              <a:spcBef>
                <a:spcPts val="0"/>
              </a:spcBef>
              <a:spcAft>
                <a:spcPts val="0"/>
              </a:spcAft>
              <a:buSzPts val="1100"/>
              <a:buChar char="●"/>
            </a:pPr>
            <a:r>
              <a:rPr lang="en-US" sz="1800" b="1" i="1" u="none" strike="noStrike">
                <a:solidFill>
                  <a:srgbClr val="65923D"/>
                </a:solidFill>
                <a:latin typeface="Arial"/>
                <a:ea typeface="Arial"/>
                <a:cs typeface="Arial"/>
                <a:sym typeface="Arial"/>
              </a:rPr>
              <a:t>safety </a:t>
            </a:r>
            <a:r>
              <a:rPr lang="en-US" sz="1800" b="0" i="0" u="none" strike="noStrike">
                <a:solidFill>
                  <a:srgbClr val="000000"/>
                </a:solidFill>
                <a:latin typeface="Arial"/>
                <a:ea typeface="Arial"/>
                <a:cs typeface="Arial"/>
                <a:sym typeface="Arial"/>
              </a:rPr>
              <a:t>of any student or other individual arising from the allegations to justify removal</a:t>
            </a:r>
            <a:endParaRPr/>
          </a:p>
          <a:p>
            <a:pPr marL="457200" lvl="0" indent="-298450" algn="l" rtl="0">
              <a:lnSpc>
                <a:spcPct val="100000"/>
              </a:lnSpc>
              <a:spcBef>
                <a:spcPts val="0"/>
              </a:spcBef>
              <a:spcAft>
                <a:spcPts val="0"/>
              </a:spcAft>
              <a:buSzPts val="1100"/>
              <a:buChar char="●"/>
            </a:pPr>
            <a:r>
              <a:rPr lang="en-US" sz="1800" b="1" i="0" u="none" strike="noStrike">
                <a:solidFill>
                  <a:srgbClr val="000000"/>
                </a:solidFill>
                <a:latin typeface="Arial"/>
                <a:ea typeface="Arial"/>
                <a:cs typeface="Arial"/>
                <a:sym typeface="Arial"/>
              </a:rPr>
              <a:t>3. </a:t>
            </a:r>
            <a:r>
              <a:rPr lang="en-US" sz="1800" b="0" i="0" u="none" strike="noStrike">
                <a:solidFill>
                  <a:srgbClr val="000000"/>
                </a:solidFill>
                <a:latin typeface="Arial"/>
                <a:ea typeface="Arial"/>
                <a:cs typeface="Arial"/>
                <a:sym typeface="Arial"/>
              </a:rPr>
              <a:t>Notice to Respondent of Emergency Removal</a:t>
            </a:r>
            <a:endParaRPr/>
          </a:p>
          <a:p>
            <a:pPr marL="457200" lvl="0" indent="-298450" algn="l" rtl="0">
              <a:lnSpc>
                <a:spcPct val="100000"/>
              </a:lnSpc>
              <a:spcBef>
                <a:spcPts val="0"/>
              </a:spcBef>
              <a:spcAft>
                <a:spcPts val="0"/>
              </a:spcAft>
              <a:buSzPts val="1100"/>
              <a:buChar char="●"/>
            </a:pPr>
            <a:r>
              <a:rPr lang="en-US" sz="1800" b="1" i="0" u="none" strike="noStrike">
                <a:solidFill>
                  <a:srgbClr val="000000"/>
                </a:solidFill>
                <a:latin typeface="Arial"/>
                <a:ea typeface="Arial"/>
                <a:cs typeface="Arial"/>
                <a:sym typeface="Arial"/>
              </a:rPr>
              <a:t>4. </a:t>
            </a:r>
            <a:r>
              <a:rPr lang="en-US" sz="1800" b="0" i="0" u="none" strike="noStrike">
                <a:solidFill>
                  <a:srgbClr val="000000"/>
                </a:solidFill>
                <a:latin typeface="Arial"/>
                <a:ea typeface="Arial"/>
                <a:cs typeface="Arial"/>
                <a:sym typeface="Arial"/>
              </a:rPr>
              <a:t>Opportunity for Respondent to challenge decision immediately following</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the removal</a:t>
            </a:r>
            <a:endParaRPr/>
          </a:p>
          <a:p>
            <a:pPr marL="457200" lvl="0" indent="-298450" algn="l" rtl="0">
              <a:lnSpc>
                <a:spcPct val="100000"/>
              </a:lnSpc>
              <a:spcBef>
                <a:spcPts val="0"/>
              </a:spcBef>
              <a:spcAft>
                <a:spcPts val="0"/>
              </a:spcAft>
              <a:buSzPts val="1100"/>
              <a:buChar char="●"/>
            </a:pPr>
            <a:r>
              <a:rPr lang="en-US" sz="1800" b="1" i="0" u="none" strike="noStrike">
                <a:solidFill>
                  <a:srgbClr val="000000"/>
                </a:solidFill>
                <a:latin typeface="Arial"/>
                <a:ea typeface="Arial"/>
                <a:cs typeface="Arial"/>
                <a:sym typeface="Arial"/>
              </a:rPr>
              <a:t>5. </a:t>
            </a:r>
            <a:r>
              <a:rPr lang="en-US" sz="1800" b="0" i="0" u="none" strike="noStrike">
                <a:solidFill>
                  <a:srgbClr val="000000"/>
                </a:solidFill>
                <a:latin typeface="Arial"/>
                <a:ea typeface="Arial"/>
                <a:cs typeface="Arial"/>
                <a:sym typeface="Arial"/>
              </a:rPr>
              <a:t>Process </a:t>
            </a:r>
            <a:r>
              <a:rPr lang="en-US" sz="1800" b="1" i="1" u="none" strike="noStrike">
                <a:solidFill>
                  <a:srgbClr val="000000"/>
                </a:solidFill>
                <a:latin typeface="Arial"/>
                <a:ea typeface="Arial"/>
                <a:cs typeface="Arial"/>
                <a:sym typeface="Arial"/>
              </a:rPr>
              <a:t>cannot </a:t>
            </a:r>
            <a:r>
              <a:rPr lang="en-US" sz="1800" b="0" i="0" u="none" strike="noStrike">
                <a:solidFill>
                  <a:srgbClr val="000000"/>
                </a:solidFill>
                <a:latin typeface="Arial"/>
                <a:ea typeface="Arial"/>
                <a:cs typeface="Arial"/>
                <a:sym typeface="Arial"/>
              </a:rPr>
              <a:t>modify Respondent rights under IDEA, Section 504, or</a:t>
            </a:r>
            <a:endParaRPr/>
          </a:p>
          <a:p>
            <a:pPr marL="457200" lvl="0" indent="-298450" algn="l" rtl="0">
              <a:lnSpc>
                <a:spcPct val="100000"/>
              </a:lnSpc>
              <a:spcBef>
                <a:spcPts val="0"/>
              </a:spcBef>
              <a:spcAft>
                <a:spcPts val="0"/>
              </a:spcAft>
              <a:buSzPts val="1100"/>
              <a:buChar char="●"/>
            </a:pPr>
            <a:r>
              <a:rPr lang="en-US" sz="1800" b="0" i="0" u="none" strike="noStrike">
                <a:solidFill>
                  <a:srgbClr val="000000"/>
                </a:solidFill>
                <a:latin typeface="Arial"/>
                <a:ea typeface="Arial"/>
                <a:cs typeface="Arial"/>
                <a:sym typeface="Arial"/>
              </a:rPr>
              <a:t>ADA</a:t>
            </a:r>
            <a:endParaRPr/>
          </a:p>
          <a:p>
            <a:pPr marL="457200" lvl="0" indent="-228600" algn="l" rtl="0">
              <a:lnSpc>
                <a:spcPct val="100000"/>
              </a:lnSpc>
              <a:spcBef>
                <a:spcPts val="0"/>
              </a:spcBef>
              <a:spcAft>
                <a:spcPts val="0"/>
              </a:spcAft>
              <a:buSzPts val="1100"/>
              <a:buNone/>
            </a:pPr>
            <a:endParaRPr/>
          </a:p>
          <a:p>
            <a:pPr marL="457200" marR="0" lvl="0" indent="-298450" algn="l" rtl="0">
              <a:lnSpc>
                <a:spcPct val="100000"/>
              </a:lnSpc>
              <a:spcBef>
                <a:spcPts val="0"/>
              </a:spcBef>
              <a:spcAft>
                <a:spcPts val="0"/>
              </a:spcAft>
              <a:buClr>
                <a:srgbClr val="000000"/>
              </a:buClr>
              <a:buSzPts val="1100"/>
              <a:buFont typeface="Arial"/>
              <a:buChar char="●"/>
            </a:pPr>
            <a:r>
              <a:rPr lang="en-US"/>
              <a:t>34 C.F.R. 106.44(c).  Must give </a:t>
            </a:r>
            <a:r>
              <a:rPr lang="en-US" sz="1100" b="0" i="0" u="none" strike="noStrike" cap="none">
                <a:solidFill>
                  <a:srgbClr val="000000"/>
                </a:solidFill>
                <a:latin typeface="Arial"/>
                <a:ea typeface="Arial"/>
                <a:cs typeface="Arial"/>
                <a:sym typeface="Arial"/>
              </a:rPr>
              <a:t>post- deprivation notice and opportunity to challenge the removal to the respondent.</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6" name="Google Shape;586;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106.45(b)((8)(iii)(C).</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2" name="Google Shape;592;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r>
              <a:rPr lang="en-US"/>
              <a:t>Ed. Code section 51225.36 :</a:t>
            </a:r>
            <a:endParaRPr/>
          </a:p>
          <a:p>
            <a:pPr marL="0" marR="0" lvl="0" indent="0" algn="l" rtl="0">
              <a:lnSpc>
                <a:spcPct val="100000"/>
              </a:lnSpc>
              <a:spcBef>
                <a:spcPts val="0"/>
              </a:spcBef>
              <a:spcAft>
                <a:spcPts val="0"/>
              </a:spcAft>
              <a:buSzPts val="1100"/>
              <a:buNone/>
            </a:pPr>
            <a:r>
              <a:rPr lang="en-US"/>
              <a:t> (a) If the governing board of a school district requires a course in health education for graduation from high school, the governing board of the school district shall include instruction in sexual harassment and violence, including, but not limited to, information on the affirmative consent standard, as defined in paragraph (1) of subdivision (a) of Section 67386.</a:t>
            </a:r>
            <a:endParaRPr/>
          </a:p>
          <a:p>
            <a:pPr marL="0" marR="0" lvl="0" indent="0" algn="l" rtl="0">
              <a:lnSpc>
                <a:spcPct val="100000"/>
              </a:lnSpc>
              <a:spcBef>
                <a:spcPts val="0"/>
              </a:spcBef>
              <a:spcAft>
                <a:spcPts val="0"/>
              </a:spcAft>
              <a:buSzPts val="1100"/>
              <a:buChar char="●"/>
            </a:pPr>
            <a:r>
              <a:rPr lang="en-US"/>
              <a:t>(b) If the governing board of a school district provides instruction pursuant to subdivision (a), the governing board of the school district shall ensure teachers consult information related to sexual harassment and violence in the Health Framework for California Public Schools when delivering health instruction.</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800">
                <a:latin typeface="Times New Roman"/>
                <a:ea typeface="Times New Roman"/>
                <a:cs typeface="Times New Roman"/>
                <a:sym typeface="Times New Roman"/>
              </a:rPr>
              <a:t>While, if permitted, a respondent may ask questions and present evidence under the rape shield exception, it is not the respondent’s (or complainant’s) burden to prove or establish consent, the burden is always on the institution; questions and evidence may also be posed or presented by the school during its investigation and adjudication. 85 Fed. Reg. 30,125.</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5" name="Google Shape;605;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34 C.F.R. §106.45 (b)(7).</a:t>
            </a:r>
            <a:endParaRPr/>
          </a:p>
        </p:txBody>
      </p:sp>
      <p:sp>
        <p:nvSpPr>
          <p:cNvPr id="606" name="Google Shape;606;p6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Google Shape;613;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34 C.F.R. §106.45(b)(5)(i).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endParaRPr/>
          </a:p>
          <a:p>
            <a:pPr marL="457200" lvl="0" indent="-228600" algn="l" rtl="0">
              <a:lnSpc>
                <a:spcPct val="100000"/>
              </a:lnSpc>
              <a:spcBef>
                <a:spcPts val="0"/>
              </a:spcBef>
              <a:spcAft>
                <a:spcPts val="0"/>
              </a:spcAft>
              <a:buClr>
                <a:schemeClr val="dk1"/>
              </a:buClr>
              <a:buSzPts val="1100"/>
              <a:buFont typeface="Calibri"/>
              <a:buNone/>
            </a:pPr>
            <a:r>
              <a:rPr lang="en-US"/>
              <a:t>ALL</a:t>
            </a:r>
            <a:endParaRPr/>
          </a:p>
          <a:p>
            <a:pPr marL="228600" lvl="0" indent="0" algn="l" rtl="0">
              <a:lnSpc>
                <a:spcPct val="100000"/>
              </a:lnSpc>
              <a:spcBef>
                <a:spcPts val="0"/>
              </a:spcBef>
              <a:spcAft>
                <a:spcPts val="0"/>
              </a:spcAft>
              <a:buClr>
                <a:schemeClr val="dk1"/>
              </a:buClr>
              <a:buSzPts val="1100"/>
              <a:buFont typeface="Calibri"/>
              <a:buNone/>
            </a:pPr>
            <a:endParaRPr/>
          </a:p>
        </p:txBody>
      </p:sp>
      <p:sp>
        <p:nvSpPr>
          <p:cNvPr id="315" name="Google Shape;31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0" name="Google Shape;62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Subject to many negative comments—for example, victim’s prior medical history that is not relevant may be argued to be relevant and required to be disclosed by respondents.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100"/>
              <a:buChar char="●"/>
            </a:pPr>
            <a:r>
              <a:rPr lang="en-US" sz="1100" b="1">
                <a:latin typeface="Times New Roman"/>
                <a:ea typeface="Times New Roman"/>
                <a:cs typeface="Times New Roman"/>
                <a:sym typeface="Times New Roman"/>
              </a:rPr>
              <a:t>Q: Does the Rape Shield law apply in a Title IX grievance proceeding in a K-12 school?</a:t>
            </a:r>
            <a:endParaRPr sz="1100">
              <a:latin typeface="Times New Roman"/>
              <a:ea typeface="Times New Roman"/>
              <a:cs typeface="Times New Roman"/>
              <a:sym typeface="Times New Roman"/>
            </a:endParaRPr>
          </a:p>
          <a:p>
            <a:pPr marL="0" marR="0" lvl="0" indent="0" algn="l" rtl="0">
              <a:lnSpc>
                <a:spcPct val="115000"/>
              </a:lnSpc>
              <a:spcBef>
                <a:spcPts val="1000"/>
              </a:spcBef>
              <a:spcAft>
                <a:spcPts val="0"/>
              </a:spcAft>
              <a:buSzPts val="1100"/>
              <a:buChar char="●"/>
            </a:pPr>
            <a:r>
              <a:rPr lang="en-US" sz="1100">
                <a:latin typeface="Times New Roman"/>
                <a:ea typeface="Times New Roman"/>
                <a:cs typeface="Times New Roman"/>
                <a:sym typeface="Times New Roman"/>
              </a:rPr>
              <a:t>A:  Yes.  The “rape shield” protection applies regardless of whether a hearing is held. It is identical to the protection provided in the case of hearings held in postsecondary institutions, and the regulations use the same reasoning in its commentary.  </a:t>
            </a:r>
            <a:endParaRPr/>
          </a:p>
          <a:p>
            <a:pPr marL="457200" marR="0" lvl="0" indent="-457200" algn="l" rtl="0">
              <a:lnSpc>
                <a:spcPct val="115000"/>
              </a:lnSpc>
              <a:spcBef>
                <a:spcPts val="1000"/>
              </a:spcBef>
              <a:spcAft>
                <a:spcPts val="0"/>
              </a:spcAft>
              <a:buSzPts val="1100"/>
              <a:buChar char="●"/>
            </a:pPr>
            <a:r>
              <a:rPr lang="en-US" sz="1100">
                <a:latin typeface="Times New Roman"/>
                <a:ea typeface="Times New Roman"/>
                <a:cs typeface="Times New Roman"/>
                <a:sym typeface="Times New Roman"/>
              </a:rPr>
              <a:t>The Title IX regulations exclude most questions about past sexual history from a postsecondary institution’s hearing under the required grievance process. The regulations state, “Questions and evidence about the complainant’s sexual predisposition or prior sexual behavior are not relevant, unless the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respect to the respondent and are offered to prove consent.”</a:t>
            </a:r>
            <a:endParaRPr/>
          </a:p>
          <a:p>
            <a:pPr marL="457200" marR="0" lvl="0" indent="-457200" algn="l" rtl="0">
              <a:lnSpc>
                <a:spcPct val="115000"/>
              </a:lnSpc>
              <a:spcBef>
                <a:spcPts val="1000"/>
              </a:spcBef>
              <a:spcAft>
                <a:spcPts val="0"/>
              </a:spcAft>
              <a:buSzPts val="1100"/>
              <a:buChar char="●"/>
            </a:pPr>
            <a:r>
              <a:rPr lang="en-US" sz="1100" u="sng">
                <a:latin typeface="Times New Roman"/>
                <a:ea typeface="Times New Roman"/>
                <a:cs typeface="Times New Roman"/>
                <a:sym typeface="Times New Roman"/>
              </a:rPr>
              <a:t>For an elementary and secondary school</a:t>
            </a:r>
            <a:r>
              <a:rPr lang="en-US" sz="1100">
                <a:latin typeface="Times New Roman"/>
                <a:ea typeface="Times New Roman"/>
                <a:cs typeface="Times New Roman"/>
                <a:sym typeface="Times New Roman"/>
              </a:rPr>
              <a:t>, which may or may not hold a hearing in its grievance process, the rape shield exemptions relating to a complainant’s sexual predisposition or prior sexual history still apply, subject to the same exceptions including questions and evidence relating to the complainant’s prior sexual behavior with respect to the respondent to prove consent.  While, if permitted, a respondent may ask questions and present evidence under the rape shield exception, it is not the respondent’s (or complainant’s) burden to prove or establish consent, the burden is always on the institution; questions and evidence may also be posed or presented by the school during its investigation and adjudication.</a:t>
            </a:r>
            <a:endParaRPr/>
          </a:p>
          <a:p>
            <a:pPr marL="0" marR="0" lvl="0" indent="0" algn="l" rtl="0">
              <a:lnSpc>
                <a:spcPct val="100000"/>
              </a:lnSpc>
              <a:spcBef>
                <a:spcPts val="1000"/>
              </a:spcBef>
              <a:spcAft>
                <a:spcPts val="0"/>
              </a:spcAft>
              <a:buSzPts val="1100"/>
              <a:buChar char="●"/>
            </a:pPr>
            <a:r>
              <a:rPr lang="en-US" sz="1100">
                <a:latin typeface="Times New Roman"/>
                <a:ea typeface="Times New Roman"/>
                <a:cs typeface="Times New Roman"/>
                <a:sym typeface="Times New Roman"/>
              </a:rPr>
              <a:t>§ 106.45(b)(6) (ii).</a:t>
            </a:r>
            <a:endParaRPr/>
          </a:p>
          <a:p>
            <a:pPr marL="0" marR="0" lvl="0" indent="0" algn="l" rtl="0">
              <a:lnSpc>
                <a:spcPct val="100000"/>
              </a:lnSpc>
              <a:spcBef>
                <a:spcPts val="0"/>
              </a:spcBef>
              <a:spcAft>
                <a:spcPts val="0"/>
              </a:spcAft>
              <a:buSzPts val="1100"/>
              <a:buChar char="●"/>
            </a:pPr>
            <a:r>
              <a:rPr lang="en-US" sz="1100">
                <a:latin typeface="Times New Roman"/>
                <a:ea typeface="Times New Roman"/>
                <a:cs typeface="Times New Roman"/>
                <a:sym typeface="Times New Roman"/>
              </a:rPr>
              <a:t>See 85 Fed. Reg. at 30366.</a:t>
            </a:r>
            <a:endParaRPr/>
          </a:p>
          <a:p>
            <a:pPr marL="0" marR="0" lvl="0" indent="0" algn="l" rtl="0">
              <a:lnSpc>
                <a:spcPct val="100000"/>
              </a:lnSpc>
              <a:spcBef>
                <a:spcPts val="0"/>
              </a:spcBef>
              <a:spcAft>
                <a:spcPts val="0"/>
              </a:spcAft>
              <a:buSzPts val="1100"/>
              <a:buChar char="●"/>
            </a:pPr>
            <a:r>
              <a:rPr lang="en-US" sz="1100">
                <a:latin typeface="Times New Roman"/>
                <a:ea typeface="Times New Roman"/>
                <a:cs typeface="Times New Roman"/>
                <a:sym typeface="Times New Roman"/>
              </a:rPr>
              <a:t>§ 106.45(b)(6)(i)-(ii).</a:t>
            </a:r>
            <a:endParaRPr/>
          </a:p>
          <a:p>
            <a:pPr marL="0" marR="0" lvl="0" indent="0" algn="l" rtl="0">
              <a:lnSpc>
                <a:spcPct val="100000"/>
              </a:lnSpc>
              <a:spcBef>
                <a:spcPts val="0"/>
              </a:spcBef>
              <a:spcAft>
                <a:spcPts val="0"/>
              </a:spcAft>
              <a:buSzPts val="1100"/>
              <a:buChar char="●"/>
            </a:pPr>
            <a:r>
              <a:rPr lang="en-US" sz="1100">
                <a:latin typeface="Times New Roman"/>
                <a:ea typeface="Times New Roman"/>
                <a:cs typeface="Times New Roman"/>
                <a:sym typeface="Times New Roman"/>
              </a:rPr>
              <a:t>§ 106.45(b)(6)(ii).  </a:t>
            </a:r>
            <a:endParaRPr/>
          </a:p>
          <a:p>
            <a:pPr marL="0" marR="0" lvl="0" indent="0" algn="l" rtl="0">
              <a:lnSpc>
                <a:spcPct val="100000"/>
              </a:lnSpc>
              <a:spcBef>
                <a:spcPts val="0"/>
              </a:spcBef>
              <a:spcAft>
                <a:spcPts val="0"/>
              </a:spcAft>
              <a:buSzPts val="1100"/>
              <a:buChar char="●"/>
            </a:pPr>
            <a:r>
              <a:rPr lang="en-US" sz="1100">
                <a:latin typeface="Times New Roman"/>
                <a:ea typeface="Times New Roman"/>
                <a:cs typeface="Times New Roman"/>
                <a:sym typeface="Times New Roman"/>
              </a:rPr>
              <a:t>85 Fed. Reg. 30,125.</a:t>
            </a:r>
            <a:endParaRPr/>
          </a:p>
          <a:p>
            <a:pPr marL="0" marR="0" lvl="0" indent="0" algn="l" rtl="0">
              <a:lnSpc>
                <a:spcPct val="100000"/>
              </a:lnSpc>
              <a:spcBef>
                <a:spcPts val="0"/>
              </a:spcBef>
              <a:spcAft>
                <a:spcPts val="0"/>
              </a:spcAft>
              <a:buSzPts val="1100"/>
              <a:buChar char="●"/>
            </a:pPr>
            <a:r>
              <a:rPr lang="en-US" sz="1100">
                <a:latin typeface="Times New Roman"/>
                <a:ea typeface="Times New Roman"/>
                <a:cs typeface="Times New Roman"/>
                <a:sym typeface="Times New Roman"/>
              </a:rPr>
              <a:t> </a:t>
            </a:r>
            <a:endParaRPr/>
          </a:p>
          <a:p>
            <a:pPr marL="457200" lvl="0" indent="-298450" algn="l" rtl="0">
              <a:lnSpc>
                <a:spcPct val="100000"/>
              </a:lnSpc>
              <a:spcBef>
                <a:spcPts val="0"/>
              </a:spcBef>
              <a:spcAft>
                <a:spcPts val="0"/>
              </a:spcAft>
              <a:buSzPts val="1100"/>
              <a:buChar char="●"/>
            </a:pPr>
            <a:r>
              <a:rPr lang="en-US"/>
              <a:t>34 C.F.R. §106.45 (b)(6) (i).</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Google Shape;632;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t>34 C.F.R. §106.45 (b)(7)(ii).</a:t>
            </a:r>
            <a:endParaRPr/>
          </a:p>
          <a:p>
            <a:pPr marL="457200" lvl="0" indent="-298450" algn="l" rtl="0">
              <a:lnSpc>
                <a:spcPct val="100000"/>
              </a:lnSpc>
              <a:spcBef>
                <a:spcPts val="0"/>
              </a:spcBef>
              <a:spcAft>
                <a:spcPts val="0"/>
              </a:spcAft>
              <a:buSzPts val="1100"/>
              <a:buChar char="●"/>
            </a:pPr>
            <a:r>
              <a:rPr lang="en-US"/>
              <a:t>The specific section(s) of the conduct code alleged to have been violated. </a:t>
            </a:r>
            <a:endParaRPr/>
          </a:p>
          <a:p>
            <a:pPr marL="457200" lvl="0" indent="-298450" algn="l" rtl="0">
              <a:lnSpc>
                <a:spcPct val="100000"/>
              </a:lnSpc>
              <a:spcBef>
                <a:spcPts val="0"/>
              </a:spcBef>
              <a:spcAft>
                <a:spcPts val="0"/>
              </a:spcAft>
              <a:buSzPts val="1100"/>
              <a:buChar char="●"/>
            </a:pPr>
            <a:r>
              <a:rPr lang="en-US"/>
              <a:t>-- A description of all the steps taken from the receipt of the formal report through the hearing, e.g., any notifications to the parties, interviews with parties and witnesses, site visits, methods used to gather other evidence, and hearings held.  </a:t>
            </a:r>
            <a:endParaRPr/>
          </a:p>
          <a:p>
            <a:pPr marL="457200" lvl="0" indent="-298450" algn="l" rtl="0">
              <a:lnSpc>
                <a:spcPct val="100000"/>
              </a:lnSpc>
              <a:spcBef>
                <a:spcPts val="0"/>
              </a:spcBef>
              <a:spcAft>
                <a:spcPts val="0"/>
              </a:spcAft>
              <a:buSzPts val="1100"/>
              <a:buChar char="●"/>
            </a:pPr>
            <a:r>
              <a:rPr lang="en-US"/>
              <a:t>-- The factual findings supporting the determination. </a:t>
            </a:r>
            <a:endParaRPr/>
          </a:p>
          <a:p>
            <a:pPr marL="457200" lvl="0" indent="-298450" algn="l" rtl="0">
              <a:lnSpc>
                <a:spcPct val="100000"/>
              </a:lnSpc>
              <a:spcBef>
                <a:spcPts val="0"/>
              </a:spcBef>
              <a:spcAft>
                <a:spcPts val="0"/>
              </a:spcAft>
              <a:buSzPts val="1100"/>
              <a:buChar char="●"/>
            </a:pPr>
            <a:r>
              <a:rPr lang="en-US"/>
              <a:t>-- Conclusions regarding the application of the factual findings to the alleged code violations. </a:t>
            </a:r>
            <a:endParaRPr/>
          </a:p>
          <a:p>
            <a:pPr marL="457200" lvl="0" indent="-298450" algn="l" rtl="0">
              <a:lnSpc>
                <a:spcPct val="100000"/>
              </a:lnSpc>
              <a:spcBef>
                <a:spcPts val="0"/>
              </a:spcBef>
              <a:spcAft>
                <a:spcPts val="0"/>
              </a:spcAft>
              <a:buSzPts val="1100"/>
              <a:buChar char="●"/>
            </a:pPr>
            <a:r>
              <a:rPr lang="en-US"/>
              <a:t>34 C.F.R. §106.45 (b)(7)(ii).</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0" name="Google Shape;64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34 C.F.R. §106.45 (b)(7)(ii).</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6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b="1"/>
              <a:t>POLL RESPONSES</a:t>
            </a:r>
            <a:endParaRPr/>
          </a:p>
          <a:p>
            <a:pPr marL="0" lvl="0" indent="0" algn="l" rtl="0">
              <a:lnSpc>
                <a:spcPct val="100000"/>
              </a:lnSpc>
              <a:spcBef>
                <a:spcPts val="0"/>
              </a:spcBef>
              <a:spcAft>
                <a:spcPts val="0"/>
              </a:spcAft>
              <a:buClr>
                <a:schemeClr val="dk1"/>
              </a:buClr>
              <a:buSzPts val="1100"/>
              <a:buFont typeface="Calibri"/>
              <a:buNone/>
            </a:pPr>
            <a:r>
              <a:rPr lang="en-US" b="1"/>
              <a:t>Yes/ No</a:t>
            </a:r>
            <a:endParaRPr/>
          </a:p>
        </p:txBody>
      </p:sp>
      <p:sp>
        <p:nvSpPr>
          <p:cNvPr id="653" name="Google Shape;653;p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0" name="Google Shape;660;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661" name="Google Shape;661;p6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7" name="Google Shape;667;p6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3" name="Google Shape;673;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a:t>LEAH- Introduce Janet Neeley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3" name="Google Shape;33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add podcast links</a:t>
            </a:r>
            <a:endParaRPr/>
          </a:p>
        </p:txBody>
      </p:sp>
      <p:sp>
        <p:nvSpPr>
          <p:cNvPr id="340" name="Google Shape;340;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p:nvPr/>
        </p:nvSpPr>
        <p:spPr>
          <a:xfrm>
            <a:off x="929390" y="4879298"/>
            <a:ext cx="18473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body" idx="1"/>
          </p:nvPr>
        </p:nvSpPr>
        <p:spPr>
          <a:xfrm rot="5400000">
            <a:off x="2940844" y="-1237034"/>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3"/>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42900" y="342901"/>
            <a:ext cx="8458200" cy="29583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62AE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42900" y="981635"/>
            <a:ext cx="8458200" cy="342921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600"/>
              </a:spcBef>
              <a:spcAft>
                <a:spcPts val="0"/>
              </a:spcAft>
              <a:buClr>
                <a:srgbClr val="62AEE0"/>
              </a:buClr>
              <a:buSzPts val="1800"/>
              <a:buFont typeface="Arial"/>
              <a:buChar char="•"/>
              <a:defRPr sz="1800"/>
            </a:lvl1pPr>
            <a:lvl2pPr marL="914400" lvl="1" indent="-323850" algn="l">
              <a:lnSpc>
                <a:spcPct val="90000"/>
              </a:lnSpc>
              <a:spcBef>
                <a:spcPts val="600"/>
              </a:spcBef>
              <a:spcAft>
                <a:spcPts val="0"/>
              </a:spcAft>
              <a:buClr>
                <a:srgbClr val="62AEE0"/>
              </a:buClr>
              <a:buSzPts val="1500"/>
              <a:buFont typeface="Arial"/>
              <a:buChar char="•"/>
              <a:defRPr sz="1500"/>
            </a:lvl2pPr>
            <a:lvl3pPr marL="1371600" lvl="2" indent="-323850" algn="l">
              <a:lnSpc>
                <a:spcPct val="90000"/>
              </a:lnSpc>
              <a:spcBef>
                <a:spcPts val="600"/>
              </a:spcBef>
              <a:spcAft>
                <a:spcPts val="0"/>
              </a:spcAft>
              <a:buClr>
                <a:srgbClr val="62AEE0"/>
              </a:buClr>
              <a:buSzPts val="1500"/>
              <a:buFont typeface="Arial"/>
              <a:buChar char="•"/>
              <a:defRPr sz="1500"/>
            </a:lvl3pPr>
            <a:lvl4pPr marL="1828800" lvl="3" indent="-304800" algn="l">
              <a:lnSpc>
                <a:spcPct val="90000"/>
              </a:lnSpc>
              <a:spcBef>
                <a:spcPts val="600"/>
              </a:spcBef>
              <a:spcAft>
                <a:spcPts val="0"/>
              </a:spcAft>
              <a:buClr>
                <a:srgbClr val="62AEE0"/>
              </a:buClr>
              <a:buSzPts val="1200"/>
              <a:buFont typeface="Arial"/>
              <a:buChar char="•"/>
              <a:defRPr sz="1200"/>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Question">
  <p:cSld name="Question">
    <p:spTree>
      <p:nvGrpSpPr>
        <p:cNvPr id="1" name="Shape 63"/>
        <p:cNvGrpSpPr/>
        <p:nvPr/>
      </p:nvGrpSpPr>
      <p:grpSpPr>
        <a:xfrm>
          <a:off x="0" y="0"/>
          <a:ext cx="0" cy="0"/>
          <a:chOff x="0" y="0"/>
          <a:chExt cx="0" cy="0"/>
        </a:xfrm>
      </p:grpSpPr>
      <p:sp>
        <p:nvSpPr>
          <p:cNvPr id="64" name="Google Shape;64;p17"/>
          <p:cNvSpPr/>
          <p:nvPr/>
        </p:nvSpPr>
        <p:spPr>
          <a:xfrm>
            <a:off x="0" y="0"/>
            <a:ext cx="4572000" cy="5143500"/>
          </a:xfrm>
          <a:prstGeom prst="rect">
            <a:avLst/>
          </a:prstGeom>
          <a:solidFill>
            <a:srgbClr val="1D48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 name="Google Shape;65;p17"/>
          <p:cNvSpPr txBox="1">
            <a:spLocks noGrp="1"/>
          </p:cNvSpPr>
          <p:nvPr>
            <p:ph type="body" idx="1"/>
          </p:nvPr>
        </p:nvSpPr>
        <p:spPr>
          <a:xfrm>
            <a:off x="352425" y="940594"/>
            <a:ext cx="3867150" cy="32623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9B5FF"/>
              </a:buClr>
              <a:buSzPts val="3600"/>
              <a:buNone/>
              <a:defRPr sz="3600">
                <a:solidFill>
                  <a:srgbClr val="49B5FF"/>
                </a:solidFill>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7"/>
          <p:cNvSpPr txBox="1">
            <a:spLocks noGrp="1"/>
          </p:cNvSpPr>
          <p:nvPr>
            <p:ph type="body" idx="2"/>
          </p:nvPr>
        </p:nvSpPr>
        <p:spPr>
          <a:xfrm>
            <a:off x="4924425" y="940594"/>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62AEE0"/>
        </a:solidFill>
        <a:effectLst/>
      </p:bgPr>
    </p:bg>
    <p:spTree>
      <p:nvGrpSpPr>
        <p:cNvPr id="1" name="Shape 68"/>
        <p:cNvGrpSpPr/>
        <p:nvPr/>
      </p:nvGrpSpPr>
      <p:grpSpPr>
        <a:xfrm>
          <a:off x="0" y="0"/>
          <a:ext cx="0" cy="0"/>
          <a:chOff x="0" y="0"/>
          <a:chExt cx="0" cy="0"/>
        </a:xfrm>
      </p:grpSpPr>
      <p:sp>
        <p:nvSpPr>
          <p:cNvPr id="69" name="Google Shape;69;p19"/>
          <p:cNvSpPr txBox="1">
            <a:spLocks noGrp="1"/>
          </p:cNvSpPr>
          <p:nvPr>
            <p:ph type="ctrTitle"/>
          </p:nvPr>
        </p:nvSpPr>
        <p:spPr>
          <a:xfrm>
            <a:off x="342900" y="720744"/>
            <a:ext cx="8458200" cy="1790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000"/>
              <a:buFont typeface="Calibri"/>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subTitle" idx="1"/>
          </p:nvPr>
        </p:nvSpPr>
        <p:spPr>
          <a:xfrm>
            <a:off x="342900" y="2580500"/>
            <a:ext cx="8458200" cy="1241822"/>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SzPts val="1800"/>
              <a:buNone/>
              <a:defRPr sz="1800">
                <a:solidFill>
                  <a:schemeClr val="lt1"/>
                </a:solidFill>
              </a:defRPr>
            </a:lvl1pPr>
            <a:lvl2pPr lvl="1" algn="ctr">
              <a:lnSpc>
                <a:spcPct val="90000"/>
              </a:lnSpc>
              <a:spcBef>
                <a:spcPts val="375"/>
              </a:spcBef>
              <a:spcAft>
                <a:spcPts val="0"/>
              </a:spcAft>
              <a:buSzPts val="1500"/>
              <a:buNone/>
              <a:defRPr sz="1500"/>
            </a:lvl2pPr>
            <a:lvl3pPr lvl="2" algn="ctr">
              <a:lnSpc>
                <a:spcPct val="90000"/>
              </a:lnSpc>
              <a:spcBef>
                <a:spcPts val="375"/>
              </a:spcBef>
              <a:spcAft>
                <a:spcPts val="0"/>
              </a:spcAft>
              <a:buSzPts val="1350"/>
              <a:buNone/>
              <a:defRPr sz="1350"/>
            </a:lvl3pPr>
            <a:lvl4pPr lvl="3" algn="ctr">
              <a:lnSpc>
                <a:spcPct val="90000"/>
              </a:lnSpc>
              <a:spcBef>
                <a:spcPts val="375"/>
              </a:spcBef>
              <a:spcAft>
                <a:spcPts val="0"/>
              </a:spcAft>
              <a:buSzPts val="1200"/>
              <a:buNone/>
              <a:defRPr sz="1200"/>
            </a:lvl4pPr>
            <a:lvl5pPr lvl="4" algn="ctr">
              <a:lnSpc>
                <a:spcPct val="90000"/>
              </a:lnSpc>
              <a:spcBef>
                <a:spcPts val="375"/>
              </a:spcBef>
              <a:spcAft>
                <a:spcPts val="0"/>
              </a:spcAft>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solidFill>
          <a:srgbClr val="62AEE0"/>
        </a:solidFill>
        <a:effectLst/>
      </p:bgPr>
    </p:bg>
    <p:spTree>
      <p:nvGrpSpPr>
        <p:cNvPr id="1" name="Shape 71"/>
        <p:cNvGrpSpPr/>
        <p:nvPr/>
      </p:nvGrpSpPr>
      <p:grpSpPr>
        <a:xfrm>
          <a:off x="0" y="0"/>
          <a:ext cx="0" cy="0"/>
          <a:chOff x="0" y="0"/>
          <a:chExt cx="0" cy="0"/>
        </a:xfrm>
      </p:grpSpPr>
      <p:sp>
        <p:nvSpPr>
          <p:cNvPr id="72" name="Google Shape;72;p20"/>
          <p:cNvSpPr txBox="1">
            <a:spLocks noGrp="1"/>
          </p:cNvSpPr>
          <p:nvPr>
            <p:ph type="title"/>
          </p:nvPr>
        </p:nvSpPr>
        <p:spPr>
          <a:xfrm>
            <a:off x="342900" y="342901"/>
            <a:ext cx="8458200" cy="29583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62AE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0"/>
          <p:cNvSpPr txBox="1">
            <a:spLocks noGrp="1"/>
          </p:cNvSpPr>
          <p:nvPr>
            <p:ph type="body" idx="1"/>
          </p:nvPr>
        </p:nvSpPr>
        <p:spPr>
          <a:xfrm>
            <a:off x="342900" y="742845"/>
            <a:ext cx="8458200" cy="342921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600"/>
              </a:spcBef>
              <a:spcAft>
                <a:spcPts val="0"/>
              </a:spcAft>
              <a:buClr>
                <a:srgbClr val="62AEE0"/>
              </a:buClr>
              <a:buSzPts val="2400"/>
              <a:buFont typeface="Arial"/>
              <a:buNone/>
              <a:defRPr sz="2400">
                <a:solidFill>
                  <a:schemeClr val="lt1"/>
                </a:solidFill>
              </a:defRPr>
            </a:lvl1pPr>
            <a:lvl2pPr marL="914400" lvl="1" indent="-228600" algn="ctr">
              <a:lnSpc>
                <a:spcPct val="90000"/>
              </a:lnSpc>
              <a:spcBef>
                <a:spcPts val="600"/>
              </a:spcBef>
              <a:spcAft>
                <a:spcPts val="0"/>
              </a:spcAft>
              <a:buClr>
                <a:srgbClr val="62AEE0"/>
              </a:buClr>
              <a:buSzPts val="2100"/>
              <a:buFont typeface="Arial"/>
              <a:buNone/>
              <a:defRPr sz="2100">
                <a:solidFill>
                  <a:schemeClr val="lt1"/>
                </a:solidFill>
              </a:defRPr>
            </a:lvl2pPr>
            <a:lvl3pPr marL="1371600" lvl="2" indent="-228600" algn="ctr">
              <a:lnSpc>
                <a:spcPct val="90000"/>
              </a:lnSpc>
              <a:spcBef>
                <a:spcPts val="600"/>
              </a:spcBef>
              <a:spcAft>
                <a:spcPts val="0"/>
              </a:spcAft>
              <a:buClr>
                <a:srgbClr val="62AEE0"/>
              </a:buClr>
              <a:buSzPts val="2100"/>
              <a:buFont typeface="Arial"/>
              <a:buNone/>
              <a:defRPr sz="2100">
                <a:solidFill>
                  <a:schemeClr val="lt1"/>
                </a:solidFill>
              </a:defRPr>
            </a:lvl3pPr>
            <a:lvl4pPr marL="1828800" lvl="3" indent="-228600" algn="ctr">
              <a:lnSpc>
                <a:spcPct val="90000"/>
              </a:lnSpc>
              <a:spcBef>
                <a:spcPts val="600"/>
              </a:spcBef>
              <a:spcAft>
                <a:spcPts val="0"/>
              </a:spcAft>
              <a:buClr>
                <a:srgbClr val="62AEE0"/>
              </a:buClr>
              <a:buSzPts val="1500"/>
              <a:buFont typeface="Arial"/>
              <a:buNone/>
              <a:defRPr sz="1500">
                <a:solidFill>
                  <a:schemeClr val="lt1"/>
                </a:solidFill>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2AEE0"/>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1800"/>
              <a:buNone/>
              <a:defRPr sz="1800">
                <a:solidFill>
                  <a:srgbClr val="888888"/>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342900" y="342900"/>
            <a:ext cx="3886200" cy="222885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rgbClr val="62AEE0"/>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body" idx="1"/>
          </p:nvPr>
        </p:nvSpPr>
        <p:spPr>
          <a:xfrm>
            <a:off x="342900" y="2729404"/>
            <a:ext cx="3886200" cy="112514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800"/>
              <a:buNone/>
              <a:defRPr sz="1800">
                <a:solidFill>
                  <a:srgbClr val="0F1423"/>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0" name="Google Shape;80;p22"/>
          <p:cNvSpPr/>
          <p:nvPr/>
        </p:nvSpPr>
        <p:spPr>
          <a:xfrm>
            <a:off x="4572000" y="0"/>
            <a:ext cx="4572000" cy="5143500"/>
          </a:xfrm>
          <a:prstGeom prst="rect">
            <a:avLst/>
          </a:prstGeom>
          <a:solidFill>
            <a:srgbClr val="62A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81" name="Google Shape;81;p22"/>
          <p:cNvSpPr txBox="1">
            <a:spLocks noGrp="1"/>
          </p:cNvSpPr>
          <p:nvPr>
            <p:ph type="body" idx="2"/>
          </p:nvPr>
        </p:nvSpPr>
        <p:spPr>
          <a:xfrm>
            <a:off x="4908176" y="981635"/>
            <a:ext cx="3892924" cy="3429210"/>
          </a:xfrm>
          <a:prstGeom prst="rect">
            <a:avLst/>
          </a:prstGeom>
          <a:noFill/>
          <a:ln>
            <a:noFill/>
          </a:ln>
        </p:spPr>
        <p:txBody>
          <a:bodyPr spcFirstLastPara="1" wrap="square" lIns="91425" tIns="45700" rIns="91425" bIns="45700" anchor="ctr" anchorCtr="0">
            <a:noAutofit/>
          </a:bodyPr>
          <a:lstStyle>
            <a:lvl1pPr marL="457200" lvl="0" indent="-361950" algn="l">
              <a:lnSpc>
                <a:spcPct val="90000"/>
              </a:lnSpc>
              <a:spcBef>
                <a:spcPts val="750"/>
              </a:spcBef>
              <a:spcAft>
                <a:spcPts val="0"/>
              </a:spcAft>
              <a:buClr>
                <a:schemeClr val="lt1"/>
              </a:buClr>
              <a:buSzPts val="2100"/>
              <a:buChar char="•"/>
              <a:defRPr>
                <a:solidFill>
                  <a:schemeClr val="lt1"/>
                </a:solidFill>
              </a:defRPr>
            </a:lvl1pPr>
            <a:lvl2pPr marL="914400" lvl="1" indent="-342900" algn="l">
              <a:lnSpc>
                <a:spcPct val="90000"/>
              </a:lnSpc>
              <a:spcBef>
                <a:spcPts val="375"/>
              </a:spcBef>
              <a:spcAft>
                <a:spcPts val="0"/>
              </a:spcAft>
              <a:buClr>
                <a:schemeClr val="lt1"/>
              </a:buClr>
              <a:buSzPts val="1800"/>
              <a:buChar char="•"/>
              <a:defRPr>
                <a:solidFill>
                  <a:schemeClr val="lt1"/>
                </a:solidFill>
              </a:defRPr>
            </a:lvl2pPr>
            <a:lvl3pPr marL="1371600" lvl="2" indent="-342900" algn="l">
              <a:lnSpc>
                <a:spcPct val="90000"/>
              </a:lnSpc>
              <a:spcBef>
                <a:spcPts val="375"/>
              </a:spcBef>
              <a:spcAft>
                <a:spcPts val="0"/>
              </a:spcAft>
              <a:buClr>
                <a:schemeClr val="lt1"/>
              </a:buClr>
              <a:buSzPts val="1800"/>
              <a:buChar char="•"/>
              <a:defRPr>
                <a:solidFill>
                  <a:schemeClr val="lt1"/>
                </a:solidFill>
              </a:defRPr>
            </a:lvl3pPr>
            <a:lvl4pPr marL="1828800" lvl="3" indent="-323850" algn="l">
              <a:lnSpc>
                <a:spcPct val="90000"/>
              </a:lnSpc>
              <a:spcBef>
                <a:spcPts val="375"/>
              </a:spcBef>
              <a:spcAft>
                <a:spcPts val="0"/>
              </a:spcAft>
              <a:buClr>
                <a:schemeClr val="lt1"/>
              </a:buClr>
              <a:buSzPts val="1500"/>
              <a:buChar char="•"/>
              <a:defRPr>
                <a:solidFill>
                  <a:schemeClr val="lt1"/>
                </a:solidFill>
              </a:defRPr>
            </a:lvl4pPr>
            <a:lvl5pPr marL="2286000" lvl="4" indent="-323850" algn="l">
              <a:lnSpc>
                <a:spcPct val="90000"/>
              </a:lnSpc>
              <a:spcBef>
                <a:spcPts val="375"/>
              </a:spcBef>
              <a:spcAft>
                <a:spcPts val="0"/>
              </a:spcAft>
              <a:buClr>
                <a:schemeClr val="lt1"/>
              </a:buClr>
              <a:buSzPts val="1500"/>
              <a:buChar char="•"/>
              <a:defRPr>
                <a:solidFill>
                  <a:schemeClr val="lt1"/>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_Section Header">
  <p:cSld name="2_Section Header">
    <p:spTree>
      <p:nvGrpSpPr>
        <p:cNvPr id="1" name="Shape 82"/>
        <p:cNvGrpSpPr/>
        <p:nvPr/>
      </p:nvGrpSpPr>
      <p:grpSpPr>
        <a:xfrm>
          <a:off x="0" y="0"/>
          <a:ext cx="0" cy="0"/>
          <a:chOff x="0" y="0"/>
          <a:chExt cx="0" cy="0"/>
        </a:xfrm>
      </p:grpSpPr>
      <p:sp>
        <p:nvSpPr>
          <p:cNvPr id="83" name="Google Shape;83;p23"/>
          <p:cNvSpPr/>
          <p:nvPr/>
        </p:nvSpPr>
        <p:spPr>
          <a:xfrm>
            <a:off x="-3362" y="0"/>
            <a:ext cx="4572000" cy="5143500"/>
          </a:xfrm>
          <a:prstGeom prst="rect">
            <a:avLst/>
          </a:prstGeom>
          <a:solidFill>
            <a:srgbClr val="62AEE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482C8"/>
              </a:solidFill>
              <a:latin typeface="Arial"/>
              <a:ea typeface="Arial"/>
              <a:cs typeface="Arial"/>
              <a:sym typeface="Arial"/>
            </a:endParaRPr>
          </a:p>
        </p:txBody>
      </p:sp>
      <p:sp>
        <p:nvSpPr>
          <p:cNvPr id="84" name="Google Shape;84;p23"/>
          <p:cNvSpPr txBox="1">
            <a:spLocks noGrp="1"/>
          </p:cNvSpPr>
          <p:nvPr>
            <p:ph type="title"/>
          </p:nvPr>
        </p:nvSpPr>
        <p:spPr>
          <a:xfrm>
            <a:off x="342900" y="342900"/>
            <a:ext cx="3886200" cy="222885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3000"/>
              <a:buFont typeface="Calibri"/>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body" idx="1"/>
          </p:nvPr>
        </p:nvSpPr>
        <p:spPr>
          <a:xfrm>
            <a:off x="342900" y="2729404"/>
            <a:ext cx="3886200" cy="112514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750"/>
              </a:spcBef>
              <a:spcAft>
                <a:spcPts val="0"/>
              </a:spcAft>
              <a:buSzPts val="1800"/>
              <a:buNone/>
              <a:defRPr sz="1800">
                <a:solidFill>
                  <a:schemeClr val="lt1"/>
                </a:solidFill>
              </a:defRPr>
            </a:lvl1pPr>
            <a:lvl2pPr marL="914400" lvl="1" indent="-228600" algn="l">
              <a:lnSpc>
                <a:spcPct val="90000"/>
              </a:lnSpc>
              <a:spcBef>
                <a:spcPts val="375"/>
              </a:spcBef>
              <a:spcAft>
                <a:spcPts val="0"/>
              </a:spcAft>
              <a:buSzPts val="1500"/>
              <a:buNone/>
              <a:defRPr sz="1500">
                <a:solidFill>
                  <a:srgbClr val="888888"/>
                </a:solidFill>
              </a:defRPr>
            </a:lvl2pPr>
            <a:lvl3pPr marL="1371600" lvl="2" indent="-228600" algn="l">
              <a:lnSpc>
                <a:spcPct val="90000"/>
              </a:lnSpc>
              <a:spcBef>
                <a:spcPts val="375"/>
              </a:spcBef>
              <a:spcAft>
                <a:spcPts val="0"/>
              </a:spcAft>
              <a:buSzPts val="1350"/>
              <a:buNone/>
              <a:defRPr sz="1350">
                <a:solidFill>
                  <a:srgbClr val="888888"/>
                </a:solidFill>
              </a:defRPr>
            </a:lvl3pPr>
            <a:lvl4pPr marL="1828800" lvl="3" indent="-228600" algn="l">
              <a:lnSpc>
                <a:spcPct val="90000"/>
              </a:lnSpc>
              <a:spcBef>
                <a:spcPts val="375"/>
              </a:spcBef>
              <a:spcAft>
                <a:spcPts val="0"/>
              </a:spcAft>
              <a:buSzPts val="1200"/>
              <a:buNone/>
              <a:defRPr sz="1200">
                <a:solidFill>
                  <a:srgbClr val="888888"/>
                </a:solidFill>
              </a:defRPr>
            </a:lvl4pPr>
            <a:lvl5pPr marL="2286000" lvl="4" indent="-228600" algn="l">
              <a:lnSpc>
                <a:spcPct val="90000"/>
              </a:lnSpc>
              <a:spcBef>
                <a:spcPts val="375"/>
              </a:spcBef>
              <a:spcAft>
                <a:spcPts val="0"/>
              </a:spcAft>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86" name="Google Shape;86;p23"/>
          <p:cNvSpPr txBox="1">
            <a:spLocks noGrp="1"/>
          </p:cNvSpPr>
          <p:nvPr>
            <p:ph type="body" idx="2"/>
          </p:nvPr>
        </p:nvSpPr>
        <p:spPr>
          <a:xfrm>
            <a:off x="4908176" y="981635"/>
            <a:ext cx="3892924" cy="3429210"/>
          </a:xfrm>
          <a:prstGeom prst="rect">
            <a:avLst/>
          </a:prstGeom>
          <a:noFill/>
          <a:ln>
            <a:noFill/>
          </a:ln>
        </p:spPr>
        <p:txBody>
          <a:bodyPr spcFirstLastPara="1" wrap="square" lIns="91425" tIns="45700" rIns="91425" bIns="45700" anchor="ctr" anchorCtr="0">
            <a:noAutofit/>
          </a:bodyPr>
          <a:lstStyle>
            <a:lvl1pPr marL="457200" lvl="0" indent="-361950" algn="l">
              <a:lnSpc>
                <a:spcPct val="90000"/>
              </a:lnSpc>
              <a:spcBef>
                <a:spcPts val="750"/>
              </a:spcBef>
              <a:spcAft>
                <a:spcPts val="0"/>
              </a:spcAft>
              <a:buSzPts val="2100"/>
              <a:buChar char="•"/>
              <a:defRPr>
                <a:solidFill>
                  <a:srgbClr val="0F1423"/>
                </a:solidFill>
              </a:defRPr>
            </a:lvl1pPr>
            <a:lvl2pPr marL="914400" lvl="1" indent="-342900" algn="l">
              <a:lnSpc>
                <a:spcPct val="90000"/>
              </a:lnSpc>
              <a:spcBef>
                <a:spcPts val="375"/>
              </a:spcBef>
              <a:spcAft>
                <a:spcPts val="0"/>
              </a:spcAft>
              <a:buSzPts val="1800"/>
              <a:buChar char="•"/>
              <a:defRPr>
                <a:solidFill>
                  <a:srgbClr val="0F1423"/>
                </a:solidFill>
              </a:defRPr>
            </a:lvl2pPr>
            <a:lvl3pPr marL="1371600" lvl="2" indent="-342900" algn="l">
              <a:lnSpc>
                <a:spcPct val="90000"/>
              </a:lnSpc>
              <a:spcBef>
                <a:spcPts val="375"/>
              </a:spcBef>
              <a:spcAft>
                <a:spcPts val="0"/>
              </a:spcAft>
              <a:buSzPts val="1800"/>
              <a:buChar char="•"/>
              <a:defRPr>
                <a:solidFill>
                  <a:srgbClr val="0F1423"/>
                </a:solidFill>
              </a:defRPr>
            </a:lvl3pPr>
            <a:lvl4pPr marL="1828800" lvl="3" indent="-323850" algn="l">
              <a:lnSpc>
                <a:spcPct val="90000"/>
              </a:lnSpc>
              <a:spcBef>
                <a:spcPts val="375"/>
              </a:spcBef>
              <a:spcAft>
                <a:spcPts val="0"/>
              </a:spcAft>
              <a:buSzPts val="1500"/>
              <a:buChar char="•"/>
              <a:defRPr>
                <a:solidFill>
                  <a:srgbClr val="0F1423"/>
                </a:solidFill>
              </a:defRPr>
            </a:lvl4pPr>
            <a:lvl5pPr marL="2286000" lvl="4" indent="-323850" algn="l">
              <a:lnSpc>
                <a:spcPct val="90000"/>
              </a:lnSpc>
              <a:spcBef>
                <a:spcPts val="375"/>
              </a:spcBef>
              <a:spcAft>
                <a:spcPts val="0"/>
              </a:spcAft>
              <a:buSzPts val="1500"/>
              <a:buChar char="•"/>
              <a:defRPr>
                <a:solidFill>
                  <a:srgbClr val="0F1423"/>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342900" y="342901"/>
            <a:ext cx="8458200" cy="29583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62AE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4"/>
          <p:cNvSpPr txBox="1">
            <a:spLocks noGrp="1"/>
          </p:cNvSpPr>
          <p:nvPr>
            <p:ph type="body" idx="1"/>
          </p:nvPr>
        </p:nvSpPr>
        <p:spPr>
          <a:xfrm>
            <a:off x="342900" y="975892"/>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24"/>
          <p:cNvSpPr txBox="1">
            <a:spLocks noGrp="1"/>
          </p:cNvSpPr>
          <p:nvPr>
            <p:ph type="body" idx="2"/>
          </p:nvPr>
        </p:nvSpPr>
        <p:spPr>
          <a:xfrm>
            <a:off x="4572000" y="980235"/>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342900" y="342900"/>
            <a:ext cx="8458200" cy="6286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62AE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25"/>
          <p:cNvSpPr txBox="1">
            <a:spLocks noGrp="1"/>
          </p:cNvSpPr>
          <p:nvPr>
            <p:ph type="body" idx="1"/>
          </p:nvPr>
        </p:nvSpPr>
        <p:spPr>
          <a:xfrm>
            <a:off x="342901" y="981846"/>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SzPts val="1800"/>
              <a:buNone/>
              <a:defRPr sz="1800" b="1"/>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4" name="Google Shape;94;p25"/>
          <p:cNvSpPr txBox="1">
            <a:spLocks noGrp="1"/>
          </p:cNvSpPr>
          <p:nvPr>
            <p:ph type="body" idx="2"/>
          </p:nvPr>
        </p:nvSpPr>
        <p:spPr>
          <a:xfrm>
            <a:off x="342901" y="1599780"/>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5" name="Google Shape;95;p25"/>
          <p:cNvSpPr txBox="1">
            <a:spLocks noGrp="1"/>
          </p:cNvSpPr>
          <p:nvPr>
            <p:ph type="body" idx="3"/>
          </p:nvPr>
        </p:nvSpPr>
        <p:spPr>
          <a:xfrm>
            <a:off x="4572000" y="981846"/>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SzPts val="1800"/>
              <a:buNone/>
              <a:defRPr sz="1800" b="1"/>
            </a:lvl1pPr>
            <a:lvl2pPr marL="914400" lvl="1" indent="-228600" algn="l">
              <a:lnSpc>
                <a:spcPct val="90000"/>
              </a:lnSpc>
              <a:spcBef>
                <a:spcPts val="375"/>
              </a:spcBef>
              <a:spcAft>
                <a:spcPts val="0"/>
              </a:spcAft>
              <a:buSzPts val="1500"/>
              <a:buNone/>
              <a:defRPr sz="1500" b="1"/>
            </a:lvl2pPr>
            <a:lvl3pPr marL="1371600" lvl="2" indent="-228600" algn="l">
              <a:lnSpc>
                <a:spcPct val="90000"/>
              </a:lnSpc>
              <a:spcBef>
                <a:spcPts val="375"/>
              </a:spcBef>
              <a:spcAft>
                <a:spcPts val="0"/>
              </a:spcAft>
              <a:buSzPts val="1350"/>
              <a:buNone/>
              <a:defRPr sz="1350" b="1"/>
            </a:lvl3pPr>
            <a:lvl4pPr marL="1828800" lvl="3" indent="-228600" algn="l">
              <a:lnSpc>
                <a:spcPct val="90000"/>
              </a:lnSpc>
              <a:spcBef>
                <a:spcPts val="375"/>
              </a:spcBef>
              <a:spcAft>
                <a:spcPts val="0"/>
              </a:spcAft>
              <a:buSzPts val="1200"/>
              <a:buNone/>
              <a:defRPr sz="1200" b="1"/>
            </a:lvl4pPr>
            <a:lvl5pPr marL="2286000" lvl="4" indent="-228600" algn="l">
              <a:lnSpc>
                <a:spcPct val="90000"/>
              </a:lnSpc>
              <a:spcBef>
                <a:spcPts val="375"/>
              </a:spcBef>
              <a:spcAft>
                <a:spcPts val="0"/>
              </a:spcAft>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96" name="Google Shape;96;p25"/>
          <p:cNvSpPr txBox="1">
            <a:spLocks noGrp="1"/>
          </p:cNvSpPr>
          <p:nvPr>
            <p:ph type="body" idx="4"/>
          </p:nvPr>
        </p:nvSpPr>
        <p:spPr>
          <a:xfrm>
            <a:off x="4572000" y="1599780"/>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SzPts val="1800"/>
              <a:buChar char="•"/>
              <a:defRPr/>
            </a:lvl1pPr>
            <a:lvl2pPr marL="914400" lvl="1" indent="-342900" algn="l">
              <a:lnSpc>
                <a:spcPct val="90000"/>
              </a:lnSpc>
              <a:spcBef>
                <a:spcPts val="375"/>
              </a:spcBef>
              <a:spcAft>
                <a:spcPts val="0"/>
              </a:spcAft>
              <a:buSzPts val="1800"/>
              <a:buChar char="•"/>
              <a:defRPr/>
            </a:lvl2pPr>
            <a:lvl3pPr marL="1371600" lvl="2" indent="-342900" algn="l">
              <a:lnSpc>
                <a:spcPct val="90000"/>
              </a:lnSpc>
              <a:spcBef>
                <a:spcPts val="375"/>
              </a:spcBef>
              <a:spcAft>
                <a:spcPts val="0"/>
              </a:spcAft>
              <a:buSzPts val="18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42900" y="342901"/>
            <a:ext cx="8458200" cy="29583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62AE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7"/>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2AEE0"/>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7"/>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SzPts val="2400"/>
              <a:buChar char="•"/>
              <a:defRPr sz="2400"/>
            </a:lvl1pPr>
            <a:lvl2pPr marL="914400" lvl="1" indent="-361950" algn="l">
              <a:lnSpc>
                <a:spcPct val="90000"/>
              </a:lnSpc>
              <a:spcBef>
                <a:spcPts val="375"/>
              </a:spcBef>
              <a:spcAft>
                <a:spcPts val="0"/>
              </a:spcAft>
              <a:buSzPts val="2100"/>
              <a:buChar char="•"/>
              <a:defRPr sz="2100"/>
            </a:lvl2pPr>
            <a:lvl3pPr marL="1371600" lvl="2" indent="-342900" algn="l">
              <a:lnSpc>
                <a:spcPct val="90000"/>
              </a:lnSpc>
              <a:spcBef>
                <a:spcPts val="375"/>
              </a:spcBef>
              <a:spcAft>
                <a:spcPts val="0"/>
              </a:spcAft>
              <a:buSzPts val="1800"/>
              <a:buChar char="•"/>
              <a:defRPr sz="1800"/>
            </a:lvl3pPr>
            <a:lvl4pPr marL="1828800" lvl="3" indent="-323850" algn="l">
              <a:lnSpc>
                <a:spcPct val="90000"/>
              </a:lnSpc>
              <a:spcBef>
                <a:spcPts val="375"/>
              </a:spcBef>
              <a:spcAft>
                <a:spcPts val="0"/>
              </a:spcAft>
              <a:buSzPts val="1500"/>
              <a:buChar char="•"/>
              <a:defRPr sz="1500"/>
            </a:lvl4pPr>
            <a:lvl5pPr marL="2286000" lvl="4" indent="-323850" algn="l">
              <a:lnSpc>
                <a:spcPct val="90000"/>
              </a:lnSpc>
              <a:spcBef>
                <a:spcPts val="375"/>
              </a:spcBef>
              <a:spcAft>
                <a:spcPts val="0"/>
              </a:spcAft>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02" name="Google Shape;102;p27"/>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1200"/>
              <a:buNone/>
              <a:defRPr sz="1200"/>
            </a:lvl1pPr>
            <a:lvl2pPr marL="914400" lvl="1" indent="-228600" algn="l">
              <a:lnSpc>
                <a:spcPct val="90000"/>
              </a:lnSpc>
              <a:spcBef>
                <a:spcPts val="375"/>
              </a:spcBef>
              <a:spcAft>
                <a:spcPts val="0"/>
              </a:spcAft>
              <a:buSzPts val="1050"/>
              <a:buNone/>
              <a:defRPr sz="1050"/>
            </a:lvl2pPr>
            <a:lvl3pPr marL="1371600" lvl="2" indent="-228600" algn="l">
              <a:lnSpc>
                <a:spcPct val="90000"/>
              </a:lnSpc>
              <a:spcBef>
                <a:spcPts val="375"/>
              </a:spcBef>
              <a:spcAft>
                <a:spcPts val="0"/>
              </a:spcAft>
              <a:buSzPts val="900"/>
              <a:buNone/>
              <a:defRPr sz="900"/>
            </a:lvl3pPr>
            <a:lvl4pPr marL="1828800" lvl="3" indent="-228600" algn="l">
              <a:lnSpc>
                <a:spcPct val="90000"/>
              </a:lnSpc>
              <a:spcBef>
                <a:spcPts val="375"/>
              </a:spcBef>
              <a:spcAft>
                <a:spcPts val="0"/>
              </a:spcAft>
              <a:buSzPts val="750"/>
              <a:buNone/>
              <a:defRPr sz="750"/>
            </a:lvl4pPr>
            <a:lvl5pPr marL="2286000" lvl="4" indent="-228600" algn="l">
              <a:lnSpc>
                <a:spcPct val="90000"/>
              </a:lnSpc>
              <a:spcBef>
                <a:spcPts val="375"/>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62AEE0"/>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8"/>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62AEE0"/>
              </a:buClr>
              <a:buSzPts val="2400"/>
              <a:buFont typeface="Arial"/>
              <a:buNone/>
              <a:defRPr sz="2400" b="0" i="0" u="none" strike="noStrike" cap="none">
                <a:solidFill>
                  <a:srgbClr val="0F1423"/>
                </a:solidFill>
                <a:latin typeface="Calibri"/>
                <a:ea typeface="Calibri"/>
                <a:cs typeface="Calibri"/>
                <a:sym typeface="Calibri"/>
              </a:defRPr>
            </a:lvl1pPr>
            <a:lvl2pPr marR="0" lvl="1" algn="l" rtl="0">
              <a:lnSpc>
                <a:spcPct val="90000"/>
              </a:lnSpc>
              <a:spcBef>
                <a:spcPts val="375"/>
              </a:spcBef>
              <a:spcAft>
                <a:spcPts val="0"/>
              </a:spcAft>
              <a:buClr>
                <a:srgbClr val="62AEE0"/>
              </a:buClr>
              <a:buSzPts val="2100"/>
              <a:buFont typeface="Arial"/>
              <a:buNone/>
              <a:defRPr sz="2100" b="0" i="0" u="none" strike="noStrike" cap="none">
                <a:solidFill>
                  <a:srgbClr val="0F1423"/>
                </a:solidFill>
                <a:latin typeface="Calibri"/>
                <a:ea typeface="Calibri"/>
                <a:cs typeface="Calibri"/>
                <a:sym typeface="Calibri"/>
              </a:defRPr>
            </a:lvl2pPr>
            <a:lvl3pPr marR="0" lvl="2" algn="l" rtl="0">
              <a:lnSpc>
                <a:spcPct val="90000"/>
              </a:lnSpc>
              <a:spcBef>
                <a:spcPts val="375"/>
              </a:spcBef>
              <a:spcAft>
                <a:spcPts val="0"/>
              </a:spcAft>
              <a:buClr>
                <a:srgbClr val="62AEE0"/>
              </a:buClr>
              <a:buSzPts val="1800"/>
              <a:buFont typeface="Arial"/>
              <a:buNone/>
              <a:defRPr sz="1800" b="0" i="0" u="none" strike="noStrike" cap="none">
                <a:solidFill>
                  <a:srgbClr val="0F1423"/>
                </a:solidFill>
                <a:latin typeface="Calibri"/>
                <a:ea typeface="Calibri"/>
                <a:cs typeface="Calibri"/>
                <a:sym typeface="Calibri"/>
              </a:defRPr>
            </a:lvl3pPr>
            <a:lvl4pPr marR="0" lvl="3" algn="l" rtl="0">
              <a:lnSpc>
                <a:spcPct val="90000"/>
              </a:lnSpc>
              <a:spcBef>
                <a:spcPts val="375"/>
              </a:spcBef>
              <a:spcAft>
                <a:spcPts val="0"/>
              </a:spcAft>
              <a:buClr>
                <a:srgbClr val="62AEE0"/>
              </a:buClr>
              <a:buSzPts val="1500"/>
              <a:buFont typeface="Arial"/>
              <a:buNone/>
              <a:defRPr sz="1500" b="0" i="0" u="none" strike="noStrike" cap="none">
                <a:solidFill>
                  <a:srgbClr val="0F1423"/>
                </a:solidFill>
                <a:latin typeface="Calibri"/>
                <a:ea typeface="Calibri"/>
                <a:cs typeface="Calibri"/>
                <a:sym typeface="Calibri"/>
              </a:defRPr>
            </a:lvl4pPr>
            <a:lvl5pPr marR="0" lvl="4" algn="l" rtl="0">
              <a:lnSpc>
                <a:spcPct val="90000"/>
              </a:lnSpc>
              <a:spcBef>
                <a:spcPts val="375"/>
              </a:spcBef>
              <a:spcAft>
                <a:spcPts val="0"/>
              </a:spcAft>
              <a:buClr>
                <a:srgbClr val="62AEE0"/>
              </a:buClr>
              <a:buSzPts val="1500"/>
              <a:buFont typeface="Arial"/>
              <a:buNone/>
              <a:defRPr sz="1500" b="0" i="0" u="none" strike="noStrike" cap="none">
                <a:solidFill>
                  <a:srgbClr val="0F1423"/>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06" name="Google Shape;106;p28"/>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SzPts val="1200"/>
              <a:buNone/>
              <a:defRPr sz="1200"/>
            </a:lvl1pPr>
            <a:lvl2pPr marL="914400" lvl="1" indent="-228600" algn="l">
              <a:lnSpc>
                <a:spcPct val="90000"/>
              </a:lnSpc>
              <a:spcBef>
                <a:spcPts val="375"/>
              </a:spcBef>
              <a:spcAft>
                <a:spcPts val="0"/>
              </a:spcAft>
              <a:buSzPts val="1050"/>
              <a:buNone/>
              <a:defRPr sz="1050"/>
            </a:lvl2pPr>
            <a:lvl3pPr marL="1371600" lvl="2" indent="-228600" algn="l">
              <a:lnSpc>
                <a:spcPct val="90000"/>
              </a:lnSpc>
              <a:spcBef>
                <a:spcPts val="375"/>
              </a:spcBef>
              <a:spcAft>
                <a:spcPts val="0"/>
              </a:spcAft>
              <a:buSzPts val="900"/>
              <a:buNone/>
              <a:defRPr sz="900"/>
            </a:lvl3pPr>
            <a:lvl4pPr marL="1828800" lvl="3" indent="-228600" algn="l">
              <a:lnSpc>
                <a:spcPct val="90000"/>
              </a:lnSpc>
              <a:spcBef>
                <a:spcPts val="375"/>
              </a:spcBef>
              <a:spcAft>
                <a:spcPts val="0"/>
              </a:spcAft>
              <a:buSzPts val="750"/>
              <a:buNone/>
              <a:defRPr sz="750"/>
            </a:lvl4pPr>
            <a:lvl5pPr marL="2286000" lvl="4" indent="-228600" algn="l">
              <a:lnSpc>
                <a:spcPct val="90000"/>
              </a:lnSpc>
              <a:spcBef>
                <a:spcPts val="375"/>
              </a:spcBef>
              <a:spcAft>
                <a:spcPts val="0"/>
              </a:spcAft>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Question">
  <p:cSld name="Question">
    <p:spTree>
      <p:nvGrpSpPr>
        <p:cNvPr id="1" name="Shape 113"/>
        <p:cNvGrpSpPr/>
        <p:nvPr/>
      </p:nvGrpSpPr>
      <p:grpSpPr>
        <a:xfrm>
          <a:off x="0" y="0"/>
          <a:ext cx="0" cy="0"/>
          <a:chOff x="0" y="0"/>
          <a:chExt cx="0" cy="0"/>
        </a:xfrm>
      </p:grpSpPr>
      <p:sp>
        <p:nvSpPr>
          <p:cNvPr id="114" name="Google Shape;114;p30"/>
          <p:cNvSpPr/>
          <p:nvPr/>
        </p:nvSpPr>
        <p:spPr>
          <a:xfrm>
            <a:off x="0" y="0"/>
            <a:ext cx="4572000" cy="5143500"/>
          </a:xfrm>
          <a:prstGeom prst="rect">
            <a:avLst/>
          </a:prstGeom>
          <a:solidFill>
            <a:srgbClr val="1D48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p30"/>
          <p:cNvSpPr txBox="1">
            <a:spLocks noGrp="1"/>
          </p:cNvSpPr>
          <p:nvPr>
            <p:ph type="body" idx="1"/>
          </p:nvPr>
        </p:nvSpPr>
        <p:spPr>
          <a:xfrm>
            <a:off x="352425" y="940594"/>
            <a:ext cx="3867150" cy="32623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9B5FF"/>
              </a:buClr>
              <a:buSzPts val="3600"/>
              <a:buNone/>
              <a:defRPr sz="3600">
                <a:solidFill>
                  <a:srgbClr val="49B5FF"/>
                </a:solidFill>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0"/>
          <p:cNvSpPr txBox="1">
            <a:spLocks noGrp="1"/>
          </p:cNvSpPr>
          <p:nvPr>
            <p:ph type="body" idx="2"/>
          </p:nvPr>
        </p:nvSpPr>
        <p:spPr>
          <a:xfrm>
            <a:off x="4924425" y="940594"/>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7"/>
        <p:cNvGrpSpPr/>
        <p:nvPr/>
      </p:nvGrpSpPr>
      <p:grpSpPr>
        <a:xfrm>
          <a:off x="0" y="0"/>
          <a:ext cx="0" cy="0"/>
          <a:chOff x="0" y="0"/>
          <a:chExt cx="0" cy="0"/>
        </a:xfrm>
      </p:grpSpPr>
      <p:sp>
        <p:nvSpPr>
          <p:cNvPr id="118" name="Google Shape;118;p31"/>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1"/>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2"/>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2"/>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a:spLocks noGrp="1"/>
          </p:cNvSpPr>
          <p:nvPr>
            <p:ph type="pic" idx="2"/>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7" name="Google Shape;127;p33"/>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8"/>
        <p:cNvGrpSpPr/>
        <p:nvPr/>
      </p:nvGrpSpPr>
      <p:grpSpPr>
        <a:xfrm>
          <a:off x="0" y="0"/>
          <a:ext cx="0" cy="0"/>
          <a:chOff x="0" y="0"/>
          <a:chExt cx="0" cy="0"/>
        </a:xfrm>
      </p:grpSpPr>
      <p:sp>
        <p:nvSpPr>
          <p:cNvPr id="129" name="Google Shape;129;p34"/>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4"/>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1"/>
        <p:cNvGrpSpPr/>
        <p:nvPr/>
      </p:nvGrpSpPr>
      <p:grpSpPr>
        <a:xfrm>
          <a:off x="0" y="0"/>
          <a:ext cx="0" cy="0"/>
          <a:chOff x="0" y="0"/>
          <a:chExt cx="0" cy="0"/>
        </a:xfrm>
      </p:grpSpPr>
      <p:sp>
        <p:nvSpPr>
          <p:cNvPr id="132" name="Google Shape;132;p35"/>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5"/>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35"/>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35"/>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35"/>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1D4866"/>
        </a:solidFill>
        <a:effectLst/>
      </p:bgPr>
    </p:bg>
    <p:spTree>
      <p:nvGrpSpPr>
        <p:cNvPr id="1" name="Shape 137"/>
        <p:cNvGrpSpPr/>
        <p:nvPr/>
      </p:nvGrpSpPr>
      <p:grpSpPr>
        <a:xfrm>
          <a:off x="0" y="0"/>
          <a:ext cx="0" cy="0"/>
          <a:chOff x="0" y="0"/>
          <a:chExt cx="0" cy="0"/>
        </a:xfrm>
      </p:grpSpPr>
      <p:sp>
        <p:nvSpPr>
          <p:cNvPr id="138" name="Google Shape;138;p36"/>
          <p:cNvSpPr txBox="1">
            <a:spLocks noGrp="1"/>
          </p:cNvSpPr>
          <p:nvPr>
            <p:ph type="title"/>
          </p:nvPr>
        </p:nvSpPr>
        <p:spPr>
          <a:xfrm>
            <a:off x="623888" y="1985718"/>
            <a:ext cx="7886700" cy="143693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9B5FF"/>
              </a:buClr>
              <a:buSzPts val="4800"/>
              <a:buFont typeface="Avenir"/>
              <a:buNone/>
              <a:defRPr sz="4800">
                <a:solidFill>
                  <a:srgbClr val="49B5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38"/>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8"/>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38"/>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39"/>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9"/>
          <p:cNvSpPr txBox="1">
            <a:spLocks noGrp="1"/>
          </p:cNvSpPr>
          <p:nvPr>
            <p:ph type="body" idx="1"/>
          </p:nvPr>
        </p:nvSpPr>
        <p:spPr>
          <a:xfrm rot="5400000">
            <a:off x="2940844" y="-1237034"/>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40"/>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0"/>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Question">
  <p:cSld name="Question">
    <p:spTree>
      <p:nvGrpSpPr>
        <p:cNvPr id="1" name="Shape 158"/>
        <p:cNvGrpSpPr/>
        <p:nvPr/>
      </p:nvGrpSpPr>
      <p:grpSpPr>
        <a:xfrm>
          <a:off x="0" y="0"/>
          <a:ext cx="0" cy="0"/>
          <a:chOff x="0" y="0"/>
          <a:chExt cx="0" cy="0"/>
        </a:xfrm>
      </p:grpSpPr>
      <p:sp>
        <p:nvSpPr>
          <p:cNvPr id="159" name="Google Shape;159;p42"/>
          <p:cNvSpPr/>
          <p:nvPr/>
        </p:nvSpPr>
        <p:spPr>
          <a:xfrm>
            <a:off x="0" y="0"/>
            <a:ext cx="4572000" cy="5143500"/>
          </a:xfrm>
          <a:prstGeom prst="rect">
            <a:avLst/>
          </a:prstGeom>
          <a:solidFill>
            <a:srgbClr val="1D48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0" name="Google Shape;160;p42"/>
          <p:cNvSpPr txBox="1">
            <a:spLocks noGrp="1"/>
          </p:cNvSpPr>
          <p:nvPr>
            <p:ph type="body" idx="1"/>
          </p:nvPr>
        </p:nvSpPr>
        <p:spPr>
          <a:xfrm>
            <a:off x="352425" y="940595"/>
            <a:ext cx="3867150" cy="32623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9B5FF"/>
              </a:buClr>
              <a:buSzPts val="3600"/>
              <a:buNone/>
              <a:defRPr sz="3600">
                <a:solidFill>
                  <a:srgbClr val="49B5FF"/>
                </a:solidFill>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42"/>
          <p:cNvSpPr txBox="1">
            <a:spLocks noGrp="1"/>
          </p:cNvSpPr>
          <p:nvPr>
            <p:ph type="body" idx="2"/>
          </p:nvPr>
        </p:nvSpPr>
        <p:spPr>
          <a:xfrm>
            <a:off x="4924425" y="940595"/>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2"/>
        <p:cNvGrpSpPr/>
        <p:nvPr/>
      </p:nvGrpSpPr>
      <p:grpSpPr>
        <a:xfrm>
          <a:off x="0" y="0"/>
          <a:ext cx="0" cy="0"/>
          <a:chOff x="0" y="0"/>
          <a:chExt cx="0" cy="0"/>
        </a:xfrm>
      </p:grpSpPr>
      <p:sp>
        <p:nvSpPr>
          <p:cNvPr id="163" name="Google Shape;163;p43"/>
          <p:cNvSpPr txBox="1">
            <a:spLocks noGrp="1"/>
          </p:cNvSpPr>
          <p:nvPr>
            <p:ph type="ctrTitle"/>
          </p:nvPr>
        </p:nvSpPr>
        <p:spPr>
          <a:xfrm>
            <a:off x="1143000" y="1708786"/>
            <a:ext cx="6858000" cy="923289"/>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43"/>
          <p:cNvSpPr txBox="1">
            <a:spLocks noGrp="1"/>
          </p:cNvSpPr>
          <p:nvPr>
            <p:ph type="subTitle" idx="1"/>
          </p:nvPr>
        </p:nvSpPr>
        <p:spPr>
          <a:xfrm>
            <a:off x="1143000" y="2701926"/>
            <a:ext cx="6858000" cy="12414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estion">
  <p:cSld name="Question">
    <p:spTree>
      <p:nvGrpSpPr>
        <p:cNvPr id="1" name="Shape 18"/>
        <p:cNvGrpSpPr/>
        <p:nvPr/>
      </p:nvGrpSpPr>
      <p:grpSpPr>
        <a:xfrm>
          <a:off x="0" y="0"/>
          <a:ext cx="0" cy="0"/>
          <a:chOff x="0" y="0"/>
          <a:chExt cx="0" cy="0"/>
        </a:xfrm>
      </p:grpSpPr>
      <p:sp>
        <p:nvSpPr>
          <p:cNvPr id="19" name="Google Shape;19;p5"/>
          <p:cNvSpPr/>
          <p:nvPr/>
        </p:nvSpPr>
        <p:spPr>
          <a:xfrm>
            <a:off x="0" y="0"/>
            <a:ext cx="4572000" cy="5143500"/>
          </a:xfrm>
          <a:prstGeom prst="rect">
            <a:avLst/>
          </a:prstGeom>
          <a:solidFill>
            <a:srgbClr val="1D48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 name="Google Shape;20;p5"/>
          <p:cNvSpPr txBox="1">
            <a:spLocks noGrp="1"/>
          </p:cNvSpPr>
          <p:nvPr>
            <p:ph type="body" idx="1"/>
          </p:nvPr>
        </p:nvSpPr>
        <p:spPr>
          <a:xfrm>
            <a:off x="352425" y="940594"/>
            <a:ext cx="3867150" cy="32623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9B5FF"/>
              </a:buClr>
              <a:buSzPts val="3600"/>
              <a:buNone/>
              <a:defRPr sz="3600">
                <a:solidFill>
                  <a:srgbClr val="49B5FF"/>
                </a:solidFill>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5"/>
          <p:cNvSpPr txBox="1">
            <a:spLocks noGrp="1"/>
          </p:cNvSpPr>
          <p:nvPr>
            <p:ph type="body" idx="2"/>
          </p:nvPr>
        </p:nvSpPr>
        <p:spPr>
          <a:xfrm>
            <a:off x="4924425" y="940594"/>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5"/>
        <p:cNvGrpSpPr/>
        <p:nvPr/>
      </p:nvGrpSpPr>
      <p:grpSpPr>
        <a:xfrm>
          <a:off x="0" y="0"/>
          <a:ext cx="0" cy="0"/>
          <a:chOff x="0" y="0"/>
          <a:chExt cx="0" cy="0"/>
        </a:xfrm>
      </p:grpSpPr>
      <p:sp>
        <p:nvSpPr>
          <p:cNvPr id="166" name="Google Shape;166;p44"/>
          <p:cNvSpPr txBox="1">
            <a:spLocks noGrp="1"/>
          </p:cNvSpPr>
          <p:nvPr>
            <p:ph type="title"/>
          </p:nvPr>
        </p:nvSpPr>
        <p:spPr>
          <a:xfrm>
            <a:off x="628650" y="391929"/>
            <a:ext cx="7886700" cy="42469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44"/>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4"/>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9"/>
        <p:cNvGrpSpPr/>
        <p:nvPr/>
      </p:nvGrpSpPr>
      <p:grpSpPr>
        <a:xfrm>
          <a:off x="0" y="0"/>
          <a:ext cx="0" cy="0"/>
          <a:chOff x="0" y="0"/>
          <a:chExt cx="0" cy="0"/>
        </a:xfrm>
      </p:grpSpPr>
      <p:sp>
        <p:nvSpPr>
          <p:cNvPr id="170" name="Google Shape;170;p45"/>
          <p:cNvSpPr txBox="1">
            <a:spLocks noGrp="1"/>
          </p:cNvSpPr>
          <p:nvPr>
            <p:ph type="title"/>
          </p:nvPr>
        </p:nvSpPr>
        <p:spPr>
          <a:xfrm>
            <a:off x="630238" y="274639"/>
            <a:ext cx="7886700" cy="42469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45"/>
          <p:cNvSpPr txBox="1">
            <a:spLocks noGrp="1"/>
          </p:cNvSpPr>
          <p:nvPr>
            <p:ph type="body" idx="1"/>
          </p:nvPr>
        </p:nvSpPr>
        <p:spPr>
          <a:xfrm>
            <a:off x="630239" y="1260475"/>
            <a:ext cx="3868737"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2" name="Google Shape;172;p45"/>
          <p:cNvSpPr txBox="1">
            <a:spLocks noGrp="1"/>
          </p:cNvSpPr>
          <p:nvPr>
            <p:ph type="body" idx="2"/>
          </p:nvPr>
        </p:nvSpPr>
        <p:spPr>
          <a:xfrm>
            <a:off x="630239"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5"/>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4" name="Google Shape;174;p45"/>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5"/>
        <p:cNvGrpSpPr/>
        <p:nvPr/>
      </p:nvGrpSpPr>
      <p:grpSpPr>
        <a:xfrm>
          <a:off x="0" y="0"/>
          <a:ext cx="0" cy="0"/>
          <a:chOff x="0" y="0"/>
          <a:chExt cx="0" cy="0"/>
        </a:xfrm>
      </p:grpSpPr>
      <p:sp>
        <p:nvSpPr>
          <p:cNvPr id="176" name="Google Shape;176;p46"/>
          <p:cNvSpPr txBox="1">
            <a:spLocks noGrp="1"/>
          </p:cNvSpPr>
          <p:nvPr>
            <p:ph type="title"/>
          </p:nvPr>
        </p:nvSpPr>
        <p:spPr>
          <a:xfrm>
            <a:off x="630239" y="1007559"/>
            <a:ext cx="2949575" cy="53549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6"/>
          <p:cNvSpPr txBox="1">
            <a:spLocks noGrp="1"/>
          </p:cNvSpPr>
          <p:nvPr>
            <p:ph type="body" idx="1"/>
          </p:nvPr>
        </p:nvSpPr>
        <p:spPr>
          <a:xfrm>
            <a:off x="3887788" y="741364"/>
            <a:ext cx="4629150" cy="36544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8" name="Google Shape;178;p46"/>
          <p:cNvSpPr txBox="1">
            <a:spLocks noGrp="1"/>
          </p:cNvSpPr>
          <p:nvPr>
            <p:ph type="body" idx="2"/>
          </p:nvPr>
        </p:nvSpPr>
        <p:spPr>
          <a:xfrm>
            <a:off x="630239"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628650" y="391929"/>
            <a:ext cx="7886700" cy="42469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47"/>
          <p:cNvSpPr txBox="1">
            <a:spLocks noGrp="1"/>
          </p:cNvSpPr>
          <p:nvPr>
            <p:ph type="body" idx="1"/>
          </p:nvPr>
        </p:nvSpPr>
        <p:spPr>
          <a:xfrm rot="5400000">
            <a:off x="2940845" y="-1237034"/>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2"/>
        <p:cNvGrpSpPr/>
        <p:nvPr/>
      </p:nvGrpSpPr>
      <p:grpSpPr>
        <a:xfrm>
          <a:off x="0" y="0"/>
          <a:ext cx="0" cy="0"/>
          <a:chOff x="0" y="0"/>
          <a:chExt cx="0" cy="0"/>
        </a:xfrm>
      </p:grpSpPr>
      <p:sp>
        <p:nvSpPr>
          <p:cNvPr id="183" name="Google Shape;183;p48"/>
          <p:cNvSpPr txBox="1">
            <a:spLocks noGrp="1"/>
          </p:cNvSpPr>
          <p:nvPr>
            <p:ph type="title"/>
          </p:nvPr>
        </p:nvSpPr>
        <p:spPr>
          <a:xfrm rot="5400000">
            <a:off x="5350670" y="2241137"/>
            <a:ext cx="4357687" cy="42469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8"/>
          <p:cNvSpPr txBox="1">
            <a:spLocks noGrp="1"/>
          </p:cNvSpPr>
          <p:nvPr>
            <p:ph type="body" idx="1"/>
          </p:nvPr>
        </p:nvSpPr>
        <p:spPr>
          <a:xfrm rot="5400000">
            <a:off x="1331120" y="-427831"/>
            <a:ext cx="4357687"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5"/>
        <p:cNvGrpSpPr/>
        <p:nvPr/>
      </p:nvGrpSpPr>
      <p:grpSpPr>
        <a:xfrm>
          <a:off x="0" y="0"/>
          <a:ext cx="0" cy="0"/>
          <a:chOff x="0" y="0"/>
          <a:chExt cx="0" cy="0"/>
        </a:xfrm>
      </p:grpSpPr>
      <p:sp>
        <p:nvSpPr>
          <p:cNvPr id="186" name="Google Shape;186;p49"/>
          <p:cNvSpPr txBox="1">
            <a:spLocks noGrp="1"/>
          </p:cNvSpPr>
          <p:nvPr>
            <p:ph type="title"/>
          </p:nvPr>
        </p:nvSpPr>
        <p:spPr>
          <a:xfrm>
            <a:off x="628650" y="391929"/>
            <a:ext cx="7886700" cy="42469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Question">
  <p:cSld name="Question">
    <p:spTree>
      <p:nvGrpSpPr>
        <p:cNvPr id="1" name="Shape 193"/>
        <p:cNvGrpSpPr/>
        <p:nvPr/>
      </p:nvGrpSpPr>
      <p:grpSpPr>
        <a:xfrm>
          <a:off x="0" y="0"/>
          <a:ext cx="0" cy="0"/>
          <a:chOff x="0" y="0"/>
          <a:chExt cx="0" cy="0"/>
        </a:xfrm>
      </p:grpSpPr>
      <p:sp>
        <p:nvSpPr>
          <p:cNvPr id="194" name="Google Shape;194;p51"/>
          <p:cNvSpPr/>
          <p:nvPr/>
        </p:nvSpPr>
        <p:spPr>
          <a:xfrm>
            <a:off x="0" y="0"/>
            <a:ext cx="4572000" cy="5143500"/>
          </a:xfrm>
          <a:prstGeom prst="rect">
            <a:avLst/>
          </a:prstGeom>
          <a:solidFill>
            <a:srgbClr val="1D4866"/>
          </a:solidFill>
          <a:ln>
            <a:noFill/>
          </a:ln>
        </p:spPr>
        <p:txBody>
          <a:bodyPr spcFirstLastPara="1" wrap="square" lIns="91425" tIns="45675" rIns="91425" bIns="456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5" name="Google Shape;195;p51"/>
          <p:cNvSpPr txBox="1">
            <a:spLocks noGrp="1"/>
          </p:cNvSpPr>
          <p:nvPr>
            <p:ph type="body" idx="1"/>
          </p:nvPr>
        </p:nvSpPr>
        <p:spPr>
          <a:xfrm>
            <a:off x="352425" y="940595"/>
            <a:ext cx="3867150" cy="32623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9B5FF"/>
              </a:buClr>
              <a:buSzPts val="3600"/>
              <a:buNone/>
              <a:defRPr sz="3600">
                <a:solidFill>
                  <a:srgbClr val="49B5FF"/>
                </a:solidFill>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1"/>
          <p:cNvSpPr txBox="1">
            <a:spLocks noGrp="1"/>
          </p:cNvSpPr>
          <p:nvPr>
            <p:ph type="body" idx="2"/>
          </p:nvPr>
        </p:nvSpPr>
        <p:spPr>
          <a:xfrm>
            <a:off x="4924425" y="940595"/>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7"/>
        <p:cNvGrpSpPr/>
        <p:nvPr/>
      </p:nvGrpSpPr>
      <p:grpSpPr>
        <a:xfrm>
          <a:off x="0" y="0"/>
          <a:ext cx="0" cy="0"/>
          <a:chOff x="0" y="0"/>
          <a:chExt cx="0" cy="0"/>
        </a:xfrm>
      </p:grpSpPr>
      <p:sp>
        <p:nvSpPr>
          <p:cNvPr id="198" name="Google Shape;198;p52"/>
          <p:cNvSpPr txBox="1"/>
          <p:nvPr/>
        </p:nvSpPr>
        <p:spPr>
          <a:xfrm>
            <a:off x="929390" y="4879300"/>
            <a:ext cx="184731" cy="307784"/>
          </a:xfrm>
          <a:prstGeom prst="rect">
            <a:avLst/>
          </a:prstGeom>
          <a:noFill/>
          <a:ln>
            <a:noFill/>
          </a:ln>
        </p:spPr>
        <p:txBody>
          <a:bodyPr spcFirstLastPara="1" wrap="square" lIns="91425" tIns="45675" rIns="91425" bIns="45675" anchor="t" anchorCtr="0">
            <a:noAutofit/>
          </a:bodyPr>
          <a:lstStyle/>
          <a:p>
            <a:pPr marL="0" marR="0" lvl="0" indent="0" algn="l" rtl="0">
              <a:lnSpc>
                <a:spcPct val="100000"/>
              </a:lnSpc>
              <a:spcBef>
                <a:spcPts val="0"/>
              </a:spcBef>
              <a:spcAft>
                <a:spcPts val="0"/>
              </a:spcAft>
              <a:buClr>
                <a:schemeClr val="dk1"/>
              </a:buClr>
              <a:buSzPts val="1867"/>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9"/>
        <p:cNvGrpSpPr/>
        <p:nvPr/>
      </p:nvGrpSpPr>
      <p:grpSpPr>
        <a:xfrm>
          <a:off x="0" y="0"/>
          <a:ext cx="0" cy="0"/>
          <a:chOff x="0" y="0"/>
          <a:chExt cx="0" cy="0"/>
        </a:xfrm>
      </p:grpSpPr>
      <p:sp>
        <p:nvSpPr>
          <p:cNvPr id="200" name="Google Shape;200;p53"/>
          <p:cNvSpPr txBox="1">
            <a:spLocks noGrp="1"/>
          </p:cNvSpPr>
          <p:nvPr>
            <p:ph type="title"/>
          </p:nvPr>
        </p:nvSpPr>
        <p:spPr>
          <a:xfrm>
            <a:off x="628650" y="391929"/>
            <a:ext cx="7886700"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1"/>
        <p:cNvGrpSpPr/>
        <p:nvPr/>
      </p:nvGrpSpPr>
      <p:grpSpPr>
        <a:xfrm>
          <a:off x="0" y="0"/>
          <a:ext cx="0" cy="0"/>
          <a:chOff x="0" y="0"/>
          <a:chExt cx="0" cy="0"/>
        </a:xfrm>
      </p:grpSpPr>
      <p:sp>
        <p:nvSpPr>
          <p:cNvPr id="202" name="Google Shape;202;p54"/>
          <p:cNvSpPr txBox="1">
            <a:spLocks noGrp="1"/>
          </p:cNvSpPr>
          <p:nvPr>
            <p:ph type="title"/>
          </p:nvPr>
        </p:nvSpPr>
        <p:spPr>
          <a:xfrm>
            <a:off x="628650" y="429811"/>
            <a:ext cx="7886700"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54"/>
          <p:cNvSpPr txBox="1">
            <a:spLocks noGrp="1"/>
          </p:cNvSpPr>
          <p:nvPr>
            <p:ph type="body" idx="1"/>
          </p:nvPr>
        </p:nvSpPr>
        <p:spPr>
          <a:xfrm>
            <a:off x="628650" y="1075161"/>
            <a:ext cx="788670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1D4866"/>
        </a:solidFill>
        <a:effectLst/>
      </p:bgPr>
    </p:bg>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623888" y="1985718"/>
            <a:ext cx="7886700" cy="143693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9B5FF"/>
              </a:buClr>
              <a:buSzPts val="4800"/>
              <a:buFont typeface="Avenir"/>
              <a:buNone/>
              <a:defRPr sz="4800">
                <a:solidFill>
                  <a:srgbClr val="49B5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1D4866"/>
        </a:solidFill>
        <a:effectLst/>
      </p:bgPr>
    </p:bg>
    <p:spTree>
      <p:nvGrpSpPr>
        <p:cNvPr id="1" name="Shape 204"/>
        <p:cNvGrpSpPr/>
        <p:nvPr/>
      </p:nvGrpSpPr>
      <p:grpSpPr>
        <a:xfrm>
          <a:off x="0" y="0"/>
          <a:ext cx="0" cy="0"/>
          <a:chOff x="0" y="0"/>
          <a:chExt cx="0" cy="0"/>
        </a:xfrm>
      </p:grpSpPr>
      <p:sp>
        <p:nvSpPr>
          <p:cNvPr id="205" name="Google Shape;205;p55"/>
          <p:cNvSpPr txBox="1">
            <a:spLocks noGrp="1"/>
          </p:cNvSpPr>
          <p:nvPr>
            <p:ph type="title"/>
          </p:nvPr>
        </p:nvSpPr>
        <p:spPr>
          <a:xfrm>
            <a:off x="623888" y="2688633"/>
            <a:ext cx="7886700" cy="73401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9B5FF"/>
              </a:buClr>
              <a:buSzPts val="4800"/>
              <a:buFont typeface="Avenir"/>
              <a:buNone/>
              <a:defRPr sz="4800">
                <a:solidFill>
                  <a:srgbClr val="49B5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55"/>
          <p:cNvSpPr txBox="1">
            <a:spLocks noGrp="1"/>
          </p:cNvSpPr>
          <p:nvPr>
            <p:ph type="body" idx="1"/>
          </p:nvPr>
        </p:nvSpPr>
        <p:spPr>
          <a:xfrm>
            <a:off x="623888" y="3441701"/>
            <a:ext cx="7886700" cy="1125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7"/>
        <p:cNvGrpSpPr/>
        <p:nvPr/>
      </p:nvGrpSpPr>
      <p:grpSpPr>
        <a:xfrm>
          <a:off x="0" y="0"/>
          <a:ext cx="0" cy="0"/>
          <a:chOff x="0" y="0"/>
          <a:chExt cx="0" cy="0"/>
        </a:xfrm>
      </p:grpSpPr>
      <p:sp>
        <p:nvSpPr>
          <p:cNvPr id="208" name="Google Shape;208;p56"/>
          <p:cNvSpPr txBox="1">
            <a:spLocks noGrp="1"/>
          </p:cNvSpPr>
          <p:nvPr>
            <p:ph type="ctrTitle"/>
          </p:nvPr>
        </p:nvSpPr>
        <p:spPr>
          <a:xfrm>
            <a:off x="1143000" y="1731859"/>
            <a:ext cx="6858000" cy="900216"/>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56"/>
          <p:cNvSpPr txBox="1">
            <a:spLocks noGrp="1"/>
          </p:cNvSpPr>
          <p:nvPr>
            <p:ph type="subTitle" idx="1"/>
          </p:nvPr>
        </p:nvSpPr>
        <p:spPr>
          <a:xfrm>
            <a:off x="1143000" y="2701926"/>
            <a:ext cx="6858000" cy="12414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0"/>
        <p:cNvGrpSpPr/>
        <p:nvPr/>
      </p:nvGrpSpPr>
      <p:grpSpPr>
        <a:xfrm>
          <a:off x="0" y="0"/>
          <a:ext cx="0" cy="0"/>
          <a:chOff x="0" y="0"/>
          <a:chExt cx="0" cy="0"/>
        </a:xfrm>
      </p:grpSpPr>
      <p:sp>
        <p:nvSpPr>
          <p:cNvPr id="211" name="Google Shape;211;p57"/>
          <p:cNvSpPr txBox="1">
            <a:spLocks noGrp="1"/>
          </p:cNvSpPr>
          <p:nvPr>
            <p:ph type="title"/>
          </p:nvPr>
        </p:nvSpPr>
        <p:spPr>
          <a:xfrm>
            <a:off x="628650" y="391929"/>
            <a:ext cx="7886700"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57"/>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7"/>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4"/>
        <p:cNvGrpSpPr/>
        <p:nvPr/>
      </p:nvGrpSpPr>
      <p:grpSpPr>
        <a:xfrm>
          <a:off x="0" y="0"/>
          <a:ext cx="0" cy="0"/>
          <a:chOff x="0" y="0"/>
          <a:chExt cx="0" cy="0"/>
        </a:xfrm>
      </p:grpSpPr>
      <p:sp>
        <p:nvSpPr>
          <p:cNvPr id="215" name="Google Shape;215;p58"/>
          <p:cNvSpPr txBox="1">
            <a:spLocks noGrp="1"/>
          </p:cNvSpPr>
          <p:nvPr>
            <p:ph type="title"/>
          </p:nvPr>
        </p:nvSpPr>
        <p:spPr>
          <a:xfrm>
            <a:off x="630238" y="274639"/>
            <a:ext cx="7886700"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58"/>
          <p:cNvSpPr txBox="1">
            <a:spLocks noGrp="1"/>
          </p:cNvSpPr>
          <p:nvPr>
            <p:ph type="body" idx="1"/>
          </p:nvPr>
        </p:nvSpPr>
        <p:spPr>
          <a:xfrm>
            <a:off x="630239" y="1260475"/>
            <a:ext cx="3868737"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7" name="Google Shape;217;p58"/>
          <p:cNvSpPr txBox="1">
            <a:spLocks noGrp="1"/>
          </p:cNvSpPr>
          <p:nvPr>
            <p:ph type="body" idx="2"/>
          </p:nvPr>
        </p:nvSpPr>
        <p:spPr>
          <a:xfrm>
            <a:off x="630239"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8"/>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8"/>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0"/>
        <p:cNvGrpSpPr/>
        <p:nvPr/>
      </p:nvGrpSpPr>
      <p:grpSpPr>
        <a:xfrm>
          <a:off x="0" y="0"/>
          <a:ext cx="0" cy="0"/>
          <a:chOff x="0" y="0"/>
          <a:chExt cx="0" cy="0"/>
        </a:xfrm>
      </p:grpSpPr>
      <p:sp>
        <p:nvSpPr>
          <p:cNvPr id="221" name="Google Shape;221;p59"/>
          <p:cNvSpPr txBox="1">
            <a:spLocks noGrp="1"/>
          </p:cNvSpPr>
          <p:nvPr>
            <p:ph type="title"/>
          </p:nvPr>
        </p:nvSpPr>
        <p:spPr>
          <a:xfrm>
            <a:off x="630239" y="1030584"/>
            <a:ext cx="2949575" cy="5124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59"/>
          <p:cNvSpPr txBox="1">
            <a:spLocks noGrp="1"/>
          </p:cNvSpPr>
          <p:nvPr>
            <p:ph type="body" idx="1"/>
          </p:nvPr>
        </p:nvSpPr>
        <p:spPr>
          <a:xfrm>
            <a:off x="3887788" y="741364"/>
            <a:ext cx="4629150" cy="36544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23" name="Google Shape;223;p59"/>
          <p:cNvSpPr txBox="1">
            <a:spLocks noGrp="1"/>
          </p:cNvSpPr>
          <p:nvPr>
            <p:ph type="body" idx="2"/>
          </p:nvPr>
        </p:nvSpPr>
        <p:spPr>
          <a:xfrm>
            <a:off x="630239"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24"/>
        <p:cNvGrpSpPr/>
        <p:nvPr/>
      </p:nvGrpSpPr>
      <p:grpSpPr>
        <a:xfrm>
          <a:off x="0" y="0"/>
          <a:ext cx="0" cy="0"/>
          <a:chOff x="0" y="0"/>
          <a:chExt cx="0" cy="0"/>
        </a:xfrm>
      </p:grpSpPr>
      <p:sp>
        <p:nvSpPr>
          <p:cNvPr id="225" name="Google Shape;225;p60"/>
          <p:cNvSpPr txBox="1">
            <a:spLocks noGrp="1"/>
          </p:cNvSpPr>
          <p:nvPr>
            <p:ph type="title"/>
          </p:nvPr>
        </p:nvSpPr>
        <p:spPr>
          <a:xfrm>
            <a:off x="630239" y="1030584"/>
            <a:ext cx="2949575" cy="51246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60"/>
          <p:cNvSpPr>
            <a:spLocks noGrp="1"/>
          </p:cNvSpPr>
          <p:nvPr>
            <p:ph type="pic" idx="2"/>
          </p:nvPr>
        </p:nvSpPr>
        <p:spPr>
          <a:xfrm>
            <a:off x="3887788" y="741364"/>
            <a:ext cx="4629150" cy="36544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27" name="Google Shape;227;p60"/>
          <p:cNvSpPr txBox="1">
            <a:spLocks noGrp="1"/>
          </p:cNvSpPr>
          <p:nvPr>
            <p:ph type="body" idx="1"/>
          </p:nvPr>
        </p:nvSpPr>
        <p:spPr>
          <a:xfrm>
            <a:off x="630239"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8"/>
        <p:cNvGrpSpPr/>
        <p:nvPr/>
      </p:nvGrpSpPr>
      <p:grpSpPr>
        <a:xfrm>
          <a:off x="0" y="0"/>
          <a:ext cx="0" cy="0"/>
          <a:chOff x="0" y="0"/>
          <a:chExt cx="0" cy="0"/>
        </a:xfrm>
      </p:grpSpPr>
      <p:sp>
        <p:nvSpPr>
          <p:cNvPr id="229" name="Google Shape;229;p61"/>
          <p:cNvSpPr txBox="1">
            <a:spLocks noGrp="1"/>
          </p:cNvSpPr>
          <p:nvPr>
            <p:ph type="title"/>
          </p:nvPr>
        </p:nvSpPr>
        <p:spPr>
          <a:xfrm>
            <a:off x="628650" y="391929"/>
            <a:ext cx="7886700"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61"/>
          <p:cNvSpPr txBox="1">
            <a:spLocks noGrp="1"/>
          </p:cNvSpPr>
          <p:nvPr>
            <p:ph type="body" idx="1"/>
          </p:nvPr>
        </p:nvSpPr>
        <p:spPr>
          <a:xfrm rot="5400000">
            <a:off x="2940845" y="-1237034"/>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31"/>
        <p:cNvGrpSpPr/>
        <p:nvPr/>
      </p:nvGrpSpPr>
      <p:grpSpPr>
        <a:xfrm>
          <a:off x="0" y="0"/>
          <a:ext cx="0" cy="0"/>
          <a:chOff x="0" y="0"/>
          <a:chExt cx="0" cy="0"/>
        </a:xfrm>
      </p:grpSpPr>
      <p:sp>
        <p:nvSpPr>
          <p:cNvPr id="232" name="Google Shape;232;p62"/>
          <p:cNvSpPr txBox="1">
            <a:spLocks noGrp="1"/>
          </p:cNvSpPr>
          <p:nvPr>
            <p:ph type="title"/>
          </p:nvPr>
        </p:nvSpPr>
        <p:spPr>
          <a:xfrm rot="5400000">
            <a:off x="5350670" y="2294223"/>
            <a:ext cx="4357687"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62"/>
          <p:cNvSpPr txBox="1">
            <a:spLocks noGrp="1"/>
          </p:cNvSpPr>
          <p:nvPr>
            <p:ph type="body" idx="1"/>
          </p:nvPr>
        </p:nvSpPr>
        <p:spPr>
          <a:xfrm rot="5400000">
            <a:off x="1331120" y="-427831"/>
            <a:ext cx="4357687"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34"/>
        <p:cNvGrpSpPr/>
        <p:nvPr/>
      </p:nvGrpSpPr>
      <p:grpSpPr>
        <a:xfrm>
          <a:off x="0" y="0"/>
          <a:ext cx="0" cy="0"/>
          <a:chOff x="0" y="0"/>
          <a:chExt cx="0" cy="0"/>
        </a:xfrm>
      </p:grpSpPr>
      <p:sp>
        <p:nvSpPr>
          <p:cNvPr id="235" name="Google Shape;235;p63"/>
          <p:cNvSpPr txBox="1">
            <a:spLocks noGrp="1"/>
          </p:cNvSpPr>
          <p:nvPr>
            <p:ph type="title"/>
          </p:nvPr>
        </p:nvSpPr>
        <p:spPr>
          <a:xfrm>
            <a:off x="628650" y="391929"/>
            <a:ext cx="7886700" cy="318518"/>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1D4866"/>
        </a:solidFill>
        <a:effectLst/>
      </p:bgPr>
    </p:bg>
    <p:spTree>
      <p:nvGrpSpPr>
        <p:cNvPr id="1" name="Shape 242"/>
        <p:cNvGrpSpPr/>
        <p:nvPr/>
      </p:nvGrpSpPr>
      <p:grpSpPr>
        <a:xfrm>
          <a:off x="0" y="0"/>
          <a:ext cx="0" cy="0"/>
          <a:chOff x="0" y="0"/>
          <a:chExt cx="0" cy="0"/>
        </a:xfrm>
      </p:grpSpPr>
      <p:sp>
        <p:nvSpPr>
          <p:cNvPr id="243" name="Google Shape;243;p65"/>
          <p:cNvSpPr txBox="1">
            <a:spLocks noGrp="1"/>
          </p:cNvSpPr>
          <p:nvPr>
            <p:ph type="title"/>
          </p:nvPr>
        </p:nvSpPr>
        <p:spPr>
          <a:xfrm>
            <a:off x="623888" y="1985718"/>
            <a:ext cx="7886700" cy="1436932"/>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49B5FF"/>
              </a:buClr>
              <a:buSzPts val="4800"/>
              <a:buFont typeface="Avenir"/>
              <a:buNone/>
              <a:defRPr sz="4800">
                <a:solidFill>
                  <a:srgbClr val="49B5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65"/>
          <p:cNvSpPr txBox="1">
            <a:spLocks noGrp="1"/>
          </p:cNvSpPr>
          <p:nvPr>
            <p:ph type="body" idx="1"/>
          </p:nvPr>
        </p:nvSpPr>
        <p:spPr>
          <a:xfrm>
            <a:off x="623888" y="3441700"/>
            <a:ext cx="7886700" cy="11255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7"/>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5"/>
        <p:cNvGrpSpPr/>
        <p:nvPr/>
      </p:nvGrpSpPr>
      <p:grpSpPr>
        <a:xfrm>
          <a:off x="0" y="0"/>
          <a:ext cx="0" cy="0"/>
          <a:chOff x="0" y="0"/>
          <a:chExt cx="0" cy="0"/>
        </a:xfrm>
      </p:grpSpPr>
      <p:sp>
        <p:nvSpPr>
          <p:cNvPr id="246" name="Google Shape;246;p66"/>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66"/>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Question">
  <p:cSld name="Question">
    <p:spTree>
      <p:nvGrpSpPr>
        <p:cNvPr id="1" name="Shape 248"/>
        <p:cNvGrpSpPr/>
        <p:nvPr/>
      </p:nvGrpSpPr>
      <p:grpSpPr>
        <a:xfrm>
          <a:off x="0" y="0"/>
          <a:ext cx="0" cy="0"/>
          <a:chOff x="0" y="0"/>
          <a:chExt cx="0" cy="0"/>
        </a:xfrm>
      </p:grpSpPr>
      <p:sp>
        <p:nvSpPr>
          <p:cNvPr id="249" name="Google Shape;249;p67"/>
          <p:cNvSpPr/>
          <p:nvPr/>
        </p:nvSpPr>
        <p:spPr>
          <a:xfrm>
            <a:off x="0" y="0"/>
            <a:ext cx="4572000" cy="5143500"/>
          </a:xfrm>
          <a:prstGeom prst="rect">
            <a:avLst/>
          </a:prstGeom>
          <a:solidFill>
            <a:srgbClr val="1D48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0" name="Google Shape;250;p67"/>
          <p:cNvSpPr txBox="1">
            <a:spLocks noGrp="1"/>
          </p:cNvSpPr>
          <p:nvPr>
            <p:ph type="body" idx="1"/>
          </p:nvPr>
        </p:nvSpPr>
        <p:spPr>
          <a:xfrm>
            <a:off x="352425" y="940594"/>
            <a:ext cx="3867150" cy="3262312"/>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rgbClr val="49B5FF"/>
              </a:buClr>
              <a:buSzPts val="3600"/>
              <a:buNone/>
              <a:defRPr sz="3600">
                <a:solidFill>
                  <a:srgbClr val="49B5FF"/>
                </a:solidFill>
              </a:defRPr>
            </a:lvl1pPr>
            <a:lvl2pPr marL="914400" lvl="1" indent="-228600" algn="l">
              <a:lnSpc>
                <a:spcPct val="90000"/>
              </a:lnSpc>
              <a:spcBef>
                <a:spcPts val="500"/>
              </a:spcBef>
              <a:spcAft>
                <a:spcPts val="0"/>
              </a:spcAft>
              <a:buClr>
                <a:schemeClr val="dk1"/>
              </a:buClr>
              <a:buSzPts val="2000"/>
              <a:buNone/>
              <a:defRPr/>
            </a:lvl2pPr>
            <a:lvl3pPr marL="1371600" lvl="2" indent="-228600" algn="l">
              <a:lnSpc>
                <a:spcPct val="90000"/>
              </a:lnSpc>
              <a:spcBef>
                <a:spcPts val="500"/>
              </a:spcBef>
              <a:spcAft>
                <a:spcPts val="0"/>
              </a:spcAft>
              <a:buClr>
                <a:schemeClr val="dk1"/>
              </a:buClr>
              <a:buSzPts val="18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67"/>
          <p:cNvSpPr txBox="1">
            <a:spLocks noGrp="1"/>
          </p:cNvSpPr>
          <p:nvPr>
            <p:ph type="body" idx="2"/>
          </p:nvPr>
        </p:nvSpPr>
        <p:spPr>
          <a:xfrm>
            <a:off x="4924425" y="940594"/>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1">
  <p:cSld name="Section title and description 1">
    <p:spTree>
      <p:nvGrpSpPr>
        <p:cNvPr id="1" name="Shape 252"/>
        <p:cNvGrpSpPr/>
        <p:nvPr/>
      </p:nvGrpSpPr>
      <p:grpSpPr>
        <a:xfrm>
          <a:off x="0" y="0"/>
          <a:ext cx="0" cy="0"/>
          <a:chOff x="0" y="0"/>
          <a:chExt cx="0" cy="0"/>
        </a:xfrm>
      </p:grpSpPr>
      <p:sp>
        <p:nvSpPr>
          <p:cNvPr id="253" name="Google Shape;253;p68"/>
          <p:cNvSpPr/>
          <p:nvPr/>
        </p:nvSpPr>
        <p:spPr>
          <a:xfrm>
            <a:off x="2100" y="-125"/>
            <a:ext cx="4572000" cy="5143500"/>
          </a:xfrm>
          <a:prstGeom prst="rect">
            <a:avLst/>
          </a:prstGeom>
          <a:solidFill>
            <a:srgbClr val="1482C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8"/>
          <p:cNvSpPr txBox="1">
            <a:spLocks noGrp="1"/>
          </p:cNvSpPr>
          <p:nvPr>
            <p:ph type="title"/>
          </p:nvPr>
        </p:nvSpPr>
        <p:spPr>
          <a:xfrm>
            <a:off x="265500" y="928375"/>
            <a:ext cx="4045200" cy="3027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rgbClr val="FFFFFF"/>
              </a:buClr>
              <a:buSzPts val="2400"/>
              <a:buFont typeface="Raleway Thin"/>
              <a:buNone/>
              <a:defRPr b="0">
                <a:solidFill>
                  <a:srgbClr val="FFFFFF"/>
                </a:solidFill>
                <a:latin typeface="Raleway Thin"/>
                <a:ea typeface="Raleway Thin"/>
                <a:cs typeface="Raleway Thin"/>
                <a:sym typeface="Raleway Thin"/>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55" name="Google Shape;255;p68"/>
          <p:cNvSpPr txBox="1">
            <a:spLocks noGrp="1"/>
          </p:cNvSpPr>
          <p:nvPr>
            <p:ph type="body" idx="1"/>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00"/>
              </a:spcBef>
              <a:spcAft>
                <a:spcPts val="0"/>
              </a:spcAft>
              <a:buClr>
                <a:schemeClr val="dk1"/>
              </a:buClr>
              <a:buSzPts val="1400"/>
              <a:buChar char="▻"/>
              <a:defRPr/>
            </a:lvl2pPr>
            <a:lvl3pPr marL="1371600" lvl="2" indent="-317500" algn="l">
              <a:lnSpc>
                <a:spcPct val="90000"/>
              </a:lnSpc>
              <a:spcBef>
                <a:spcPts val="200"/>
              </a:spcBef>
              <a:spcAft>
                <a:spcPts val="0"/>
              </a:spcAft>
              <a:buClr>
                <a:schemeClr val="dk1"/>
              </a:buClr>
              <a:buSzPts val="1400"/>
              <a:buChar char="●"/>
              <a:defRPr/>
            </a:lvl3pPr>
            <a:lvl4pPr marL="1828800" lvl="3" indent="-317500" algn="l">
              <a:lnSpc>
                <a:spcPct val="90000"/>
              </a:lnSpc>
              <a:spcBef>
                <a:spcPts val="200"/>
              </a:spcBef>
              <a:spcAft>
                <a:spcPts val="0"/>
              </a:spcAft>
              <a:buClr>
                <a:schemeClr val="dk1"/>
              </a:buClr>
              <a:buSzPts val="1400"/>
              <a:buChar char="◦"/>
              <a:defRPr/>
            </a:lvl4pPr>
            <a:lvl5pPr marL="2286000" lvl="4" indent="-317500" algn="l">
              <a:lnSpc>
                <a:spcPct val="90000"/>
              </a:lnSpc>
              <a:spcBef>
                <a:spcPts val="200"/>
              </a:spcBef>
              <a:spcAft>
                <a:spcPts val="0"/>
              </a:spcAft>
              <a:buClr>
                <a:schemeClr val="dk1"/>
              </a:buClr>
              <a:buSzPts val="1400"/>
              <a:buChar char="▹"/>
              <a:defRPr/>
            </a:lvl5pPr>
            <a:lvl6pPr marL="2743200" lvl="5" indent="-317500" algn="l">
              <a:lnSpc>
                <a:spcPct val="90000"/>
              </a:lnSpc>
              <a:spcBef>
                <a:spcPts val="200"/>
              </a:spcBef>
              <a:spcAft>
                <a:spcPts val="0"/>
              </a:spcAft>
              <a:buClr>
                <a:schemeClr val="dk1"/>
              </a:buClr>
              <a:buSzPts val="1400"/>
              <a:buChar char="▻"/>
              <a:defRPr/>
            </a:lvl6pPr>
            <a:lvl7pPr marL="3200400" lvl="6" indent="-317500" algn="l">
              <a:lnSpc>
                <a:spcPct val="90000"/>
              </a:lnSpc>
              <a:spcBef>
                <a:spcPts val="200"/>
              </a:spcBef>
              <a:spcAft>
                <a:spcPts val="0"/>
              </a:spcAft>
              <a:buClr>
                <a:schemeClr val="dk1"/>
              </a:buClr>
              <a:buSzPts val="1400"/>
              <a:buChar char="▻"/>
              <a:defRPr/>
            </a:lvl7pPr>
            <a:lvl8pPr marL="3657600" lvl="7" indent="-317500" algn="l">
              <a:lnSpc>
                <a:spcPct val="90000"/>
              </a:lnSpc>
              <a:spcBef>
                <a:spcPts val="200"/>
              </a:spcBef>
              <a:spcAft>
                <a:spcPts val="0"/>
              </a:spcAft>
              <a:buClr>
                <a:schemeClr val="dk1"/>
              </a:buClr>
              <a:buSzPts val="1400"/>
              <a:buChar char="▻"/>
              <a:defRPr/>
            </a:lvl8pPr>
            <a:lvl9pPr marL="4114800" lvl="8" indent="-317500" algn="l">
              <a:lnSpc>
                <a:spcPct val="90000"/>
              </a:lnSpc>
              <a:spcBef>
                <a:spcPts val="200"/>
              </a:spcBef>
              <a:spcAft>
                <a:spcPts val="200"/>
              </a:spcAft>
              <a:buClr>
                <a:schemeClr val="dk1"/>
              </a:buClr>
              <a:buSzPts val="1400"/>
              <a:buChar char="▻"/>
              <a:defRPr/>
            </a:lvl9pPr>
          </a:lstStyle>
          <a:p>
            <a:endParaRPr/>
          </a:p>
        </p:txBody>
      </p:sp>
      <p:sp>
        <p:nvSpPr>
          <p:cNvPr id="256" name="Google Shape;256;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7"/>
        <p:cNvGrpSpPr/>
        <p:nvPr/>
      </p:nvGrpSpPr>
      <p:grpSpPr>
        <a:xfrm>
          <a:off x="0" y="0"/>
          <a:ext cx="0" cy="0"/>
          <a:chOff x="0" y="0"/>
          <a:chExt cx="0" cy="0"/>
        </a:xfrm>
      </p:grpSpPr>
      <p:sp>
        <p:nvSpPr>
          <p:cNvPr id="258" name="Google Shape;258;p69"/>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9"/>
        <p:cNvGrpSpPr/>
        <p:nvPr/>
      </p:nvGrpSpPr>
      <p:grpSpPr>
        <a:xfrm>
          <a:off x="0" y="0"/>
          <a:ext cx="0" cy="0"/>
          <a:chOff x="0" y="0"/>
          <a:chExt cx="0" cy="0"/>
        </a:xfrm>
      </p:grpSpPr>
      <p:sp>
        <p:nvSpPr>
          <p:cNvPr id="260" name="Google Shape;260;p70"/>
          <p:cNvSpPr txBox="1">
            <a:spLocks noGrp="1"/>
          </p:cNvSpPr>
          <p:nvPr>
            <p:ph type="ctrTitle"/>
          </p:nvPr>
        </p:nvSpPr>
        <p:spPr>
          <a:xfrm>
            <a:off x="1143000" y="841375"/>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venir"/>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70"/>
          <p:cNvSpPr txBox="1">
            <a:spLocks noGrp="1"/>
          </p:cNvSpPr>
          <p:nvPr>
            <p:ph type="subTitle" idx="1"/>
          </p:nvPr>
        </p:nvSpPr>
        <p:spPr>
          <a:xfrm>
            <a:off x="1143000" y="2701925"/>
            <a:ext cx="6858000" cy="12414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2"/>
        <p:cNvGrpSpPr/>
        <p:nvPr/>
      </p:nvGrpSpPr>
      <p:grpSpPr>
        <a:xfrm>
          <a:off x="0" y="0"/>
          <a:ext cx="0" cy="0"/>
          <a:chOff x="0" y="0"/>
          <a:chExt cx="0" cy="0"/>
        </a:xfrm>
      </p:grpSpPr>
      <p:sp>
        <p:nvSpPr>
          <p:cNvPr id="263" name="Google Shape;263;p71"/>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71"/>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71"/>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6"/>
        <p:cNvGrpSpPr/>
        <p:nvPr/>
      </p:nvGrpSpPr>
      <p:grpSpPr>
        <a:xfrm>
          <a:off x="0" y="0"/>
          <a:ext cx="0" cy="0"/>
          <a:chOff x="0" y="0"/>
          <a:chExt cx="0" cy="0"/>
        </a:xfrm>
      </p:grpSpPr>
      <p:sp>
        <p:nvSpPr>
          <p:cNvPr id="267" name="Google Shape;267;p72"/>
          <p:cNvSpPr txBox="1">
            <a:spLocks noGrp="1"/>
          </p:cNvSpPr>
          <p:nvPr>
            <p:ph type="title"/>
          </p:nvPr>
        </p:nvSpPr>
        <p:spPr>
          <a:xfrm>
            <a:off x="630238" y="274638"/>
            <a:ext cx="7886700" cy="9937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72"/>
          <p:cNvSpPr txBox="1">
            <a:spLocks noGrp="1"/>
          </p:cNvSpPr>
          <p:nvPr>
            <p:ph type="body" idx="1"/>
          </p:nvPr>
        </p:nvSpPr>
        <p:spPr>
          <a:xfrm>
            <a:off x="630238" y="1260475"/>
            <a:ext cx="3868737"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9" name="Google Shape;269;p72"/>
          <p:cNvSpPr txBox="1">
            <a:spLocks noGrp="1"/>
          </p:cNvSpPr>
          <p:nvPr>
            <p:ph type="body" idx="2"/>
          </p:nvPr>
        </p:nvSpPr>
        <p:spPr>
          <a:xfrm>
            <a:off x="630238" y="1879600"/>
            <a:ext cx="3868737"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72"/>
          <p:cNvSpPr txBox="1">
            <a:spLocks noGrp="1"/>
          </p:cNvSpPr>
          <p:nvPr>
            <p:ph type="body" idx="3"/>
          </p:nvPr>
        </p:nvSpPr>
        <p:spPr>
          <a:xfrm>
            <a:off x="4629150" y="1260475"/>
            <a:ext cx="3887788" cy="619125"/>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1" name="Google Shape;271;p72"/>
          <p:cNvSpPr txBox="1">
            <a:spLocks noGrp="1"/>
          </p:cNvSpPr>
          <p:nvPr>
            <p:ph type="body" idx="4"/>
          </p:nvPr>
        </p:nvSpPr>
        <p:spPr>
          <a:xfrm>
            <a:off x="4629150" y="1879600"/>
            <a:ext cx="3887788" cy="27622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2"/>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3"/>
        <p:cNvGrpSpPr/>
        <p:nvPr/>
      </p:nvGrpSpPr>
      <p:grpSpPr>
        <a:xfrm>
          <a:off x="0" y="0"/>
          <a:ext cx="0" cy="0"/>
          <a:chOff x="0" y="0"/>
          <a:chExt cx="0" cy="0"/>
        </a:xfrm>
      </p:grpSpPr>
      <p:sp>
        <p:nvSpPr>
          <p:cNvPr id="274" name="Google Shape;274;p74"/>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74"/>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76" name="Google Shape;276;p74"/>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77"/>
        <p:cNvGrpSpPr/>
        <p:nvPr/>
      </p:nvGrpSpPr>
      <p:grpSpPr>
        <a:xfrm>
          <a:off x="0" y="0"/>
          <a:ext cx="0" cy="0"/>
          <a:chOff x="0" y="0"/>
          <a:chExt cx="0" cy="0"/>
        </a:xfrm>
      </p:grpSpPr>
      <p:sp>
        <p:nvSpPr>
          <p:cNvPr id="278" name="Google Shape;278;p75"/>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9" name="Google Shape;279;p75"/>
          <p:cNvSpPr>
            <a:spLocks noGrp="1"/>
          </p:cNvSpPr>
          <p:nvPr>
            <p:ph type="pic" idx="2"/>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80" name="Google Shape;280;p75"/>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8"/>
          <p:cNvSpPr txBox="1">
            <a:spLocks noGrp="1"/>
          </p:cNvSpPr>
          <p:nvPr>
            <p:ph type="body" idx="2"/>
          </p:nvPr>
        </p:nvSpPr>
        <p:spPr>
          <a:xfrm>
            <a:off x="630238"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1"/>
        <p:cNvGrpSpPr/>
        <p:nvPr/>
      </p:nvGrpSpPr>
      <p:grpSpPr>
        <a:xfrm>
          <a:off x="0" y="0"/>
          <a:ext cx="0" cy="0"/>
          <a:chOff x="0" y="0"/>
          <a:chExt cx="0" cy="0"/>
        </a:xfrm>
      </p:grpSpPr>
      <p:sp>
        <p:nvSpPr>
          <p:cNvPr id="282" name="Google Shape;282;p76"/>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76"/>
          <p:cNvSpPr txBox="1">
            <a:spLocks noGrp="1"/>
          </p:cNvSpPr>
          <p:nvPr>
            <p:ph type="body" idx="1"/>
          </p:nvPr>
        </p:nvSpPr>
        <p:spPr>
          <a:xfrm rot="5400000">
            <a:off x="2940844" y="-1237034"/>
            <a:ext cx="3262312"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4"/>
        <p:cNvGrpSpPr/>
        <p:nvPr/>
      </p:nvGrpSpPr>
      <p:grpSpPr>
        <a:xfrm>
          <a:off x="0" y="0"/>
          <a:ext cx="0" cy="0"/>
          <a:chOff x="0" y="0"/>
          <a:chExt cx="0" cy="0"/>
        </a:xfrm>
      </p:grpSpPr>
      <p:sp>
        <p:nvSpPr>
          <p:cNvPr id="285" name="Google Shape;285;p77"/>
          <p:cNvSpPr txBox="1">
            <a:spLocks noGrp="1"/>
          </p:cNvSpPr>
          <p:nvPr>
            <p:ph type="title"/>
          </p:nvPr>
        </p:nvSpPr>
        <p:spPr>
          <a:xfrm rot="5400000">
            <a:off x="5350669" y="1467644"/>
            <a:ext cx="4357687" cy="197167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77"/>
          <p:cNvSpPr txBox="1">
            <a:spLocks noGrp="1"/>
          </p:cNvSpPr>
          <p:nvPr>
            <p:ph type="body" idx="1"/>
          </p:nvPr>
        </p:nvSpPr>
        <p:spPr>
          <a:xfrm rot="5400000">
            <a:off x="1331119" y="-427831"/>
            <a:ext cx="4357687"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venir"/>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
          <p:cNvSpPr>
            <a:spLocks noGrp="1"/>
          </p:cNvSpPr>
          <p:nvPr>
            <p:ph type="pic" idx="2"/>
          </p:nvPr>
        </p:nvSpPr>
        <p:spPr>
          <a:xfrm>
            <a:off x="3887788" y="741363"/>
            <a:ext cx="4629150" cy="36544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venir"/>
                <a:ea typeface="Avenir"/>
                <a:cs typeface="Avenir"/>
                <a:sym typeface="Avenir"/>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venir"/>
                <a:ea typeface="Avenir"/>
                <a:cs typeface="Avenir"/>
                <a:sym typeface="Avenir"/>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5" name="Google Shape;35;p9"/>
          <p:cNvSpPr txBox="1">
            <a:spLocks noGrp="1"/>
          </p:cNvSpPr>
          <p:nvPr>
            <p:ph type="body" idx="1"/>
          </p:nvPr>
        </p:nvSpPr>
        <p:spPr>
          <a:xfrm>
            <a:off x="630238" y="1543050"/>
            <a:ext cx="2949575" cy="28590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62865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0"/>
          <p:cNvSpPr txBox="1">
            <a:spLocks noGrp="1"/>
          </p:cNvSpPr>
          <p:nvPr>
            <p:ph type="body" idx="2"/>
          </p:nvPr>
        </p:nvSpPr>
        <p:spPr>
          <a:xfrm>
            <a:off x="4648200" y="1370013"/>
            <a:ext cx="3867150" cy="32623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1.png"/><Relationship Id="rId4" Type="http://schemas.openxmlformats.org/officeDocument/2006/relationships/slideLayout" Target="../slideLayouts/slideLayout4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1"/>
          <p:cNvPicPr preferRelativeResize="0"/>
          <p:nvPr/>
        </p:nvPicPr>
        <p:blipFill rotWithShape="1">
          <a:blip r:embed="rId15">
            <a:alphaModFix/>
          </a:blip>
          <a:srcRect/>
          <a:stretch/>
        </p:blipFill>
        <p:spPr>
          <a:xfrm>
            <a:off x="7640376" y="4778565"/>
            <a:ext cx="874974" cy="229362"/>
          </a:xfrm>
          <a:prstGeom prst="rect">
            <a:avLst/>
          </a:prstGeom>
          <a:noFill/>
          <a:ln>
            <a:noFill/>
          </a:ln>
        </p:spPr>
      </p:pic>
      <p:sp>
        <p:nvSpPr>
          <p:cNvPr id="9" name="Google Shape;9;p1"/>
          <p:cNvSpPr txBox="1"/>
          <p:nvPr/>
        </p:nvSpPr>
        <p:spPr>
          <a:xfrm>
            <a:off x="628650" y="4762441"/>
            <a:ext cx="5711190" cy="276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49B5FF"/>
                </a:solidFill>
                <a:latin typeface="Avenir"/>
                <a:ea typeface="Avenir"/>
                <a:cs typeface="Avenir"/>
                <a:sym typeface="Avenir"/>
              </a:rPr>
              <a:t>Title IX for K-12 Schools in California: Answers for Campus-based Preventionists</a:t>
            </a:r>
            <a:endParaRPr sz="1000" b="0" i="0" u="none" strike="noStrike" cap="none">
              <a:solidFill>
                <a:srgbClr val="49B5FF"/>
              </a:solidFill>
              <a:latin typeface="Avenir"/>
              <a:ea typeface="Avenir"/>
              <a:cs typeface="Avenir"/>
              <a:sym typeface="Avenir"/>
            </a:endParaRPr>
          </a:p>
        </p:txBody>
      </p:sp>
      <p:cxnSp>
        <p:nvCxnSpPr>
          <p:cNvPr id="10" name="Google Shape;10;p1"/>
          <p:cNvCxnSpPr/>
          <p:nvPr/>
        </p:nvCxnSpPr>
        <p:spPr>
          <a:xfrm>
            <a:off x="628650" y="4645152"/>
            <a:ext cx="7886700" cy="0"/>
          </a:xfrm>
          <a:prstGeom prst="straightConnector1">
            <a:avLst/>
          </a:prstGeom>
          <a:noFill/>
          <a:ln w="9525" cap="flat" cmpd="sng">
            <a:solidFill>
              <a:srgbClr val="49B5FF"/>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342900" y="342901"/>
            <a:ext cx="8458200" cy="29583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62AEE0"/>
              </a:buClr>
              <a:buSzPts val="2400"/>
              <a:buFont typeface="Calibri"/>
              <a:buNone/>
              <a:defRPr sz="2400" b="0" i="0" u="none" strike="noStrike" cap="none">
                <a:solidFill>
                  <a:srgbClr val="62AEE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15"/>
          <p:cNvSpPr txBox="1">
            <a:spLocks noGrp="1"/>
          </p:cNvSpPr>
          <p:nvPr>
            <p:ph type="body" idx="1"/>
          </p:nvPr>
        </p:nvSpPr>
        <p:spPr>
          <a:xfrm>
            <a:off x="342900" y="981635"/>
            <a:ext cx="8458200" cy="3429210"/>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rgbClr val="62AEE0"/>
              </a:buClr>
              <a:buSzPts val="2100"/>
              <a:buFont typeface="Arial"/>
              <a:buChar char="•"/>
              <a:defRPr sz="2100" b="0" i="0" u="none" strike="noStrike" cap="none">
                <a:solidFill>
                  <a:srgbClr val="0F1423"/>
                </a:solidFill>
                <a:latin typeface="Calibri"/>
                <a:ea typeface="Calibri"/>
                <a:cs typeface="Calibri"/>
                <a:sym typeface="Calibri"/>
              </a:defRPr>
            </a:lvl1pPr>
            <a:lvl2pPr marL="914400" marR="0" lvl="1" indent="-342900" algn="l" rtl="0">
              <a:lnSpc>
                <a:spcPct val="90000"/>
              </a:lnSpc>
              <a:spcBef>
                <a:spcPts val="375"/>
              </a:spcBef>
              <a:spcAft>
                <a:spcPts val="0"/>
              </a:spcAft>
              <a:buClr>
                <a:srgbClr val="62AEE0"/>
              </a:buClr>
              <a:buSzPts val="1800"/>
              <a:buFont typeface="Arial"/>
              <a:buChar char="•"/>
              <a:defRPr sz="1800" b="0" i="0" u="none" strike="noStrike" cap="none">
                <a:solidFill>
                  <a:srgbClr val="0F1423"/>
                </a:solidFill>
                <a:latin typeface="Calibri"/>
                <a:ea typeface="Calibri"/>
                <a:cs typeface="Calibri"/>
                <a:sym typeface="Calibri"/>
              </a:defRPr>
            </a:lvl2pPr>
            <a:lvl3pPr marL="1371600" marR="0" lvl="2" indent="-342900" algn="l" rtl="0">
              <a:lnSpc>
                <a:spcPct val="90000"/>
              </a:lnSpc>
              <a:spcBef>
                <a:spcPts val="375"/>
              </a:spcBef>
              <a:spcAft>
                <a:spcPts val="0"/>
              </a:spcAft>
              <a:buClr>
                <a:srgbClr val="62AEE0"/>
              </a:buClr>
              <a:buSzPts val="1800"/>
              <a:buFont typeface="Arial"/>
              <a:buChar char="•"/>
              <a:defRPr sz="1800" b="0" i="0" u="none" strike="noStrike" cap="none">
                <a:solidFill>
                  <a:srgbClr val="0F1423"/>
                </a:solidFill>
                <a:latin typeface="Calibri"/>
                <a:ea typeface="Calibri"/>
                <a:cs typeface="Calibri"/>
                <a:sym typeface="Calibri"/>
              </a:defRPr>
            </a:lvl3pPr>
            <a:lvl4pPr marL="1828800" marR="0" lvl="3" indent="-323850" algn="l" rtl="0">
              <a:lnSpc>
                <a:spcPct val="90000"/>
              </a:lnSpc>
              <a:spcBef>
                <a:spcPts val="375"/>
              </a:spcBef>
              <a:spcAft>
                <a:spcPts val="0"/>
              </a:spcAft>
              <a:buClr>
                <a:srgbClr val="62AEE0"/>
              </a:buClr>
              <a:buSzPts val="1500"/>
              <a:buFont typeface="Arial"/>
              <a:buChar char="•"/>
              <a:defRPr sz="1500" b="0" i="0" u="none" strike="noStrike" cap="none">
                <a:solidFill>
                  <a:srgbClr val="0F1423"/>
                </a:solidFill>
                <a:latin typeface="Calibri"/>
                <a:ea typeface="Calibri"/>
                <a:cs typeface="Calibri"/>
                <a:sym typeface="Calibri"/>
              </a:defRPr>
            </a:lvl4pPr>
            <a:lvl5pPr marL="2286000" marR="0" lvl="4" indent="-323850" algn="l" rtl="0">
              <a:lnSpc>
                <a:spcPct val="90000"/>
              </a:lnSpc>
              <a:spcBef>
                <a:spcPts val="375"/>
              </a:spcBef>
              <a:spcAft>
                <a:spcPts val="0"/>
              </a:spcAft>
              <a:buClr>
                <a:srgbClr val="62AEE0"/>
              </a:buClr>
              <a:buSzPts val="1500"/>
              <a:buFont typeface="Arial"/>
              <a:buChar char="•"/>
              <a:defRPr sz="1500" b="0" i="0" u="none" strike="noStrike" cap="none">
                <a:solidFill>
                  <a:srgbClr val="0F1423"/>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57" name="Google Shape;57;p15"/>
          <p:cNvPicPr preferRelativeResize="0"/>
          <p:nvPr/>
        </p:nvPicPr>
        <p:blipFill rotWithShape="1">
          <a:blip r:embed="rId15">
            <a:alphaModFix/>
          </a:blip>
          <a:srcRect/>
          <a:stretch/>
        </p:blipFill>
        <p:spPr>
          <a:xfrm>
            <a:off x="7812109" y="4758662"/>
            <a:ext cx="968417" cy="253856"/>
          </a:xfrm>
          <a:prstGeom prst="rect">
            <a:avLst/>
          </a:prstGeom>
          <a:noFill/>
          <a:ln>
            <a:noFill/>
          </a:ln>
        </p:spPr>
      </p:pic>
      <p:cxnSp>
        <p:nvCxnSpPr>
          <p:cNvPr id="58" name="Google Shape;58;p15"/>
          <p:cNvCxnSpPr/>
          <p:nvPr/>
        </p:nvCxnSpPr>
        <p:spPr>
          <a:xfrm>
            <a:off x="342900" y="4567428"/>
            <a:ext cx="8458200" cy="0"/>
          </a:xfrm>
          <a:prstGeom prst="straightConnector1">
            <a:avLst/>
          </a:prstGeom>
          <a:noFill/>
          <a:ln w="9525" cap="flat" cmpd="sng">
            <a:solidFill>
              <a:srgbClr val="62AEE0"/>
            </a:solidFill>
            <a:prstDash val="solid"/>
            <a:miter lim="800000"/>
            <a:headEnd type="none" w="sm" len="sm"/>
            <a:tailEnd type="none" w="sm" len="sm"/>
          </a:ln>
        </p:spPr>
      </p:cxnSp>
      <p:sp>
        <p:nvSpPr>
          <p:cNvPr id="59" name="Google Shape;59;p15"/>
          <p:cNvSpPr txBox="1"/>
          <p:nvPr/>
        </p:nvSpPr>
        <p:spPr>
          <a:xfrm>
            <a:off x="342900" y="4662119"/>
            <a:ext cx="5711190" cy="276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49B5FF"/>
                </a:solidFill>
                <a:latin typeface="Avenir"/>
                <a:ea typeface="Avenir"/>
                <a:cs typeface="Avenir"/>
                <a:sym typeface="Avenir"/>
              </a:rPr>
              <a:t>Title IX for K-12 Schools in California: Answers for Campus-based Preventionists</a:t>
            </a:r>
            <a:endParaRPr sz="1000" b="0" i="0" u="none" strike="noStrike" cap="none">
              <a:solidFill>
                <a:srgbClr val="49B5FF"/>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F26B43"/>
          </p15:clr>
        </p15:guide>
        <p15:guide id="2" pos="288">
          <p15:clr>
            <a:srgbClr val="F26B43"/>
          </p15:clr>
        </p15:guide>
        <p15:guide id="3" pos="7392">
          <p15:clr>
            <a:srgbClr val="F26B43"/>
          </p15:clr>
        </p15:guide>
        <p15:guide id="4" orient="horz" pos="4032">
          <p15:clr>
            <a:srgbClr val="F26B43"/>
          </p15:clr>
        </p15:guide>
        <p15:guide id="5" pos="3840">
          <p15:clr>
            <a:srgbClr val="F26B43"/>
          </p15:clr>
        </p15:guide>
        <p15:guide id="6" orient="horz" pos="2184">
          <p15:clr>
            <a:srgbClr val="F26B43"/>
          </p15:clr>
        </p15:guide>
        <p15:guide id="7"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9" name="Google Shape;109;p29"/>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0" name="Google Shape;110;p29"/>
          <p:cNvPicPr preferRelativeResize="0"/>
          <p:nvPr/>
        </p:nvPicPr>
        <p:blipFill rotWithShape="1">
          <a:blip r:embed="rId13">
            <a:alphaModFix/>
          </a:blip>
          <a:srcRect/>
          <a:stretch/>
        </p:blipFill>
        <p:spPr>
          <a:xfrm>
            <a:off x="7640376" y="4778565"/>
            <a:ext cx="874974" cy="229362"/>
          </a:xfrm>
          <a:prstGeom prst="rect">
            <a:avLst/>
          </a:prstGeom>
          <a:noFill/>
          <a:ln>
            <a:noFill/>
          </a:ln>
        </p:spPr>
      </p:pic>
      <p:cxnSp>
        <p:nvCxnSpPr>
          <p:cNvPr id="111" name="Google Shape;111;p29"/>
          <p:cNvCxnSpPr/>
          <p:nvPr/>
        </p:nvCxnSpPr>
        <p:spPr>
          <a:xfrm>
            <a:off x="628650" y="4645152"/>
            <a:ext cx="7886700" cy="0"/>
          </a:xfrm>
          <a:prstGeom prst="straightConnector1">
            <a:avLst/>
          </a:prstGeom>
          <a:noFill/>
          <a:ln w="9525" cap="flat" cmpd="sng">
            <a:solidFill>
              <a:srgbClr val="49B5FF"/>
            </a:solidFill>
            <a:prstDash val="solid"/>
            <a:miter lim="800000"/>
            <a:headEnd type="none" w="sm" len="sm"/>
            <a:tailEnd type="none" w="sm" len="sm"/>
          </a:ln>
        </p:spPr>
      </p:cxnSp>
      <p:sp>
        <p:nvSpPr>
          <p:cNvPr id="112" name="Google Shape;112;p29"/>
          <p:cNvSpPr txBox="1"/>
          <p:nvPr/>
        </p:nvSpPr>
        <p:spPr>
          <a:xfrm>
            <a:off x="628650" y="4762441"/>
            <a:ext cx="5711190" cy="276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49B5FF"/>
                </a:solidFill>
                <a:latin typeface="Avenir"/>
                <a:ea typeface="Avenir"/>
                <a:cs typeface="Avenir"/>
                <a:sym typeface="Avenir"/>
              </a:rPr>
              <a:t>Title IX for K-12 Schools in California: Answers for Campus-based Preventionists</a:t>
            </a:r>
            <a:endParaRPr sz="1000" b="0" i="0" u="none" strike="noStrike" cap="none">
              <a:solidFill>
                <a:srgbClr val="49B5FF"/>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41"/>
          <p:cNvSpPr txBox="1">
            <a:spLocks noGrp="1"/>
          </p:cNvSpPr>
          <p:nvPr>
            <p:ph type="title"/>
          </p:nvPr>
        </p:nvSpPr>
        <p:spPr>
          <a:xfrm>
            <a:off x="628650" y="391929"/>
            <a:ext cx="7886700" cy="42469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4" name="Google Shape;154;p41"/>
          <p:cNvSpPr txBox="1">
            <a:spLocks noGrp="1"/>
          </p:cNvSpPr>
          <p:nvPr>
            <p:ph type="body" idx="1"/>
          </p:nvPr>
        </p:nvSpPr>
        <p:spPr>
          <a:xfrm>
            <a:off x="628650" y="1075161"/>
            <a:ext cx="7886700" cy="326231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5" name="Google Shape;155;p41"/>
          <p:cNvPicPr preferRelativeResize="0"/>
          <p:nvPr/>
        </p:nvPicPr>
        <p:blipFill rotWithShape="1">
          <a:blip r:embed="rId10">
            <a:alphaModFix/>
          </a:blip>
          <a:srcRect/>
          <a:stretch/>
        </p:blipFill>
        <p:spPr>
          <a:xfrm>
            <a:off x="7640376" y="4778565"/>
            <a:ext cx="874974" cy="229362"/>
          </a:xfrm>
          <a:prstGeom prst="rect">
            <a:avLst/>
          </a:prstGeom>
          <a:noFill/>
          <a:ln>
            <a:noFill/>
          </a:ln>
        </p:spPr>
      </p:pic>
      <p:cxnSp>
        <p:nvCxnSpPr>
          <p:cNvPr id="156" name="Google Shape;156;p41"/>
          <p:cNvCxnSpPr/>
          <p:nvPr/>
        </p:nvCxnSpPr>
        <p:spPr>
          <a:xfrm>
            <a:off x="628650" y="4645152"/>
            <a:ext cx="7886700" cy="0"/>
          </a:xfrm>
          <a:prstGeom prst="straightConnector1">
            <a:avLst/>
          </a:prstGeom>
          <a:noFill/>
          <a:ln w="9525" cap="flat" cmpd="sng">
            <a:solidFill>
              <a:srgbClr val="49B5FF"/>
            </a:solidFill>
            <a:prstDash val="solid"/>
            <a:miter lim="800000"/>
            <a:headEnd type="none" w="sm" len="sm"/>
            <a:tailEnd type="none" w="sm" len="sm"/>
          </a:ln>
        </p:spPr>
      </p:cxnSp>
      <p:sp>
        <p:nvSpPr>
          <p:cNvPr id="157" name="Google Shape;157;p41"/>
          <p:cNvSpPr txBox="1"/>
          <p:nvPr/>
        </p:nvSpPr>
        <p:spPr>
          <a:xfrm>
            <a:off x="628650" y="4762441"/>
            <a:ext cx="5711190" cy="276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49B5FF"/>
                </a:solidFill>
                <a:latin typeface="Avenir"/>
                <a:ea typeface="Avenir"/>
                <a:cs typeface="Avenir"/>
                <a:sym typeface="Avenir"/>
              </a:rPr>
              <a:t>Title IX for K-12 Schools in California: Answers for Campus-based Preventionists</a:t>
            </a:r>
            <a:endParaRPr sz="1000" b="0" i="0" u="none" strike="noStrike" cap="none">
              <a:solidFill>
                <a:srgbClr val="49B5FF"/>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50"/>
          <p:cNvSpPr txBox="1">
            <a:spLocks noGrp="1"/>
          </p:cNvSpPr>
          <p:nvPr>
            <p:ph type="title"/>
          </p:nvPr>
        </p:nvSpPr>
        <p:spPr>
          <a:xfrm>
            <a:off x="628650" y="391929"/>
            <a:ext cx="7886700" cy="3185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9" name="Google Shape;189;p50"/>
          <p:cNvSpPr txBox="1">
            <a:spLocks noGrp="1"/>
          </p:cNvSpPr>
          <p:nvPr>
            <p:ph type="body" idx="1"/>
          </p:nvPr>
        </p:nvSpPr>
        <p:spPr>
          <a:xfrm>
            <a:off x="628650" y="1075161"/>
            <a:ext cx="7886700" cy="326231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0" name="Google Shape;190;p50"/>
          <p:cNvPicPr preferRelativeResize="0"/>
          <p:nvPr/>
        </p:nvPicPr>
        <p:blipFill rotWithShape="1">
          <a:blip r:embed="rId15">
            <a:alphaModFix/>
          </a:blip>
          <a:srcRect/>
          <a:stretch/>
        </p:blipFill>
        <p:spPr>
          <a:xfrm>
            <a:off x="7640376" y="4778565"/>
            <a:ext cx="874974" cy="229362"/>
          </a:xfrm>
          <a:prstGeom prst="rect">
            <a:avLst/>
          </a:prstGeom>
          <a:noFill/>
          <a:ln>
            <a:noFill/>
          </a:ln>
        </p:spPr>
      </p:pic>
      <p:cxnSp>
        <p:nvCxnSpPr>
          <p:cNvPr id="191" name="Google Shape;191;p50"/>
          <p:cNvCxnSpPr/>
          <p:nvPr/>
        </p:nvCxnSpPr>
        <p:spPr>
          <a:xfrm>
            <a:off x="628650" y="4645152"/>
            <a:ext cx="7886700" cy="0"/>
          </a:xfrm>
          <a:prstGeom prst="straightConnector1">
            <a:avLst/>
          </a:prstGeom>
          <a:noFill/>
          <a:ln w="9525" cap="flat" cmpd="sng">
            <a:solidFill>
              <a:srgbClr val="49B5FF"/>
            </a:solidFill>
            <a:prstDash val="solid"/>
            <a:miter lim="800000"/>
            <a:headEnd type="none" w="sm" len="sm"/>
            <a:tailEnd type="none" w="sm" len="sm"/>
          </a:ln>
        </p:spPr>
      </p:cxnSp>
      <p:sp>
        <p:nvSpPr>
          <p:cNvPr id="192" name="Google Shape;192;p50"/>
          <p:cNvSpPr txBox="1"/>
          <p:nvPr/>
        </p:nvSpPr>
        <p:spPr>
          <a:xfrm>
            <a:off x="628650" y="4762441"/>
            <a:ext cx="5711190" cy="27695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000" b="0" i="0" u="none" strike="noStrike" cap="none">
                <a:solidFill>
                  <a:srgbClr val="49B5FF"/>
                </a:solidFill>
                <a:latin typeface="Avenir"/>
                <a:ea typeface="Avenir"/>
                <a:cs typeface="Avenir"/>
                <a:sym typeface="Avenir"/>
              </a:rPr>
              <a:t>Title IX for K-12 Schools in California: Answers for Campus-based Preventionists</a:t>
            </a:r>
            <a:endParaRPr sz="1000" b="0" i="0" u="none" strike="noStrike" cap="none">
              <a:solidFill>
                <a:srgbClr val="49B5FF"/>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64"/>
          <p:cNvSpPr txBox="1">
            <a:spLocks noGrp="1"/>
          </p:cNvSpPr>
          <p:nvPr>
            <p:ph type="title"/>
          </p:nvPr>
        </p:nvSpPr>
        <p:spPr>
          <a:xfrm>
            <a:off x="628650" y="391928"/>
            <a:ext cx="7886700" cy="43223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8" name="Google Shape;238;p64"/>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9" name="Google Shape;239;p64"/>
          <p:cNvPicPr preferRelativeResize="0"/>
          <p:nvPr/>
        </p:nvPicPr>
        <p:blipFill rotWithShape="1">
          <a:blip r:embed="rId15">
            <a:alphaModFix/>
          </a:blip>
          <a:srcRect/>
          <a:stretch/>
        </p:blipFill>
        <p:spPr>
          <a:xfrm>
            <a:off x="7640376" y="4778565"/>
            <a:ext cx="874974" cy="229362"/>
          </a:xfrm>
          <a:prstGeom prst="rect">
            <a:avLst/>
          </a:prstGeom>
          <a:noFill/>
          <a:ln>
            <a:noFill/>
          </a:ln>
        </p:spPr>
      </p:pic>
      <p:sp>
        <p:nvSpPr>
          <p:cNvPr id="240" name="Google Shape;240;p64"/>
          <p:cNvSpPr txBox="1"/>
          <p:nvPr/>
        </p:nvSpPr>
        <p:spPr>
          <a:xfrm>
            <a:off x="628650" y="4762441"/>
            <a:ext cx="5711190" cy="2615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49B5FF"/>
                </a:solidFill>
                <a:latin typeface="Avenir"/>
                <a:ea typeface="Avenir"/>
                <a:cs typeface="Avenir"/>
                <a:sym typeface="Avenir"/>
              </a:rPr>
              <a:t>Using Storytelling and Film in Preventing Intergenerational Cycles of Abuse</a:t>
            </a:r>
            <a:endParaRPr sz="1100" b="0" i="0" u="none" strike="noStrike" cap="none">
              <a:solidFill>
                <a:srgbClr val="49B5FF"/>
              </a:solidFill>
              <a:latin typeface="Avenir"/>
              <a:ea typeface="Avenir"/>
              <a:cs typeface="Avenir"/>
              <a:sym typeface="Avenir"/>
            </a:endParaRPr>
          </a:p>
        </p:txBody>
      </p:sp>
      <p:cxnSp>
        <p:nvCxnSpPr>
          <p:cNvPr id="241" name="Google Shape;241;p64"/>
          <p:cNvCxnSpPr/>
          <p:nvPr/>
        </p:nvCxnSpPr>
        <p:spPr>
          <a:xfrm>
            <a:off x="628650" y="4645152"/>
            <a:ext cx="7886700" cy="0"/>
          </a:xfrm>
          <a:prstGeom prst="straightConnector1">
            <a:avLst/>
          </a:prstGeom>
          <a:noFill/>
          <a:ln w="9525" cap="flat" cmpd="sng">
            <a:solidFill>
              <a:srgbClr val="49B5FF"/>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innovationschool/804822245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2.xml"/><Relationship Id="rId1" Type="http://schemas.openxmlformats.org/officeDocument/2006/relationships/slideLayout" Target="../slideLayouts/slideLayout28.xml"/><Relationship Id="rId5" Type="http://schemas.openxmlformats.org/officeDocument/2006/relationships/hyperlink" Target="https://creativecommons.org/licenses/by-sa/3.0/" TargetMode="External"/><Relationship Id="rId4" Type="http://schemas.openxmlformats.org/officeDocument/2006/relationships/hyperlink" Target="http://scienceroll.com/2008/10/18/i-am-a-good-patient-believe-it-or-not/"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28.xml"/><Relationship Id="rId5" Type="http://schemas.openxmlformats.org/officeDocument/2006/relationships/hyperlink" Target="https://creativecommons.org/licenses/by-sa/3.0/" TargetMode="External"/><Relationship Id="rId4" Type="http://schemas.openxmlformats.org/officeDocument/2006/relationships/hyperlink" Target="http://www.thebluediamondgallery.com/wooden-tile/r/report.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7.xml"/><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8"/>
          <p:cNvSpPr txBox="1"/>
          <p:nvPr/>
        </p:nvSpPr>
        <p:spPr>
          <a:xfrm>
            <a:off x="2311940" y="282922"/>
            <a:ext cx="4520119"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B0F0"/>
                </a:solidFill>
                <a:latin typeface="Avenir"/>
                <a:ea typeface="Avenir"/>
                <a:cs typeface="Avenir"/>
                <a:sym typeface="Avenir"/>
              </a:rPr>
              <a:t>THIS WEB CONFERENCE WILL BEGIN SOON</a:t>
            </a:r>
            <a:endParaRPr sz="1400" b="1" i="0" u="none" strike="noStrike" cap="none">
              <a:solidFill>
                <a:srgbClr val="00B0F0"/>
              </a:solidFill>
              <a:latin typeface="Arial"/>
              <a:ea typeface="Arial"/>
              <a:cs typeface="Arial"/>
              <a:sym typeface="Arial"/>
            </a:endParaRPr>
          </a:p>
        </p:txBody>
      </p:sp>
      <p:pic>
        <p:nvPicPr>
          <p:cNvPr id="292" name="Google Shape;292;p78"/>
          <p:cNvPicPr preferRelativeResize="0"/>
          <p:nvPr/>
        </p:nvPicPr>
        <p:blipFill rotWithShape="1">
          <a:blip r:embed="rId3">
            <a:alphaModFix/>
          </a:blip>
          <a:srcRect/>
          <a:stretch/>
        </p:blipFill>
        <p:spPr>
          <a:xfrm>
            <a:off x="1494430" y="840617"/>
            <a:ext cx="6155140" cy="34622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87"/>
          <p:cNvSpPr txBox="1">
            <a:spLocks noGrp="1"/>
          </p:cNvSpPr>
          <p:nvPr>
            <p:ph type="body" idx="1"/>
          </p:nvPr>
        </p:nvSpPr>
        <p:spPr>
          <a:xfrm>
            <a:off x="352425" y="940595"/>
            <a:ext cx="3867075" cy="3262275"/>
          </a:xfrm>
          <a:prstGeom prst="rect">
            <a:avLst/>
          </a:prstGeom>
          <a:noFill/>
          <a:ln>
            <a:noFill/>
          </a:ln>
        </p:spPr>
        <p:txBody>
          <a:bodyPr spcFirstLastPara="1" wrap="square" lIns="91425" tIns="45675" rIns="91425" bIns="45675" anchor="ctr" anchorCtr="0">
            <a:noAutofit/>
          </a:bodyPr>
          <a:lstStyle/>
          <a:p>
            <a:pPr marL="0" lvl="0" indent="0" algn="ctr" rtl="0">
              <a:lnSpc>
                <a:spcPct val="90000"/>
              </a:lnSpc>
              <a:spcBef>
                <a:spcPts val="0"/>
              </a:spcBef>
              <a:spcAft>
                <a:spcPts val="0"/>
              </a:spcAft>
              <a:buSzPts val="3000"/>
              <a:buNone/>
            </a:pPr>
            <a:r>
              <a:rPr lang="en-US" b="1">
                <a:solidFill>
                  <a:schemeClr val="lt1"/>
                </a:solidFill>
              </a:rPr>
              <a:t>Audience Poll</a:t>
            </a:r>
            <a:endParaRPr b="1">
              <a:solidFill>
                <a:schemeClr val="lt1"/>
              </a:solidFill>
            </a:endParaRPr>
          </a:p>
        </p:txBody>
      </p:sp>
      <p:sp>
        <p:nvSpPr>
          <p:cNvPr id="358" name="Google Shape;358;p87"/>
          <p:cNvSpPr txBox="1">
            <a:spLocks noGrp="1"/>
          </p:cNvSpPr>
          <p:nvPr>
            <p:ph type="body" idx="2"/>
          </p:nvPr>
        </p:nvSpPr>
        <p:spPr>
          <a:xfrm>
            <a:off x="4924425" y="102451"/>
            <a:ext cx="3867000" cy="2284800"/>
          </a:xfrm>
          <a:prstGeom prst="rect">
            <a:avLst/>
          </a:prstGeom>
          <a:noFill/>
          <a:ln>
            <a:noFill/>
          </a:ln>
        </p:spPr>
        <p:txBody>
          <a:bodyPr spcFirstLastPara="1" wrap="square" lIns="91425" tIns="45675" rIns="91425" bIns="45675" anchor="ctr" anchorCtr="0">
            <a:noAutofit/>
          </a:bodyPr>
          <a:lstStyle/>
          <a:p>
            <a:pPr marL="0" lvl="0" indent="0" algn="ctr" rtl="0">
              <a:lnSpc>
                <a:spcPct val="90000"/>
              </a:lnSpc>
              <a:spcBef>
                <a:spcPts val="1000"/>
              </a:spcBef>
              <a:spcAft>
                <a:spcPts val="0"/>
              </a:spcAft>
              <a:buSzPts val="1100"/>
              <a:buNone/>
            </a:pPr>
            <a:endParaRPr>
              <a:solidFill>
                <a:srgbClr val="000000"/>
              </a:solidFill>
            </a:endParaRPr>
          </a:p>
          <a:p>
            <a:pPr marL="0" lvl="0" indent="0" algn="ctr" rtl="0">
              <a:lnSpc>
                <a:spcPct val="90000"/>
              </a:lnSpc>
              <a:spcBef>
                <a:spcPts val="1000"/>
              </a:spcBef>
              <a:spcAft>
                <a:spcPts val="0"/>
              </a:spcAft>
              <a:buSzPts val="1100"/>
              <a:buNone/>
            </a:pPr>
            <a:r>
              <a:rPr lang="en-US" sz="2600" b="1">
                <a:solidFill>
                  <a:srgbClr val="00B0F0"/>
                </a:solidFill>
              </a:rPr>
              <a:t>What is your level of knowledge about the new K-12 Title IX regulations?</a:t>
            </a:r>
            <a:endParaRPr/>
          </a:p>
          <a:p>
            <a:pPr marL="0" lvl="0" indent="0" algn="l" rtl="0">
              <a:lnSpc>
                <a:spcPct val="90000"/>
              </a:lnSpc>
              <a:spcBef>
                <a:spcPts val="0"/>
              </a:spcBef>
              <a:spcAft>
                <a:spcPts val="0"/>
              </a:spcAft>
              <a:buSzPts val="1800"/>
              <a:buNone/>
            </a:pPr>
            <a:endParaRPr>
              <a:solidFill>
                <a:srgbClr val="000000"/>
              </a:solidFill>
            </a:endParaRPr>
          </a:p>
        </p:txBody>
      </p:sp>
      <p:pic>
        <p:nvPicPr>
          <p:cNvPr id="359" name="Google Shape;359;p87" descr="A group of people sitting on a bench posing for the camera&#10;&#10;Description automatically generated"/>
          <p:cNvPicPr preferRelativeResize="0"/>
          <p:nvPr/>
        </p:nvPicPr>
        <p:blipFill rotWithShape="1">
          <a:blip r:embed="rId3">
            <a:alphaModFix/>
          </a:blip>
          <a:srcRect l="6679" r="6688"/>
          <a:stretch/>
        </p:blipFill>
        <p:spPr>
          <a:xfrm>
            <a:off x="5506671" y="2571746"/>
            <a:ext cx="2959500" cy="23361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88"/>
          <p:cNvSpPr txBox="1">
            <a:spLocks noGrp="1"/>
          </p:cNvSpPr>
          <p:nvPr>
            <p:ph type="body" idx="1"/>
          </p:nvPr>
        </p:nvSpPr>
        <p:spPr>
          <a:xfrm>
            <a:off x="623888" y="547255"/>
            <a:ext cx="7886700" cy="4019983"/>
          </a:xfrm>
          <a:prstGeom prst="rect">
            <a:avLst/>
          </a:prstGeom>
          <a:noFill/>
          <a:ln>
            <a:noFill/>
          </a:ln>
        </p:spPr>
        <p:txBody>
          <a:bodyPr spcFirstLastPara="1" wrap="square" lIns="91425" tIns="45700" rIns="91425" bIns="45700" anchor="t" anchorCtr="0">
            <a:noAutofit/>
          </a:bodyPr>
          <a:lstStyle/>
          <a:p>
            <a:pPr marL="6350" lvl="0" indent="0" algn="l" rtl="0">
              <a:lnSpc>
                <a:spcPct val="90000"/>
              </a:lnSpc>
              <a:spcBef>
                <a:spcPts val="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sz="2800"/>
          </a:p>
          <a:p>
            <a:pPr marL="6350" lvl="0" indent="0" algn="l" rtl="0">
              <a:lnSpc>
                <a:spcPct val="90000"/>
              </a:lnSpc>
              <a:spcBef>
                <a:spcPts val="1000"/>
              </a:spcBef>
              <a:spcAft>
                <a:spcPts val="0"/>
              </a:spcAft>
              <a:buClr>
                <a:schemeClr val="lt1"/>
              </a:buClr>
              <a:buSzPts val="2400"/>
              <a:buNone/>
            </a:pPr>
            <a:r>
              <a:rPr lang="en-US" sz="2800" b="1"/>
              <a:t>New Title IX Definitions &amp; Jurisdiction</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89"/>
          <p:cNvSpPr txBox="1">
            <a:spLocks noGrp="1"/>
          </p:cNvSpPr>
          <p:nvPr>
            <p:ph type="ctrTitle"/>
          </p:nvPr>
        </p:nvSpPr>
        <p:spPr>
          <a:xfrm>
            <a:off x="1143000" y="558743"/>
            <a:ext cx="6858000" cy="72141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000"/>
              <a:buFont typeface="Avenir"/>
              <a:buNone/>
            </a:pPr>
            <a:r>
              <a:rPr lang="en-US" sz="5000">
                <a:solidFill>
                  <a:srgbClr val="00B0F0"/>
                </a:solidFill>
              </a:rPr>
              <a:t>Definitions</a:t>
            </a:r>
            <a:endParaRPr/>
          </a:p>
        </p:txBody>
      </p:sp>
      <p:sp>
        <p:nvSpPr>
          <p:cNvPr id="370" name="Google Shape;370;p89"/>
          <p:cNvSpPr txBox="1">
            <a:spLocks noGrp="1"/>
          </p:cNvSpPr>
          <p:nvPr>
            <p:ph type="subTitle" idx="1"/>
          </p:nvPr>
        </p:nvSpPr>
        <p:spPr>
          <a:xfrm>
            <a:off x="1143000" y="1496291"/>
            <a:ext cx="6858000" cy="2108844"/>
          </a:xfrm>
          <a:prstGeom prst="rect">
            <a:avLst/>
          </a:prstGeom>
          <a:noFill/>
          <a:ln>
            <a:noFill/>
          </a:ln>
        </p:spPr>
        <p:txBody>
          <a:bodyPr spcFirstLastPara="1" wrap="square" lIns="91425" tIns="45700" rIns="91425" bIns="45700" anchor="t" anchorCtr="0">
            <a:noAutofit/>
          </a:bodyPr>
          <a:lstStyle/>
          <a:p>
            <a:pPr marL="457200" lvl="0" indent="-381000" algn="ctr" rtl="0">
              <a:lnSpc>
                <a:spcPct val="90000"/>
              </a:lnSpc>
              <a:spcBef>
                <a:spcPts val="1000"/>
              </a:spcBef>
              <a:spcAft>
                <a:spcPts val="0"/>
              </a:spcAft>
              <a:buClr>
                <a:schemeClr val="dk1"/>
              </a:buClr>
              <a:buSzPts val="2400"/>
              <a:buNone/>
            </a:pPr>
            <a:r>
              <a:rPr lang="en-US"/>
              <a:t>No person in the United States shall, on the basis of sex, be excluded from participation in, be denied the benefits of, or be subjected to discrimination under any educational program or activity receiving Federal financial assistance.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90"/>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solidFill>
                  <a:srgbClr val="00B0F0"/>
                </a:solidFill>
              </a:rPr>
              <a:t>New Standard for Title IX Violation (Sexual Harassment)</a:t>
            </a:r>
            <a:endParaRPr/>
          </a:p>
        </p:txBody>
      </p:sp>
      <p:sp>
        <p:nvSpPr>
          <p:cNvPr id="376" name="Google Shape;376;p90"/>
          <p:cNvSpPr txBox="1">
            <a:spLocks noGrp="1"/>
          </p:cNvSpPr>
          <p:nvPr>
            <p:ph type="body" idx="1"/>
          </p:nvPr>
        </p:nvSpPr>
        <p:spPr>
          <a:xfrm>
            <a:off x="628650" y="862045"/>
            <a:ext cx="7886700" cy="3739935"/>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sz="1400" b="1" i="0" u="none" strike="noStrike">
                <a:solidFill>
                  <a:srgbClr val="000000"/>
                </a:solidFill>
                <a:latin typeface="Avenir"/>
                <a:ea typeface="Avenir"/>
                <a:cs typeface="Avenir"/>
                <a:sym typeface="Avenir"/>
              </a:rPr>
              <a:t>Ruling: </a:t>
            </a:r>
            <a:r>
              <a:rPr lang="en-US" sz="1400" b="0" i="0" u="none" strike="noStrike">
                <a:solidFill>
                  <a:srgbClr val="000000"/>
                </a:solidFill>
                <a:latin typeface="Avenir"/>
                <a:ea typeface="Avenir"/>
                <a:cs typeface="Avenir"/>
                <a:sym typeface="Avenir"/>
              </a:rPr>
              <a:t>For student-on-student sexual harassment, the educational institution will be liable for damages when:</a:t>
            </a:r>
            <a:endParaRPr/>
          </a:p>
          <a:p>
            <a:pPr marL="457200" lvl="0" indent="-342900" algn="l" rtl="0">
              <a:lnSpc>
                <a:spcPct val="90000"/>
              </a:lnSpc>
              <a:spcBef>
                <a:spcPts val="1000"/>
              </a:spcBef>
              <a:spcAft>
                <a:spcPts val="0"/>
              </a:spcAft>
              <a:buClr>
                <a:schemeClr val="dk1"/>
              </a:buClr>
              <a:buSzPts val="1800"/>
              <a:buChar char="•"/>
            </a:pPr>
            <a:r>
              <a:rPr lang="en-US" sz="1400" b="0" i="0" u="none" strike="noStrike">
                <a:solidFill>
                  <a:srgbClr val="000000"/>
                </a:solidFill>
                <a:latin typeface="Avenir"/>
                <a:ea typeface="Avenir"/>
                <a:cs typeface="Avenir"/>
                <a:sym typeface="Avenir"/>
              </a:rPr>
              <a:t>The institution has </a:t>
            </a:r>
            <a:r>
              <a:rPr lang="en-US" sz="1400" b="1" i="1" u="none" strike="noStrike">
                <a:solidFill>
                  <a:srgbClr val="000000"/>
                </a:solidFill>
                <a:latin typeface="Avenir"/>
                <a:ea typeface="Avenir"/>
                <a:cs typeface="Avenir"/>
                <a:sym typeface="Avenir"/>
              </a:rPr>
              <a:t>“actual notice” </a:t>
            </a:r>
            <a:r>
              <a:rPr lang="en-US" sz="1400" b="0" i="0" u="none" strike="noStrike">
                <a:solidFill>
                  <a:srgbClr val="000000"/>
                </a:solidFill>
                <a:latin typeface="Avenir"/>
                <a:ea typeface="Avenir"/>
                <a:cs typeface="Avenir"/>
                <a:sym typeface="Avenir"/>
              </a:rPr>
              <a:t>of the harassment; and</a:t>
            </a:r>
            <a:endParaRPr/>
          </a:p>
          <a:p>
            <a:pPr marL="457200" lvl="0" indent="-342900" algn="l" rtl="0">
              <a:lnSpc>
                <a:spcPct val="90000"/>
              </a:lnSpc>
              <a:spcBef>
                <a:spcPts val="1000"/>
              </a:spcBef>
              <a:spcAft>
                <a:spcPts val="0"/>
              </a:spcAft>
              <a:buSzPts val="1800"/>
              <a:buChar char="•"/>
            </a:pPr>
            <a:r>
              <a:rPr lang="en-US" sz="1400" b="0" i="0" u="none" strike="noStrike">
                <a:solidFill>
                  <a:srgbClr val="000000"/>
                </a:solidFill>
                <a:latin typeface="Avenir"/>
                <a:ea typeface="Avenir"/>
                <a:cs typeface="Avenir"/>
                <a:sym typeface="Avenir"/>
              </a:rPr>
              <a:t>The institution responded to the harassment with “deliberate indifference.”</a:t>
            </a:r>
            <a:endParaRPr/>
          </a:p>
          <a:p>
            <a:pPr marL="457200" lvl="0" indent="-342900" algn="l" rtl="0">
              <a:lnSpc>
                <a:spcPct val="90000"/>
              </a:lnSpc>
              <a:spcBef>
                <a:spcPts val="1000"/>
              </a:spcBef>
              <a:spcAft>
                <a:spcPts val="0"/>
              </a:spcAft>
              <a:buSzPts val="1800"/>
              <a:buChar char="•"/>
            </a:pPr>
            <a:r>
              <a:rPr lang="en-US" sz="1400" b="0" i="0" u="none" strike="noStrike">
                <a:solidFill>
                  <a:srgbClr val="000000"/>
                </a:solidFill>
                <a:latin typeface="Avenir"/>
                <a:ea typeface="Avenir"/>
                <a:cs typeface="Avenir"/>
                <a:sym typeface="Avenir"/>
              </a:rPr>
              <a:t> Harassment must be </a:t>
            </a:r>
            <a:r>
              <a:rPr lang="en-US" sz="1400" b="1" i="1" u="none" strike="noStrike">
                <a:solidFill>
                  <a:srgbClr val="000000"/>
                </a:solidFill>
                <a:latin typeface="Avenir"/>
                <a:ea typeface="Avenir"/>
                <a:cs typeface="Avenir"/>
                <a:sym typeface="Avenir"/>
              </a:rPr>
              <a:t>“severe, pervasive, and objectively offensive,” </a:t>
            </a:r>
            <a:r>
              <a:rPr lang="en-US" sz="1400" b="0" i="0" u="none" strike="noStrike">
                <a:solidFill>
                  <a:srgbClr val="000000"/>
                </a:solidFill>
                <a:latin typeface="Avenir"/>
                <a:ea typeface="Avenir"/>
                <a:cs typeface="Avenir"/>
                <a:sym typeface="Avenir"/>
              </a:rPr>
              <a:t>and the institution’s indifference was “systemic” so that the victim is deprived of educational opportunities or services.</a:t>
            </a:r>
            <a:endParaRPr/>
          </a:p>
          <a:p>
            <a:pPr marL="114300" lvl="0" indent="0" algn="l" rtl="0">
              <a:lnSpc>
                <a:spcPct val="90000"/>
              </a:lnSpc>
              <a:spcBef>
                <a:spcPts val="1000"/>
              </a:spcBef>
              <a:spcAft>
                <a:spcPts val="0"/>
              </a:spcAft>
              <a:buSzPts val="1800"/>
              <a:buNone/>
            </a:pPr>
            <a:endParaRPr sz="1400" b="0" i="0" u="none" strike="noStrike">
              <a:solidFill>
                <a:srgbClr val="000000"/>
              </a:solidFill>
              <a:latin typeface="Avenir"/>
              <a:ea typeface="Avenir"/>
              <a:cs typeface="Avenir"/>
              <a:sym typeface="Avenir"/>
            </a:endParaRPr>
          </a:p>
          <a:p>
            <a:pPr marL="114300" lvl="0" indent="0" algn="l" rtl="0">
              <a:lnSpc>
                <a:spcPct val="90000"/>
              </a:lnSpc>
              <a:spcBef>
                <a:spcPts val="1000"/>
              </a:spcBef>
              <a:spcAft>
                <a:spcPts val="0"/>
              </a:spcAft>
              <a:buSzPts val="1800"/>
              <a:buNone/>
            </a:pPr>
            <a:r>
              <a:rPr lang="en-US" sz="1400" b="1" i="1" u="none" strike="noStrike">
                <a:solidFill>
                  <a:srgbClr val="000000"/>
                </a:solidFill>
                <a:latin typeface="Avenir"/>
                <a:ea typeface="Avenir"/>
                <a:cs typeface="Avenir"/>
                <a:sym typeface="Avenir"/>
              </a:rPr>
              <a:t>Deliberate indifference </a:t>
            </a:r>
            <a:r>
              <a:rPr lang="en-US" sz="1400" b="0" i="0" u="none" strike="noStrike">
                <a:solidFill>
                  <a:srgbClr val="000000"/>
                </a:solidFill>
                <a:latin typeface="Avenir"/>
                <a:ea typeface="Avenir"/>
                <a:cs typeface="Avenir"/>
                <a:sym typeface="Avenir"/>
              </a:rPr>
              <a:t>defined as a response that is </a:t>
            </a:r>
            <a:r>
              <a:rPr lang="en-US" sz="1400" b="1" i="1" u="none" strike="noStrike">
                <a:solidFill>
                  <a:srgbClr val="000000"/>
                </a:solidFill>
                <a:latin typeface="Avenir"/>
                <a:ea typeface="Avenir"/>
                <a:cs typeface="Avenir"/>
                <a:sym typeface="Avenir"/>
              </a:rPr>
              <a:t>“clearly unreasonable in light of the known circumstances.”</a:t>
            </a:r>
            <a:endParaRPr/>
          </a:p>
          <a:p>
            <a:pPr marL="457200" lvl="0" indent="-342900" algn="l" rtl="0">
              <a:lnSpc>
                <a:spcPct val="90000"/>
              </a:lnSpc>
              <a:spcBef>
                <a:spcPts val="1000"/>
              </a:spcBef>
              <a:spcAft>
                <a:spcPts val="0"/>
              </a:spcAft>
              <a:buSzPts val="1800"/>
              <a:buChar char="•"/>
            </a:pPr>
            <a:r>
              <a:rPr lang="en-US" sz="1400" b="0" i="0" u="none" strike="noStrike">
                <a:solidFill>
                  <a:srgbClr val="000000"/>
                </a:solidFill>
                <a:latin typeface="Avenir"/>
                <a:ea typeface="Avenir"/>
                <a:cs typeface="Avenir"/>
                <a:sym typeface="Avenir"/>
              </a:rPr>
              <a:t>The new Title IX regulations apply the </a:t>
            </a:r>
            <a:r>
              <a:rPr lang="en-US" sz="1400" b="0" i="1" u="none" strike="noStrike">
                <a:solidFill>
                  <a:srgbClr val="000000"/>
                </a:solidFill>
                <a:latin typeface="Avenir"/>
                <a:ea typeface="Avenir"/>
                <a:cs typeface="Avenir"/>
                <a:sym typeface="Avenir"/>
              </a:rPr>
              <a:t>Davis </a:t>
            </a:r>
            <a:r>
              <a:rPr lang="en-US" sz="1400" b="0" i="0" u="none" strike="noStrike">
                <a:solidFill>
                  <a:srgbClr val="000000"/>
                </a:solidFill>
                <a:latin typeface="Avenir"/>
                <a:ea typeface="Avenir"/>
                <a:cs typeface="Avenir"/>
                <a:sym typeface="Avenir"/>
              </a:rPr>
              <a:t>standard for OCR compliance reviews and for finding  a school liable</a:t>
            </a:r>
            <a:endParaRPr/>
          </a:p>
          <a:p>
            <a:pPr marL="114300" lvl="0" indent="0" algn="l" rtl="0">
              <a:lnSpc>
                <a:spcPct val="90000"/>
              </a:lnSpc>
              <a:spcBef>
                <a:spcPts val="1000"/>
              </a:spcBef>
              <a:spcAft>
                <a:spcPts val="0"/>
              </a:spcAft>
              <a:buSzPts val="1800"/>
              <a:buNone/>
            </a:pPr>
            <a:r>
              <a:rPr lang="en-US" sz="1400" b="0" i="1" u="none" strike="noStrike">
                <a:solidFill>
                  <a:srgbClr val="12175E"/>
                </a:solidFill>
                <a:latin typeface="Avenir"/>
                <a:ea typeface="Avenir"/>
                <a:cs typeface="Avenir"/>
                <a:sym typeface="Avenir"/>
              </a:rPr>
              <a:t>Davis v. Monroe County Board of Education, </a:t>
            </a:r>
            <a:r>
              <a:rPr lang="en-US" sz="1400" b="0" i="0" u="none" strike="noStrike">
                <a:solidFill>
                  <a:srgbClr val="12175E"/>
                </a:solidFill>
                <a:latin typeface="Avenir"/>
                <a:ea typeface="Avenir"/>
                <a:cs typeface="Avenir"/>
                <a:sym typeface="Avenir"/>
              </a:rPr>
              <a:t>526 U.S. 629 (1999)</a:t>
            </a:r>
            <a:endParaRPr/>
          </a:p>
          <a:p>
            <a:pPr marL="457200" lvl="0" indent="-228600" algn="l" rtl="0">
              <a:lnSpc>
                <a:spcPct val="90000"/>
              </a:lnSpc>
              <a:spcBef>
                <a:spcPts val="1000"/>
              </a:spcBef>
              <a:spcAft>
                <a:spcPts val="0"/>
              </a:spcAft>
              <a:buSzPts val="1800"/>
              <a:buNone/>
            </a:pPr>
            <a:endParaRPr sz="1400">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91"/>
          <p:cNvSpPr txBox="1"/>
          <p:nvPr/>
        </p:nvSpPr>
        <p:spPr>
          <a:xfrm>
            <a:off x="471488" y="969760"/>
            <a:ext cx="7886700" cy="3540432"/>
          </a:xfrm>
          <a:prstGeom prst="rect">
            <a:avLst/>
          </a:prstGeom>
          <a:noFill/>
          <a:ln>
            <a:noFill/>
          </a:ln>
        </p:spPr>
        <p:txBody>
          <a:bodyPr spcFirstLastPara="1" wrap="square" lIns="91425" tIns="45700" rIns="91425" bIns="45700" anchor="t" anchorCtr="0">
            <a:noAutofit/>
          </a:bodyPr>
          <a:lstStyle/>
          <a:p>
            <a:pPr marL="228600" marR="0" lvl="0" indent="-76200" algn="l" rtl="0">
              <a:lnSpc>
                <a:spcPct val="90000"/>
              </a:lnSpc>
              <a:spcBef>
                <a:spcPts val="0"/>
              </a:spcBef>
              <a:spcAft>
                <a:spcPts val="0"/>
              </a:spcAft>
              <a:buClr>
                <a:schemeClr val="dk1"/>
              </a:buClr>
              <a:buSzPts val="2400"/>
              <a:buFont typeface="Arial"/>
              <a:buNone/>
            </a:pPr>
            <a:endParaRPr sz="2400" b="0" i="0" u="none" strike="noStrike" cap="none">
              <a:solidFill>
                <a:srgbClr val="000000"/>
              </a:solidFill>
              <a:latin typeface="Avenir"/>
              <a:ea typeface="Avenir"/>
              <a:cs typeface="Avenir"/>
              <a:sym typeface="Avenir"/>
            </a:endParaRPr>
          </a:p>
        </p:txBody>
      </p:sp>
      <p:sp>
        <p:nvSpPr>
          <p:cNvPr id="382" name="Google Shape;382;p91"/>
          <p:cNvSpPr txBox="1"/>
          <p:nvPr/>
        </p:nvSpPr>
        <p:spPr>
          <a:xfrm>
            <a:off x="471488" y="322358"/>
            <a:ext cx="8052752" cy="4746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1" i="0" u="none" strike="noStrike" cap="none">
                <a:solidFill>
                  <a:srgbClr val="00B0F0"/>
                </a:solidFill>
                <a:latin typeface="Avenir"/>
                <a:ea typeface="Avenir"/>
                <a:cs typeface="Avenir"/>
                <a:sym typeface="Avenir"/>
              </a:rPr>
              <a:t>New Definition of Sexual Harassment</a:t>
            </a:r>
            <a:endParaRPr sz="2400" b="1" i="0" u="none" strike="noStrike" cap="none">
              <a:solidFill>
                <a:srgbClr val="00B0F0"/>
              </a:solidFill>
              <a:latin typeface="Avenir"/>
              <a:ea typeface="Avenir"/>
              <a:cs typeface="Avenir"/>
              <a:sym typeface="Avenir"/>
            </a:endParaRPr>
          </a:p>
        </p:txBody>
      </p:sp>
      <p:sp>
        <p:nvSpPr>
          <p:cNvPr id="383" name="Google Shape;383;p91"/>
          <p:cNvSpPr txBox="1"/>
          <p:nvPr/>
        </p:nvSpPr>
        <p:spPr>
          <a:xfrm>
            <a:off x="582498" y="1142478"/>
            <a:ext cx="7886699" cy="354043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220"/>
              <a:buFont typeface="Arial"/>
              <a:buNone/>
            </a:pPr>
            <a:r>
              <a:rPr lang="en-US" sz="2400" b="1" i="0" u="none" strike="noStrike" cap="none">
                <a:solidFill>
                  <a:srgbClr val="00B0F0"/>
                </a:solidFill>
                <a:latin typeface="Avenir"/>
                <a:ea typeface="Avenir"/>
                <a:cs typeface="Avenir"/>
                <a:sym typeface="Avenir"/>
              </a:rPr>
              <a:t>“sexual harassment”</a:t>
            </a:r>
            <a:endParaRPr sz="2400" b="0" i="0" u="none" strike="noStrike" cap="none">
              <a:solidFill>
                <a:srgbClr val="00B0F0"/>
              </a:solidFill>
              <a:latin typeface="Avenir"/>
              <a:ea typeface="Avenir"/>
              <a:cs typeface="Avenir"/>
              <a:sym typeface="Avenir"/>
            </a:endParaRPr>
          </a:p>
          <a:p>
            <a:pPr marL="342900" marR="0" lvl="0" indent="-342900" algn="l" rtl="0">
              <a:lnSpc>
                <a:spcPct val="80000"/>
              </a:lnSpc>
              <a:spcBef>
                <a:spcPts val="1000"/>
              </a:spcBef>
              <a:spcAft>
                <a:spcPts val="0"/>
              </a:spcAft>
              <a:buClr>
                <a:srgbClr val="000000"/>
              </a:buClr>
              <a:buSzPts val="2220"/>
              <a:buFont typeface="Arial"/>
              <a:buChar char="•"/>
            </a:pPr>
            <a:r>
              <a:rPr lang="en-US" sz="2200" b="1" i="0" u="none" strike="noStrike" cap="none">
                <a:solidFill>
                  <a:schemeClr val="dk1"/>
                </a:solidFill>
                <a:latin typeface="Avenir"/>
                <a:ea typeface="Avenir"/>
                <a:cs typeface="Avenir"/>
                <a:sym typeface="Avenir"/>
              </a:rPr>
              <a:t>Conditioning the provision of an aid</a:t>
            </a:r>
            <a:r>
              <a:rPr lang="en-US" sz="2200" b="0" i="0" u="none" strike="noStrike" cap="none">
                <a:solidFill>
                  <a:schemeClr val="dk1"/>
                </a:solidFill>
                <a:latin typeface="Avenir"/>
                <a:ea typeface="Avenir"/>
                <a:cs typeface="Avenir"/>
                <a:sym typeface="Avenir"/>
              </a:rPr>
              <a:t>, benefit, or service of the IHE on an individual’s participation in unwelcome sexual conduct (“quid pro quo”); or</a:t>
            </a:r>
            <a:endParaRPr sz="2200" b="0" i="0" u="none" strike="noStrike" cap="none">
              <a:solidFill>
                <a:srgbClr val="000000"/>
              </a:solidFill>
              <a:latin typeface="Avenir"/>
              <a:ea typeface="Avenir"/>
              <a:cs typeface="Avenir"/>
              <a:sym typeface="Avenir"/>
            </a:endParaRPr>
          </a:p>
          <a:p>
            <a:pPr marL="231775" marR="0" lvl="0" indent="-82867" algn="l" rtl="0">
              <a:lnSpc>
                <a:spcPct val="80000"/>
              </a:lnSpc>
              <a:spcBef>
                <a:spcPts val="1000"/>
              </a:spcBef>
              <a:spcAft>
                <a:spcPts val="0"/>
              </a:spcAft>
              <a:buClr>
                <a:srgbClr val="000000"/>
              </a:buClr>
              <a:buSzPts val="2220"/>
              <a:buFont typeface="Arial"/>
              <a:buNone/>
            </a:pPr>
            <a:endParaRPr sz="1200" b="0" i="0" u="none" strike="noStrike" cap="none">
              <a:solidFill>
                <a:schemeClr val="dk1"/>
              </a:solidFill>
              <a:latin typeface="Avenir"/>
              <a:ea typeface="Avenir"/>
              <a:cs typeface="Avenir"/>
              <a:sym typeface="Avenir"/>
            </a:endParaRPr>
          </a:p>
          <a:p>
            <a:pPr marL="231775" marR="0" lvl="0" indent="-223837" algn="l" rtl="0">
              <a:lnSpc>
                <a:spcPct val="80000"/>
              </a:lnSpc>
              <a:spcBef>
                <a:spcPts val="1000"/>
              </a:spcBef>
              <a:spcAft>
                <a:spcPts val="0"/>
              </a:spcAft>
              <a:buClr>
                <a:srgbClr val="000000"/>
              </a:buClr>
              <a:buSzPts val="2035"/>
              <a:buFont typeface="Arial"/>
              <a:buChar char="•"/>
            </a:pPr>
            <a:r>
              <a:rPr lang="en-US" sz="2035" b="1" i="0" u="none" strike="noStrike" cap="none">
                <a:solidFill>
                  <a:schemeClr val="dk1"/>
                </a:solidFill>
                <a:latin typeface="Avenir"/>
                <a:ea typeface="Avenir"/>
                <a:cs typeface="Avenir"/>
                <a:sym typeface="Avenir"/>
              </a:rPr>
              <a:t>Unwelcome conduct determined by a reasonable person to be </a:t>
            </a:r>
            <a:endParaRPr sz="1400" b="0" i="0" u="none" strike="noStrike" cap="none">
              <a:solidFill>
                <a:srgbClr val="000000"/>
              </a:solidFill>
              <a:latin typeface="Avenir"/>
              <a:ea typeface="Avenir"/>
              <a:cs typeface="Avenir"/>
              <a:sym typeface="Avenir"/>
            </a:endParaRPr>
          </a:p>
          <a:p>
            <a:pPr marL="688975" marR="0" lvl="1" indent="-223837" algn="l" rtl="0">
              <a:lnSpc>
                <a:spcPct val="80000"/>
              </a:lnSpc>
              <a:spcBef>
                <a:spcPts val="500"/>
              </a:spcBef>
              <a:spcAft>
                <a:spcPts val="0"/>
              </a:spcAft>
              <a:buClr>
                <a:srgbClr val="000000"/>
              </a:buClr>
              <a:buSzPts val="1850"/>
              <a:buFont typeface="Arial"/>
              <a:buChar char="•"/>
            </a:pPr>
            <a:r>
              <a:rPr lang="en-US" sz="1850" b="0" i="0" u="none" strike="noStrike" cap="none">
                <a:solidFill>
                  <a:schemeClr val="dk1"/>
                </a:solidFill>
                <a:latin typeface="Avenir"/>
                <a:ea typeface="Avenir"/>
                <a:cs typeface="Avenir"/>
                <a:sym typeface="Avenir"/>
              </a:rPr>
              <a:t>so severe, </a:t>
            </a:r>
            <a:endParaRPr sz="1400" b="0" i="0" u="none" strike="noStrike" cap="none">
              <a:solidFill>
                <a:srgbClr val="000000"/>
              </a:solidFill>
              <a:latin typeface="Avenir"/>
              <a:ea typeface="Avenir"/>
              <a:cs typeface="Avenir"/>
              <a:sym typeface="Avenir"/>
            </a:endParaRPr>
          </a:p>
          <a:p>
            <a:pPr marL="688975" marR="0" lvl="1" indent="-223837" algn="l" rtl="0">
              <a:lnSpc>
                <a:spcPct val="80000"/>
              </a:lnSpc>
              <a:spcBef>
                <a:spcPts val="500"/>
              </a:spcBef>
              <a:spcAft>
                <a:spcPts val="0"/>
              </a:spcAft>
              <a:buClr>
                <a:srgbClr val="000000"/>
              </a:buClr>
              <a:buSzPts val="1850"/>
              <a:buFont typeface="Arial"/>
              <a:buChar char="•"/>
            </a:pPr>
            <a:r>
              <a:rPr lang="en-US" sz="1850" b="0" i="0" u="none" strike="noStrike" cap="none">
                <a:solidFill>
                  <a:schemeClr val="dk1"/>
                </a:solidFill>
                <a:latin typeface="Avenir"/>
                <a:ea typeface="Avenir"/>
                <a:cs typeface="Avenir"/>
                <a:sym typeface="Avenir"/>
              </a:rPr>
              <a:t>pervasive, and </a:t>
            </a:r>
            <a:endParaRPr sz="1400" b="0" i="0" u="none" strike="noStrike" cap="none">
              <a:solidFill>
                <a:srgbClr val="000000"/>
              </a:solidFill>
              <a:latin typeface="Avenir"/>
              <a:ea typeface="Avenir"/>
              <a:cs typeface="Avenir"/>
              <a:sym typeface="Avenir"/>
            </a:endParaRPr>
          </a:p>
          <a:p>
            <a:pPr marL="688975" marR="0" lvl="1" indent="-223837" algn="l" rtl="0">
              <a:lnSpc>
                <a:spcPct val="80000"/>
              </a:lnSpc>
              <a:spcBef>
                <a:spcPts val="500"/>
              </a:spcBef>
              <a:spcAft>
                <a:spcPts val="0"/>
              </a:spcAft>
              <a:buClr>
                <a:srgbClr val="000000"/>
              </a:buClr>
              <a:buSzPts val="1850"/>
              <a:buFont typeface="Arial"/>
              <a:buChar char="•"/>
            </a:pPr>
            <a:r>
              <a:rPr lang="en-US" sz="1850" b="0" i="0" u="none" strike="noStrike" cap="none">
                <a:solidFill>
                  <a:schemeClr val="dk1"/>
                </a:solidFill>
                <a:latin typeface="Avenir"/>
                <a:ea typeface="Avenir"/>
                <a:cs typeface="Avenir"/>
                <a:sym typeface="Avenir"/>
              </a:rPr>
              <a:t>so objectively offensive </a:t>
            </a:r>
            <a:endParaRPr sz="1850" b="0" i="0" u="none" strike="noStrike" cap="none">
              <a:solidFill>
                <a:schemeClr val="dk1"/>
              </a:solidFill>
              <a:latin typeface="Avenir"/>
              <a:ea typeface="Avenir"/>
              <a:cs typeface="Avenir"/>
              <a:sym typeface="Avenir"/>
            </a:endParaRPr>
          </a:p>
          <a:p>
            <a:pPr marL="465138" marR="0" lvl="1" indent="0" algn="l" rtl="0">
              <a:lnSpc>
                <a:spcPct val="80000"/>
              </a:lnSpc>
              <a:spcBef>
                <a:spcPts val="500"/>
              </a:spcBef>
              <a:spcAft>
                <a:spcPts val="0"/>
              </a:spcAft>
              <a:buNone/>
            </a:pPr>
            <a:r>
              <a:rPr lang="en-US" sz="1850" b="0" i="0" u="sng" strike="noStrike" cap="none">
                <a:solidFill>
                  <a:schemeClr val="dk1"/>
                </a:solidFill>
                <a:latin typeface="Avenir"/>
                <a:ea typeface="Avenir"/>
                <a:cs typeface="Avenir"/>
                <a:sym typeface="Avenir"/>
              </a:rPr>
              <a:t>that it effectively denies a [reasonable] person equal access to the school’s education program or activity</a:t>
            </a:r>
            <a:endParaRPr sz="1400" b="0" i="0" u="sng" strike="noStrike" cap="none">
              <a:solidFill>
                <a:srgbClr val="000000"/>
              </a:solidFill>
              <a:latin typeface="Avenir"/>
              <a:ea typeface="Avenir"/>
              <a:cs typeface="Avenir"/>
              <a:sym typeface="Avenir"/>
            </a:endParaRPr>
          </a:p>
          <a:p>
            <a:pPr marL="0" marR="0" lvl="0" indent="0" algn="l" rtl="0">
              <a:lnSpc>
                <a:spcPct val="80000"/>
              </a:lnSpc>
              <a:spcBef>
                <a:spcPts val="1000"/>
              </a:spcBef>
              <a:spcAft>
                <a:spcPts val="0"/>
              </a:spcAft>
              <a:buClr>
                <a:srgbClr val="000000"/>
              </a:buClr>
              <a:buSzPts val="2220"/>
              <a:buFont typeface="Arial"/>
              <a:buNone/>
            </a:pPr>
            <a:endParaRPr sz="2220" b="0" i="0" u="none" strike="noStrike" cap="none">
              <a:solidFill>
                <a:srgbClr val="000000"/>
              </a:solidFill>
              <a:latin typeface="Avenir"/>
              <a:ea typeface="Avenir"/>
              <a:cs typeface="Avenir"/>
              <a:sym typeface="Avenir"/>
            </a:endParaRPr>
          </a:p>
        </p:txBody>
      </p:sp>
      <p:pic>
        <p:nvPicPr>
          <p:cNvPr id="384" name="Google Shape;384;p91" descr="A picture containing knife&#10;&#10;Description automatically generated"/>
          <p:cNvPicPr preferRelativeResize="0"/>
          <p:nvPr/>
        </p:nvPicPr>
        <p:blipFill rotWithShape="1">
          <a:blip r:embed="rId3">
            <a:alphaModFix/>
          </a:blip>
          <a:srcRect/>
          <a:stretch/>
        </p:blipFill>
        <p:spPr>
          <a:xfrm>
            <a:off x="6517178" y="220826"/>
            <a:ext cx="2155334" cy="118007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92"/>
          <p:cNvSpPr txBox="1">
            <a:spLocks noGrp="1"/>
          </p:cNvSpPr>
          <p:nvPr>
            <p:ph type="ctrTitle"/>
          </p:nvPr>
        </p:nvSpPr>
        <p:spPr>
          <a:xfrm>
            <a:off x="1143000" y="475095"/>
            <a:ext cx="6858000" cy="196648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venir"/>
              <a:buNone/>
            </a:pPr>
            <a:r>
              <a:rPr lang="en-US" sz="5000">
                <a:solidFill>
                  <a:srgbClr val="00B0F0"/>
                </a:solidFill>
              </a:rPr>
              <a:t>Educational Program or Activity	</a:t>
            </a:r>
            <a:endParaRPr/>
          </a:p>
        </p:txBody>
      </p:sp>
      <p:sp>
        <p:nvSpPr>
          <p:cNvPr id="390" name="Google Shape;390;p92"/>
          <p:cNvSpPr txBox="1">
            <a:spLocks noGrp="1"/>
          </p:cNvSpPr>
          <p:nvPr>
            <p:ph type="subTitle" idx="1"/>
          </p:nvPr>
        </p:nvSpPr>
        <p:spPr>
          <a:xfrm>
            <a:off x="1143000" y="2701925"/>
            <a:ext cx="6858000" cy="1603038"/>
          </a:xfrm>
          <a:prstGeom prst="rect">
            <a:avLst/>
          </a:prstGeom>
          <a:noFill/>
          <a:ln>
            <a:noFill/>
          </a:ln>
        </p:spPr>
        <p:txBody>
          <a:bodyPr spcFirstLastPara="1" wrap="square" lIns="91425" tIns="45700" rIns="91425" bIns="45700" anchor="t" anchorCtr="0">
            <a:noAutofit/>
          </a:bodyPr>
          <a:lstStyle/>
          <a:p>
            <a:pPr marL="457200" lvl="0" indent="-381000" algn="ctr" rtl="0">
              <a:lnSpc>
                <a:spcPct val="70000"/>
              </a:lnSpc>
              <a:spcBef>
                <a:spcPts val="1000"/>
              </a:spcBef>
              <a:spcAft>
                <a:spcPts val="0"/>
              </a:spcAft>
              <a:buClr>
                <a:schemeClr val="dk1"/>
              </a:buClr>
              <a:buSzPts val="2400"/>
              <a:buNone/>
            </a:pPr>
            <a:r>
              <a:rPr lang="en-US" sz="1757">
                <a:latin typeface="Avenir"/>
                <a:ea typeface="Avenir"/>
                <a:cs typeface="Avenir"/>
                <a:sym typeface="Avenir"/>
              </a:rPr>
              <a:t>Educational program/activity </a:t>
            </a:r>
            <a:endParaRPr/>
          </a:p>
          <a:p>
            <a:pPr marL="114300" lvl="0" indent="0" algn="ctr" rtl="0">
              <a:lnSpc>
                <a:spcPct val="70000"/>
              </a:lnSpc>
              <a:spcBef>
                <a:spcPts val="1000"/>
              </a:spcBef>
              <a:spcAft>
                <a:spcPts val="0"/>
              </a:spcAft>
              <a:buSzPts val="2400"/>
              <a:buNone/>
            </a:pPr>
            <a:r>
              <a:rPr lang="en-US" sz="2405">
                <a:latin typeface="Avenir"/>
                <a:ea typeface="Avenir"/>
                <a:cs typeface="Avenir"/>
                <a:sym typeface="Avenir"/>
              </a:rPr>
              <a:t>means locations, events or circumstances over which school exercised substantial control over both respondent &amp; the context in which SH occurred</a:t>
            </a:r>
            <a:endParaRPr/>
          </a:p>
          <a:p>
            <a:pPr marL="457200" lvl="0" indent="-381000" algn="ctr" rtl="0">
              <a:lnSpc>
                <a:spcPct val="70000"/>
              </a:lnSpc>
              <a:spcBef>
                <a:spcPts val="1000"/>
              </a:spcBef>
              <a:spcAft>
                <a:spcPts val="0"/>
              </a:spcAft>
              <a:buClr>
                <a:schemeClr val="dk1"/>
              </a:buClr>
              <a:buSzPts val="2400"/>
              <a:buNone/>
            </a:pPr>
            <a:endParaRPr sz="1387"/>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93"/>
          <p:cNvSpPr txBox="1">
            <a:spLocks noGrp="1"/>
          </p:cNvSpPr>
          <p:nvPr>
            <p:ph type="title"/>
          </p:nvPr>
        </p:nvSpPr>
        <p:spPr>
          <a:xfrm>
            <a:off x="630238" y="342900"/>
            <a:ext cx="2949575" cy="12001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venir"/>
              <a:buNone/>
            </a:pPr>
            <a:r>
              <a:rPr lang="en-US" sz="2880">
                <a:solidFill>
                  <a:srgbClr val="00B0F0"/>
                </a:solidFill>
              </a:rPr>
              <a:t>Off-Campus Sexual Violence</a:t>
            </a:r>
            <a:endParaRPr/>
          </a:p>
        </p:txBody>
      </p:sp>
      <p:sp>
        <p:nvSpPr>
          <p:cNvPr id="396" name="Google Shape;396;p93"/>
          <p:cNvSpPr txBox="1">
            <a:spLocks noGrp="1"/>
          </p:cNvSpPr>
          <p:nvPr>
            <p:ph type="body" idx="1"/>
          </p:nvPr>
        </p:nvSpPr>
        <p:spPr>
          <a:xfrm>
            <a:off x="3884612" y="744537"/>
            <a:ext cx="4629150" cy="3654425"/>
          </a:xfrm>
          <a:prstGeom prst="rect">
            <a:avLst/>
          </a:prstGeom>
          <a:noFill/>
          <a:ln>
            <a:noFill/>
          </a:ln>
        </p:spPr>
        <p:txBody>
          <a:bodyPr spcFirstLastPara="1" wrap="square" lIns="91425" tIns="45700" rIns="91425" bIns="45700" anchor="t" anchorCtr="0">
            <a:noAutofit/>
          </a:bodyPr>
          <a:lstStyle/>
          <a:p>
            <a:pPr marL="114300" lvl="0" indent="0" algn="l" rtl="0">
              <a:lnSpc>
                <a:spcPct val="80000"/>
              </a:lnSpc>
              <a:spcBef>
                <a:spcPts val="1000"/>
              </a:spcBef>
              <a:spcAft>
                <a:spcPts val="0"/>
              </a:spcAft>
              <a:buSzPts val="3200"/>
              <a:buNone/>
            </a:pPr>
            <a:r>
              <a:rPr lang="en-US" sz="2200"/>
              <a:t>Colleges - California law requires  IHEs, </a:t>
            </a:r>
            <a:r>
              <a:rPr lang="en-US" sz="2200" b="1"/>
              <a:t>but not K-12 schools,</a:t>
            </a:r>
            <a:r>
              <a:rPr lang="en-US" sz="2200"/>
              <a:t> to address off-campus sexual assault, DV/dating violence, stalking</a:t>
            </a:r>
            <a:endParaRPr/>
          </a:p>
          <a:p>
            <a:pPr marL="114300" lvl="0" indent="0" algn="l" rtl="0">
              <a:lnSpc>
                <a:spcPct val="80000"/>
              </a:lnSpc>
              <a:spcBef>
                <a:spcPts val="1000"/>
              </a:spcBef>
              <a:spcAft>
                <a:spcPts val="0"/>
              </a:spcAft>
              <a:buSzPts val="3200"/>
              <a:buNone/>
            </a:pPr>
            <a:endParaRPr sz="2200"/>
          </a:p>
          <a:p>
            <a:pPr marL="114300" lvl="0" indent="0" algn="l" rtl="0">
              <a:lnSpc>
                <a:spcPct val="80000"/>
              </a:lnSpc>
              <a:spcBef>
                <a:spcPts val="1000"/>
              </a:spcBef>
              <a:spcAft>
                <a:spcPts val="0"/>
              </a:spcAft>
              <a:buSzPts val="3200"/>
              <a:buNone/>
            </a:pPr>
            <a:r>
              <a:rPr lang="en-US" sz="2200" b="1"/>
              <a:t>K-12 - </a:t>
            </a:r>
            <a:r>
              <a:rPr lang="en-US" sz="2200"/>
              <a:t>No state law requirement that schools adjudicate grievance processes concerning off-campus incidents unless it occurred in the context of the school’s educational programs or activities </a:t>
            </a:r>
            <a:endParaRPr/>
          </a:p>
          <a:p>
            <a:pPr marL="114300" lvl="0" indent="0" algn="l" rtl="0">
              <a:lnSpc>
                <a:spcPct val="80000"/>
              </a:lnSpc>
              <a:spcBef>
                <a:spcPts val="1000"/>
              </a:spcBef>
              <a:spcAft>
                <a:spcPts val="0"/>
              </a:spcAft>
              <a:buSzPts val="3200"/>
              <a:buNone/>
            </a:pPr>
            <a:endParaRPr sz="2200"/>
          </a:p>
        </p:txBody>
      </p:sp>
      <p:sp>
        <p:nvSpPr>
          <p:cNvPr id="397" name="Google Shape;397;p93"/>
          <p:cNvSpPr txBox="1">
            <a:spLocks noGrp="1"/>
          </p:cNvSpPr>
          <p:nvPr>
            <p:ph type="body" idx="2"/>
          </p:nvPr>
        </p:nvSpPr>
        <p:spPr>
          <a:xfrm>
            <a:off x="630238" y="1543050"/>
            <a:ext cx="3095274" cy="2826328"/>
          </a:xfrm>
          <a:prstGeom prst="rect">
            <a:avLst/>
          </a:prstGeom>
          <a:noFill/>
          <a:ln>
            <a:noFill/>
          </a:ln>
        </p:spPr>
        <p:txBody>
          <a:bodyPr spcFirstLastPara="1" wrap="square" lIns="91425" tIns="45700" rIns="91425" bIns="45700" anchor="t" anchorCtr="0">
            <a:noAutofit/>
          </a:bodyPr>
          <a:lstStyle/>
          <a:p>
            <a:pPr marL="347663" lvl="0" indent="-284163" algn="l" rtl="0">
              <a:lnSpc>
                <a:spcPct val="90000"/>
              </a:lnSpc>
              <a:spcBef>
                <a:spcPts val="1000"/>
              </a:spcBef>
              <a:spcAft>
                <a:spcPts val="0"/>
              </a:spcAft>
              <a:buSzPts val="1600"/>
              <a:buNone/>
            </a:pPr>
            <a:r>
              <a:rPr lang="en-US"/>
              <a:t>	Off-campus sexual assault is likely to impact the student on campus as well</a:t>
            </a:r>
            <a:endParaRPr/>
          </a:p>
          <a:p>
            <a:pPr marL="347663" lvl="0" indent="-284163" algn="l" rtl="0">
              <a:lnSpc>
                <a:spcPct val="90000"/>
              </a:lnSpc>
              <a:spcBef>
                <a:spcPts val="1000"/>
              </a:spcBef>
              <a:spcAft>
                <a:spcPts val="0"/>
              </a:spcAft>
              <a:buSzPts val="1600"/>
              <a:buNone/>
            </a:pPr>
            <a:endParaRPr/>
          </a:p>
          <a:p>
            <a:pPr marL="347663" lvl="0" indent="-284163" algn="l" rtl="0">
              <a:lnSpc>
                <a:spcPct val="90000"/>
              </a:lnSpc>
              <a:spcBef>
                <a:spcPts val="1000"/>
              </a:spcBef>
              <a:spcAft>
                <a:spcPts val="0"/>
              </a:spcAft>
              <a:buSzPts val="1600"/>
              <a:buNone/>
            </a:pPr>
            <a:r>
              <a:rPr lang="en-US"/>
              <a:t>	California law could recognize this and require the K-12 school to address sexual violence, wherever it occurs, that impacts a student’s ability to learn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94"/>
          <p:cNvSpPr txBox="1">
            <a:spLocks noGrp="1"/>
          </p:cNvSpPr>
          <p:nvPr>
            <p:ph type="title"/>
          </p:nvPr>
        </p:nvSpPr>
        <p:spPr>
          <a:xfrm>
            <a:off x="471488" y="322358"/>
            <a:ext cx="8043862" cy="47468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sz="2800">
                <a:solidFill>
                  <a:srgbClr val="00B0F0"/>
                </a:solidFill>
              </a:rPr>
              <a:t>Unwelcome Conduct</a:t>
            </a:r>
            <a:endParaRPr sz="2800">
              <a:solidFill>
                <a:srgbClr val="00B0F0"/>
              </a:solidFill>
            </a:endParaRPr>
          </a:p>
        </p:txBody>
      </p:sp>
      <p:sp>
        <p:nvSpPr>
          <p:cNvPr id="404" name="Google Shape;404;p94"/>
          <p:cNvSpPr txBox="1">
            <a:spLocks noGrp="1"/>
          </p:cNvSpPr>
          <p:nvPr>
            <p:ph type="body" idx="1"/>
          </p:nvPr>
        </p:nvSpPr>
        <p:spPr>
          <a:xfrm>
            <a:off x="628650" y="882033"/>
            <a:ext cx="7886700" cy="3762796"/>
          </a:xfrm>
          <a:prstGeom prst="rect">
            <a:avLst/>
          </a:prstGeom>
          <a:noFill/>
          <a:ln>
            <a:noFill/>
          </a:ln>
        </p:spPr>
        <p:txBody>
          <a:bodyPr spcFirstLastPara="1" wrap="square" lIns="91425" tIns="45700" rIns="91425" bIns="45700" anchor="t" anchorCtr="0">
            <a:noAutofit/>
          </a:bodyPr>
          <a:lstStyle/>
          <a:p>
            <a:pPr marL="233363" lvl="0" indent="-233363" algn="l" rtl="0">
              <a:lnSpc>
                <a:spcPct val="90000"/>
              </a:lnSpc>
              <a:spcBef>
                <a:spcPts val="0"/>
              </a:spcBef>
              <a:spcAft>
                <a:spcPts val="0"/>
              </a:spcAft>
              <a:buClr>
                <a:schemeClr val="dk1"/>
              </a:buClr>
              <a:buSzPts val="2200"/>
              <a:buChar char="•"/>
            </a:pPr>
            <a:r>
              <a:rPr lang="en-US" sz="2200"/>
              <a:t>K-12 school </a:t>
            </a:r>
            <a:r>
              <a:rPr lang="en-US" sz="2200" b="1"/>
              <a:t>code of conduct </a:t>
            </a:r>
            <a:r>
              <a:rPr lang="en-US" sz="2200"/>
              <a:t>can be broader than the Title IX definition of unwelcome conduct. For example:</a:t>
            </a:r>
            <a:endParaRPr sz="2200"/>
          </a:p>
          <a:p>
            <a:pPr marL="800100" lvl="1" indent="-342900" algn="l" rtl="0">
              <a:lnSpc>
                <a:spcPct val="90000"/>
              </a:lnSpc>
              <a:spcBef>
                <a:spcPts val="500"/>
              </a:spcBef>
              <a:spcAft>
                <a:spcPts val="0"/>
              </a:spcAft>
              <a:buSzPts val="2200"/>
              <a:buChar char="•"/>
            </a:pPr>
            <a:r>
              <a:rPr lang="en-US" sz="1800"/>
              <a:t>K-12 schools can impose sanctions for unwelcome conduct whether or not it is “so severe, pervasive and objectively offensive” as to “deny equal access to education”</a:t>
            </a:r>
            <a:endParaRPr/>
          </a:p>
          <a:p>
            <a:pPr marL="690563" lvl="1" indent="-233362" algn="l" rtl="0">
              <a:lnSpc>
                <a:spcPct val="90000"/>
              </a:lnSpc>
              <a:spcBef>
                <a:spcPts val="1000"/>
              </a:spcBef>
              <a:spcAft>
                <a:spcPts val="0"/>
              </a:spcAft>
              <a:buSzPts val="2200"/>
              <a:buChar char="•"/>
            </a:pPr>
            <a:r>
              <a:rPr lang="en-US" sz="1800"/>
              <a:t>K-12 schools can address student conduct occurring off campus</a:t>
            </a:r>
            <a:endParaRPr sz="1800"/>
          </a:p>
          <a:p>
            <a:pPr marL="233363" lvl="0" indent="-93663" algn="ctr" rtl="0">
              <a:lnSpc>
                <a:spcPct val="90000"/>
              </a:lnSpc>
              <a:spcBef>
                <a:spcPts val="1000"/>
              </a:spcBef>
              <a:spcAft>
                <a:spcPts val="0"/>
              </a:spcAft>
              <a:buClr>
                <a:schemeClr val="dk1"/>
              </a:buClr>
              <a:buSzPts val="2200"/>
              <a:buNone/>
            </a:pPr>
            <a:r>
              <a:rPr lang="en-US" sz="2200" b="1"/>
              <a:t>When there is no Title IX jurisdiction: </a:t>
            </a:r>
            <a:endParaRPr sz="2200" b="1"/>
          </a:p>
          <a:p>
            <a:pPr marL="233363" lvl="0" indent="-233363" algn="l" rtl="0">
              <a:lnSpc>
                <a:spcPct val="90000"/>
              </a:lnSpc>
              <a:spcBef>
                <a:spcPts val="1000"/>
              </a:spcBef>
              <a:spcAft>
                <a:spcPts val="0"/>
              </a:spcAft>
              <a:buClr>
                <a:schemeClr val="dk1"/>
              </a:buClr>
              <a:buSzPts val="2200"/>
              <a:buChar char="•"/>
            </a:pPr>
            <a:r>
              <a:rPr lang="en-US" sz="2200"/>
              <a:t>School would have to dismiss any Title IX complaint and proceed under its own Conduct Code</a:t>
            </a:r>
            <a:endParaRPr/>
          </a:p>
          <a:p>
            <a:pPr marL="690563" lvl="1" indent="-233362" algn="l" rtl="0">
              <a:lnSpc>
                <a:spcPct val="90000"/>
              </a:lnSpc>
              <a:spcBef>
                <a:spcPts val="1000"/>
              </a:spcBef>
              <a:spcAft>
                <a:spcPts val="0"/>
              </a:spcAft>
              <a:buSzPts val="2200"/>
              <a:buChar char="•"/>
            </a:pPr>
            <a:r>
              <a:rPr lang="en-US" sz="1800"/>
              <a:t>IHEs in California are now using this type of dual system: Title IX &amp; school Conduct Codes</a:t>
            </a:r>
            <a:endParaRPr sz="1800"/>
          </a:p>
          <a:p>
            <a:pPr marL="0" lvl="0" indent="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95"/>
          <p:cNvSpPr txBox="1">
            <a:spLocks noGrp="1"/>
          </p:cNvSpPr>
          <p:nvPr>
            <p:ph type="body" idx="1"/>
          </p:nvPr>
        </p:nvSpPr>
        <p:spPr>
          <a:xfrm>
            <a:off x="623888" y="547255"/>
            <a:ext cx="7886700" cy="4019983"/>
          </a:xfrm>
          <a:prstGeom prst="rect">
            <a:avLst/>
          </a:prstGeom>
          <a:noFill/>
          <a:ln>
            <a:noFill/>
          </a:ln>
        </p:spPr>
        <p:txBody>
          <a:bodyPr spcFirstLastPara="1" wrap="square" lIns="91425" tIns="45700" rIns="91425" bIns="45700" anchor="t" anchorCtr="0">
            <a:noAutofit/>
          </a:bodyPr>
          <a:lstStyle/>
          <a:p>
            <a:pPr marL="6350" lvl="0" indent="0" algn="l" rtl="0">
              <a:lnSpc>
                <a:spcPct val="90000"/>
              </a:lnSpc>
              <a:spcBef>
                <a:spcPts val="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r>
              <a:rPr lang="en-US" sz="2800" b="1"/>
              <a:t>Title IX Coordinators, Investigators, Adjudicators</a:t>
            </a: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96"/>
          <p:cNvSpPr txBox="1">
            <a:spLocks noGrp="1"/>
          </p:cNvSpPr>
          <p:nvPr>
            <p:ph type="title"/>
          </p:nvPr>
        </p:nvSpPr>
        <p:spPr>
          <a:xfrm>
            <a:off x="630238" y="574534"/>
            <a:ext cx="4435376" cy="6473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venir"/>
              <a:buNone/>
            </a:pPr>
            <a:r>
              <a:rPr lang="en-US" sz="2800">
                <a:solidFill>
                  <a:srgbClr val="00B0F0"/>
                </a:solidFill>
              </a:rPr>
              <a:t>Title IX Coordinator</a:t>
            </a:r>
            <a:endParaRPr/>
          </a:p>
        </p:txBody>
      </p:sp>
      <p:pic>
        <p:nvPicPr>
          <p:cNvPr id="415" name="Google Shape;415;p96" descr="A picture containing double, bus, decker, outdoor&#10;&#10;Description automatically generated"/>
          <p:cNvPicPr preferRelativeResize="0">
            <a:picLocks noGrp="1"/>
          </p:cNvPicPr>
          <p:nvPr>
            <p:ph type="pic" idx="2"/>
          </p:nvPr>
        </p:nvPicPr>
        <p:blipFill rotWithShape="1">
          <a:blip r:embed="rId3">
            <a:alphaModFix/>
          </a:blip>
          <a:srcRect l="7690" r="7691"/>
          <a:stretch/>
        </p:blipFill>
        <p:spPr>
          <a:xfrm>
            <a:off x="5554578" y="1488936"/>
            <a:ext cx="2962359" cy="2338598"/>
          </a:xfrm>
          <a:prstGeom prst="rect">
            <a:avLst/>
          </a:prstGeom>
          <a:noFill/>
          <a:ln>
            <a:noFill/>
          </a:ln>
        </p:spPr>
      </p:pic>
      <p:sp>
        <p:nvSpPr>
          <p:cNvPr id="416" name="Google Shape;416;p96"/>
          <p:cNvSpPr txBox="1">
            <a:spLocks noGrp="1"/>
          </p:cNvSpPr>
          <p:nvPr>
            <p:ph type="body" idx="1"/>
          </p:nvPr>
        </p:nvSpPr>
        <p:spPr>
          <a:xfrm>
            <a:off x="687822" y="1124793"/>
            <a:ext cx="4766209" cy="3270995"/>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600"/>
              <a:buNone/>
            </a:pPr>
            <a:r>
              <a:rPr lang="en-US" sz="1800"/>
              <a:t>K-12 &amp; postsecondary schools, schools must have a Title IX Coordinator</a:t>
            </a:r>
            <a:endParaRPr/>
          </a:p>
          <a:p>
            <a:pPr marL="457200" lvl="0" indent="-228600" algn="l" rtl="0">
              <a:lnSpc>
                <a:spcPct val="90000"/>
              </a:lnSpc>
              <a:spcBef>
                <a:spcPts val="1000"/>
              </a:spcBef>
              <a:spcAft>
                <a:spcPts val="0"/>
              </a:spcAft>
              <a:buClr>
                <a:schemeClr val="dk1"/>
              </a:buClr>
              <a:buSzPts val="1600"/>
              <a:buNone/>
            </a:pPr>
            <a:r>
              <a:rPr lang="en-US" sz="1800"/>
              <a:t>Schools must widely disseminate contact information</a:t>
            </a:r>
            <a:endParaRPr/>
          </a:p>
          <a:p>
            <a:pPr marL="457200" lvl="0" indent="-228600" algn="l" rtl="0">
              <a:lnSpc>
                <a:spcPct val="90000"/>
              </a:lnSpc>
              <a:spcBef>
                <a:spcPts val="1000"/>
              </a:spcBef>
              <a:spcAft>
                <a:spcPts val="0"/>
              </a:spcAft>
              <a:buClr>
                <a:schemeClr val="dk1"/>
              </a:buClr>
              <a:buSzPts val="1600"/>
              <a:buNone/>
            </a:pPr>
            <a:r>
              <a:rPr lang="en-US" sz="1800"/>
              <a:t>Title IX Coordinator can assist with investigations &amp; can file a Title IX complaint, but</a:t>
            </a:r>
            <a:endParaRPr/>
          </a:p>
          <a:p>
            <a:pPr marL="457200" lvl="0" indent="-228600" algn="l" rtl="0">
              <a:lnSpc>
                <a:spcPct val="90000"/>
              </a:lnSpc>
              <a:spcBef>
                <a:spcPts val="1000"/>
              </a:spcBef>
              <a:spcAft>
                <a:spcPts val="0"/>
              </a:spcAft>
              <a:buClr>
                <a:schemeClr val="dk1"/>
              </a:buClr>
              <a:buSzPts val="1600"/>
              <a:buNone/>
            </a:pPr>
            <a:r>
              <a:rPr lang="en-US" sz="1800" b="1"/>
              <a:t>Investigator, decisionmaker, and appellate decision maker must be separate persons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79"/>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97"/>
          <p:cNvSpPr txBox="1">
            <a:spLocks noGrp="1"/>
          </p:cNvSpPr>
          <p:nvPr>
            <p:ph type="title"/>
          </p:nvPr>
        </p:nvSpPr>
        <p:spPr>
          <a:xfrm>
            <a:off x="623888" y="1853284"/>
            <a:ext cx="7886700" cy="143693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9B5FF"/>
              </a:buClr>
              <a:buSzPts val="4800"/>
              <a:buFont typeface="Avenir"/>
              <a:buNone/>
            </a:pPr>
            <a:r>
              <a:rPr lang="en-US"/>
              <a:t>Informal Resolutions</a:t>
            </a:r>
            <a:endParaRPr/>
          </a:p>
        </p:txBody>
      </p:sp>
      <p:sp>
        <p:nvSpPr>
          <p:cNvPr id="422" name="Google Shape;422;p97"/>
          <p:cNvSpPr txBox="1">
            <a:spLocks noGrp="1"/>
          </p:cNvSpPr>
          <p:nvPr>
            <p:ph type="body" idx="1"/>
          </p:nvPr>
        </p:nvSpPr>
        <p:spPr>
          <a:xfrm>
            <a:off x="413495" y="3182755"/>
            <a:ext cx="7886700" cy="1125538"/>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lt1"/>
              </a:buClr>
              <a:buSzPts val="2400"/>
              <a:buNone/>
            </a:pPr>
            <a:r>
              <a:rPr lang="en-US"/>
              <a:t>Restorative justice facilitators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427" name="Google Shape;427;p98" descr="A group of people in a room&#10;&#10;Description automatically generated"/>
          <p:cNvPicPr preferRelativeResize="0"/>
          <p:nvPr/>
        </p:nvPicPr>
        <p:blipFill rotWithShape="1">
          <a:blip r:embed="rId3">
            <a:alphaModFix/>
          </a:blip>
          <a:srcRect/>
          <a:stretch/>
        </p:blipFill>
        <p:spPr>
          <a:xfrm>
            <a:off x="6403564" y="991518"/>
            <a:ext cx="2111786" cy="1359462"/>
          </a:xfrm>
          <a:prstGeom prst="rect">
            <a:avLst/>
          </a:prstGeom>
          <a:noFill/>
          <a:ln>
            <a:noFill/>
          </a:ln>
        </p:spPr>
      </p:pic>
      <p:sp>
        <p:nvSpPr>
          <p:cNvPr id="428" name="Google Shape;428;p98"/>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800">
                <a:solidFill>
                  <a:srgbClr val="00B0F0"/>
                </a:solidFill>
              </a:rPr>
              <a:t>Alternatives to Conduct System Proceedings</a:t>
            </a:r>
            <a:endParaRPr/>
          </a:p>
        </p:txBody>
      </p:sp>
      <p:sp>
        <p:nvSpPr>
          <p:cNvPr id="429" name="Google Shape;429;p98"/>
          <p:cNvSpPr txBox="1">
            <a:spLocks noGrp="1"/>
          </p:cNvSpPr>
          <p:nvPr>
            <p:ph type="body" idx="1"/>
          </p:nvPr>
        </p:nvSpPr>
        <p:spPr>
          <a:xfrm>
            <a:off x="628650" y="862045"/>
            <a:ext cx="7886700" cy="3811555"/>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Char char="•"/>
            </a:pPr>
            <a:r>
              <a:rPr lang="en-US" sz="2200"/>
              <a:t>In a few K-12 schools in CA, </a:t>
            </a:r>
            <a:endParaRPr/>
          </a:p>
          <a:p>
            <a:pPr marL="114300" lvl="0" indent="0" algn="just" rtl="0">
              <a:lnSpc>
                <a:spcPct val="90000"/>
              </a:lnSpc>
              <a:spcBef>
                <a:spcPts val="1000"/>
              </a:spcBef>
              <a:spcAft>
                <a:spcPts val="0"/>
              </a:spcAft>
              <a:buSzPts val="1800"/>
              <a:buNone/>
            </a:pPr>
            <a:r>
              <a:rPr lang="en-US" sz="2000"/>
              <a:t>restorative justice processes are available </a:t>
            </a:r>
            <a:endParaRPr/>
          </a:p>
          <a:p>
            <a:pPr marL="114300" lvl="0" indent="0" algn="just" rtl="0">
              <a:lnSpc>
                <a:spcPct val="90000"/>
              </a:lnSpc>
              <a:spcBef>
                <a:spcPts val="1000"/>
              </a:spcBef>
              <a:spcAft>
                <a:spcPts val="0"/>
              </a:spcAft>
              <a:buSzPts val="1800"/>
              <a:buNone/>
            </a:pPr>
            <a:r>
              <a:rPr lang="en-US" sz="2000"/>
              <a:t>(e.g., Alameda County)</a:t>
            </a:r>
            <a:endParaRPr/>
          </a:p>
          <a:p>
            <a:pPr marL="114300" lvl="0" indent="0" algn="just" rtl="0">
              <a:lnSpc>
                <a:spcPct val="90000"/>
              </a:lnSpc>
              <a:spcBef>
                <a:spcPts val="1000"/>
              </a:spcBef>
              <a:spcAft>
                <a:spcPts val="0"/>
              </a:spcAft>
              <a:buSzPts val="1800"/>
              <a:buNone/>
            </a:pPr>
            <a:endParaRPr sz="1000"/>
          </a:p>
          <a:p>
            <a:pPr marL="457200" lvl="0" indent="-342900" algn="just" rtl="0">
              <a:lnSpc>
                <a:spcPct val="90000"/>
              </a:lnSpc>
              <a:spcBef>
                <a:spcPts val="1000"/>
              </a:spcBef>
              <a:spcAft>
                <a:spcPts val="0"/>
              </a:spcAft>
              <a:buSzPts val="1800"/>
              <a:buChar char="•"/>
            </a:pPr>
            <a:r>
              <a:rPr lang="en-US" sz="2200"/>
              <a:t>To use this process, both parties must agree </a:t>
            </a:r>
            <a:endParaRPr/>
          </a:p>
          <a:p>
            <a:pPr marL="114300" lvl="0" indent="0" algn="just" rtl="0">
              <a:lnSpc>
                <a:spcPct val="90000"/>
              </a:lnSpc>
              <a:spcBef>
                <a:spcPts val="1000"/>
              </a:spcBef>
              <a:spcAft>
                <a:spcPts val="0"/>
              </a:spcAft>
              <a:buSzPts val="1800"/>
              <a:buNone/>
            </a:pPr>
            <a:r>
              <a:rPr lang="en-US" sz="2000"/>
              <a:t>and the respondent must be willing to admit responsibility from the outset of the proceeding</a:t>
            </a:r>
            <a:endParaRPr/>
          </a:p>
          <a:p>
            <a:pPr marL="114300" lvl="0" indent="0" algn="just" rtl="0">
              <a:lnSpc>
                <a:spcPct val="90000"/>
              </a:lnSpc>
              <a:spcBef>
                <a:spcPts val="1000"/>
              </a:spcBef>
              <a:spcAft>
                <a:spcPts val="0"/>
              </a:spcAft>
              <a:buSzPts val="1800"/>
              <a:buNone/>
            </a:pPr>
            <a:endParaRPr sz="1000"/>
          </a:p>
          <a:p>
            <a:pPr marL="457200" lvl="0" indent="-342900" algn="just" rtl="0">
              <a:lnSpc>
                <a:spcPct val="90000"/>
              </a:lnSpc>
              <a:spcBef>
                <a:spcPts val="1000"/>
              </a:spcBef>
              <a:spcAft>
                <a:spcPts val="0"/>
              </a:spcAft>
              <a:buSzPts val="1800"/>
              <a:buChar char="•"/>
            </a:pPr>
            <a:r>
              <a:rPr lang="en-US" sz="2200"/>
              <a:t>This facilitation focuses on the harm caused to the parties and the wider community, and how to address that harm</a:t>
            </a: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99"/>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solidFill>
                  <a:srgbClr val="00B0F0"/>
                </a:solidFill>
              </a:rPr>
              <a:t>K-12 schools may offer alternative resolution processes</a:t>
            </a:r>
            <a:endParaRPr/>
          </a:p>
        </p:txBody>
      </p:sp>
      <p:sp>
        <p:nvSpPr>
          <p:cNvPr id="435" name="Google Shape;435;p99"/>
          <p:cNvSpPr txBox="1">
            <a:spLocks noGrp="1"/>
          </p:cNvSpPr>
          <p:nvPr>
            <p:ph type="body" idx="1"/>
          </p:nvPr>
        </p:nvSpPr>
        <p:spPr>
          <a:xfrm>
            <a:off x="520672" y="979136"/>
            <a:ext cx="8102656" cy="3358336"/>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2000"/>
              <a:t>Like IHEs, K-12 schools have this option after a formal Title IX complaint is signed</a:t>
            </a:r>
            <a:endParaRPr/>
          </a:p>
          <a:p>
            <a:pPr marL="457200" lvl="0" indent="-342900" algn="l" rtl="0">
              <a:lnSpc>
                <a:spcPct val="90000"/>
              </a:lnSpc>
              <a:spcBef>
                <a:spcPts val="1000"/>
              </a:spcBef>
              <a:spcAft>
                <a:spcPts val="0"/>
              </a:spcAft>
              <a:buClr>
                <a:schemeClr val="dk1"/>
              </a:buClr>
              <a:buSzPts val="1800"/>
              <a:buChar char="•"/>
            </a:pPr>
            <a:r>
              <a:rPr lang="en-US" sz="2000"/>
              <a:t>If act violated school’s code of conduct but doesn’t fall under Title IX jurisdiction (e.g., not on school grounds/at a school activity), school can offer alternative resolution processes here too</a:t>
            </a:r>
            <a:endParaRPr/>
          </a:p>
          <a:p>
            <a:pPr marL="457200" lvl="0" indent="-342900" algn="l" rtl="0">
              <a:lnSpc>
                <a:spcPct val="90000"/>
              </a:lnSpc>
              <a:spcBef>
                <a:spcPts val="1000"/>
              </a:spcBef>
              <a:spcAft>
                <a:spcPts val="0"/>
              </a:spcAft>
              <a:buClr>
                <a:schemeClr val="dk1"/>
              </a:buClr>
              <a:buSzPts val="1800"/>
              <a:buChar char="•"/>
            </a:pPr>
            <a:r>
              <a:rPr lang="en-US" sz="2000"/>
              <a:t>Parties must agree in writing to using this process, can withdraw consent at any time prior to decision</a:t>
            </a:r>
            <a:endParaRPr/>
          </a:p>
          <a:p>
            <a:pPr marL="457200" lvl="0" indent="-342900" algn="l" rtl="0">
              <a:lnSpc>
                <a:spcPct val="90000"/>
              </a:lnSpc>
              <a:spcBef>
                <a:spcPts val="1000"/>
              </a:spcBef>
              <a:spcAft>
                <a:spcPts val="0"/>
              </a:spcAft>
              <a:buClr>
                <a:schemeClr val="dk1"/>
              </a:buClr>
              <a:buSzPts val="1800"/>
              <a:buChar char="•"/>
            </a:pPr>
            <a:r>
              <a:rPr lang="en-US" sz="2000" b="1"/>
              <a:t>RJ process cannot be used when a school employee is alleged to have harassed a student</a:t>
            </a:r>
            <a:endParaRPr/>
          </a:p>
          <a:p>
            <a:pPr marL="457200" lvl="0" indent="-228600" algn="l" rtl="0">
              <a:lnSpc>
                <a:spcPct val="90000"/>
              </a:lnSpc>
              <a:spcBef>
                <a:spcPts val="1000"/>
              </a:spcBef>
              <a:spcAft>
                <a:spcPts val="0"/>
              </a:spcAft>
              <a:buClr>
                <a:schemeClr val="dk1"/>
              </a:buClr>
              <a:buSzPts val="1800"/>
              <a:buNone/>
            </a:pPr>
            <a:endParaRPr sz="2000"/>
          </a:p>
          <a:p>
            <a:pPr marL="457200" lvl="0" indent="-228600" algn="l" rtl="0">
              <a:lnSpc>
                <a:spcPct val="90000"/>
              </a:lnSpc>
              <a:spcBef>
                <a:spcPts val="1000"/>
              </a:spcBef>
              <a:spcAft>
                <a:spcPts val="0"/>
              </a:spcAft>
              <a:buClr>
                <a:schemeClr val="dk1"/>
              </a:buClr>
              <a:buSzPts val="1800"/>
              <a:buNone/>
            </a:pPr>
            <a:endParaRPr sz="2000"/>
          </a:p>
          <a:p>
            <a:pPr marL="457200" lvl="0" indent="-228600" algn="l" rtl="0">
              <a:lnSpc>
                <a:spcPct val="90000"/>
              </a:lnSpc>
              <a:spcBef>
                <a:spcPts val="1000"/>
              </a:spcBef>
              <a:spcAft>
                <a:spcPts val="0"/>
              </a:spcAft>
              <a:buClr>
                <a:schemeClr val="dk1"/>
              </a:buClr>
              <a:buSzPts val="1800"/>
              <a:buNone/>
            </a:pP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00"/>
          <p:cNvSpPr txBox="1">
            <a:spLocks noGrp="1"/>
          </p:cNvSpPr>
          <p:nvPr>
            <p:ph type="body" idx="1"/>
          </p:nvPr>
        </p:nvSpPr>
        <p:spPr>
          <a:xfrm>
            <a:off x="352425" y="940595"/>
            <a:ext cx="3867150" cy="32623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000"/>
              <a:buNone/>
            </a:pPr>
            <a:endParaRPr sz="3000">
              <a:solidFill>
                <a:schemeClr val="lt1"/>
              </a:solidFill>
            </a:endParaRPr>
          </a:p>
          <a:p>
            <a:pPr marL="0" lvl="0" indent="0" algn="ctr" rtl="0">
              <a:lnSpc>
                <a:spcPct val="90000"/>
              </a:lnSpc>
              <a:spcBef>
                <a:spcPts val="0"/>
              </a:spcBef>
              <a:spcAft>
                <a:spcPts val="0"/>
              </a:spcAft>
              <a:buSzPts val="3000"/>
              <a:buNone/>
            </a:pPr>
            <a:r>
              <a:rPr lang="en-US" sz="3000">
                <a:solidFill>
                  <a:schemeClr val="lt1"/>
                </a:solidFill>
              </a:rPr>
              <a:t> Creating Prevention Materials about the Dual System</a:t>
            </a:r>
            <a:endParaRPr>
              <a:solidFill>
                <a:schemeClr val="lt1"/>
              </a:solidFill>
            </a:endParaRPr>
          </a:p>
        </p:txBody>
      </p:sp>
      <p:sp>
        <p:nvSpPr>
          <p:cNvPr id="442" name="Google Shape;442;p100"/>
          <p:cNvSpPr txBox="1">
            <a:spLocks noGrp="1"/>
          </p:cNvSpPr>
          <p:nvPr>
            <p:ph type="body" idx="2"/>
          </p:nvPr>
        </p:nvSpPr>
        <p:spPr>
          <a:xfrm>
            <a:off x="4745255" y="764771"/>
            <a:ext cx="4046320" cy="38168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US" sz="2000"/>
              <a:t>How will you explain to survivors that their complaint may have to be dismissed under Title IX but can still be processed under the campus’s Conduct Code?</a:t>
            </a:r>
            <a:endParaRPr/>
          </a:p>
          <a:p>
            <a:pPr marL="0" lvl="0" indent="0" algn="l" rtl="0">
              <a:lnSpc>
                <a:spcPct val="90000"/>
              </a:lnSpc>
              <a:spcBef>
                <a:spcPts val="0"/>
              </a:spcBef>
              <a:spcAft>
                <a:spcPts val="0"/>
              </a:spcAft>
              <a:buSzPts val="1800"/>
              <a:buNone/>
            </a:pPr>
            <a:endParaRPr sz="2000"/>
          </a:p>
          <a:p>
            <a:pPr marL="0" lvl="0" indent="0" algn="l" rtl="0">
              <a:lnSpc>
                <a:spcPct val="90000"/>
              </a:lnSpc>
              <a:spcBef>
                <a:spcPts val="0"/>
              </a:spcBef>
              <a:spcAft>
                <a:spcPts val="0"/>
              </a:spcAft>
              <a:buSzPts val="1800"/>
              <a:buNone/>
            </a:pPr>
            <a:endParaRPr sz="2000"/>
          </a:p>
          <a:p>
            <a:pPr marL="0" lvl="0" indent="0" algn="l" rtl="0">
              <a:lnSpc>
                <a:spcPct val="90000"/>
              </a:lnSpc>
              <a:spcBef>
                <a:spcPts val="0"/>
              </a:spcBef>
              <a:spcAft>
                <a:spcPts val="0"/>
              </a:spcAft>
              <a:buClr>
                <a:schemeClr val="dk1"/>
              </a:buClr>
              <a:buSzPts val="1800"/>
              <a:buFont typeface="Arial"/>
              <a:buNone/>
            </a:pPr>
            <a:r>
              <a:rPr lang="en-US" sz="2000"/>
              <a:t>How can rape crisis centers, Title IX, student housing, student life, campus safety, etc. collaborate to ensure students are aware of options beyond formal Title IX investigation and adjudication?</a:t>
            </a:r>
            <a:endParaRPr sz="2000"/>
          </a:p>
          <a:p>
            <a:pPr marL="228594" lvl="0" indent="-76197" algn="l" rtl="0">
              <a:lnSpc>
                <a:spcPct val="90000"/>
              </a:lnSpc>
              <a:spcBef>
                <a:spcPts val="1000"/>
              </a:spcBef>
              <a:spcAft>
                <a:spcPts val="0"/>
              </a:spcAft>
              <a:buSzPts val="2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Google Shape;447;p101" descr="A picture containing person, cake, person, indoor&#10;&#10;Description automatically generated"/>
          <p:cNvPicPr preferRelativeResize="0"/>
          <p:nvPr/>
        </p:nvPicPr>
        <p:blipFill rotWithShape="1">
          <a:blip r:embed="rId3">
            <a:alphaModFix/>
          </a:blip>
          <a:srcRect/>
          <a:stretch/>
        </p:blipFill>
        <p:spPr>
          <a:xfrm>
            <a:off x="6853954" y="429811"/>
            <a:ext cx="2290046" cy="1524459"/>
          </a:xfrm>
          <a:prstGeom prst="rect">
            <a:avLst/>
          </a:prstGeom>
          <a:noFill/>
          <a:ln>
            <a:noFill/>
          </a:ln>
        </p:spPr>
      </p:pic>
      <p:sp>
        <p:nvSpPr>
          <p:cNvPr id="448" name="Google Shape;448;p101"/>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a:solidFill>
                  <a:srgbClr val="00B0F0"/>
                </a:solidFill>
              </a:rPr>
              <a:t>Parents of Minors Have Rights in K-12 </a:t>
            </a:r>
            <a:br>
              <a:rPr lang="en-US">
                <a:solidFill>
                  <a:srgbClr val="00B0F0"/>
                </a:solidFill>
              </a:rPr>
            </a:br>
            <a:r>
              <a:rPr lang="en-US">
                <a:solidFill>
                  <a:srgbClr val="00B0F0"/>
                </a:solidFill>
              </a:rPr>
              <a:t>Title IX Proceedings</a:t>
            </a:r>
            <a:endParaRPr>
              <a:solidFill>
                <a:srgbClr val="00B0F0"/>
              </a:solidFill>
            </a:endParaRPr>
          </a:p>
        </p:txBody>
      </p:sp>
      <p:sp>
        <p:nvSpPr>
          <p:cNvPr id="449" name="Google Shape;449;p101"/>
          <p:cNvSpPr txBox="1">
            <a:spLocks noGrp="1"/>
          </p:cNvSpPr>
          <p:nvPr>
            <p:ph type="body" idx="1"/>
          </p:nvPr>
        </p:nvSpPr>
        <p:spPr>
          <a:xfrm>
            <a:off x="628650" y="1221971"/>
            <a:ext cx="7551074" cy="331677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200"/>
              <a:t>If parents have existing legal rights granted by </a:t>
            </a:r>
            <a:endParaRPr/>
          </a:p>
          <a:p>
            <a:pPr marL="0" lvl="0" indent="0" algn="l" rtl="0">
              <a:lnSpc>
                <a:spcPct val="100000"/>
              </a:lnSpc>
              <a:spcBef>
                <a:spcPts val="0"/>
              </a:spcBef>
              <a:spcAft>
                <a:spcPts val="0"/>
              </a:spcAft>
              <a:buSzPts val="2400"/>
              <a:buNone/>
            </a:pPr>
            <a:r>
              <a:rPr lang="en-US" sz="2200"/>
              <a:t>state law, court or custody orders, etc., they can:</a:t>
            </a:r>
            <a:endParaRPr/>
          </a:p>
          <a:p>
            <a:pPr marL="800100" lvl="1" indent="-342900" algn="l" rtl="0">
              <a:lnSpc>
                <a:spcPct val="100000"/>
              </a:lnSpc>
              <a:spcBef>
                <a:spcPts val="0"/>
              </a:spcBef>
              <a:spcAft>
                <a:spcPts val="0"/>
              </a:spcAft>
              <a:buSzPts val="2400"/>
              <a:buChar char="•"/>
            </a:pPr>
            <a:r>
              <a:rPr lang="en-US" sz="1900"/>
              <a:t>Request supportive measures</a:t>
            </a:r>
            <a:endParaRPr/>
          </a:p>
          <a:p>
            <a:pPr marL="800100" lvl="1" indent="-342900" algn="l" rtl="0">
              <a:lnSpc>
                <a:spcPct val="100000"/>
              </a:lnSpc>
              <a:spcBef>
                <a:spcPts val="0"/>
              </a:spcBef>
              <a:spcAft>
                <a:spcPts val="0"/>
              </a:spcAft>
              <a:buSzPts val="2400"/>
              <a:buChar char="•"/>
            </a:pPr>
            <a:r>
              <a:rPr lang="en-US" sz="1900"/>
              <a:t>Participate in the grievance process, including accompanying the student to meetings, interviews and hearings to exercise rights on behalf of the student</a:t>
            </a:r>
            <a:endParaRPr/>
          </a:p>
          <a:p>
            <a:pPr marL="800100" lvl="1" indent="-342900" algn="l" rtl="0">
              <a:lnSpc>
                <a:spcPct val="100000"/>
              </a:lnSpc>
              <a:spcBef>
                <a:spcPts val="0"/>
              </a:spcBef>
              <a:spcAft>
                <a:spcPts val="0"/>
              </a:spcAft>
              <a:buSzPts val="2400"/>
              <a:buChar char="•"/>
            </a:pPr>
            <a:r>
              <a:rPr lang="en-US" sz="1900"/>
              <a:t>Inspect and review written evidence</a:t>
            </a:r>
            <a:endParaRPr sz="1800"/>
          </a:p>
          <a:p>
            <a:pPr marL="457200" lvl="1" indent="0" algn="l" rtl="0">
              <a:lnSpc>
                <a:spcPct val="100000"/>
              </a:lnSpc>
              <a:spcBef>
                <a:spcPts val="0"/>
              </a:spcBef>
              <a:spcAft>
                <a:spcPts val="0"/>
              </a:spcAft>
              <a:buSzPts val="2400"/>
              <a:buNone/>
            </a:pPr>
            <a:endParaRPr sz="1800"/>
          </a:p>
          <a:p>
            <a:pPr marL="342900" lvl="0" indent="-342900" algn="l" rtl="0">
              <a:lnSpc>
                <a:spcPct val="100000"/>
              </a:lnSpc>
              <a:spcBef>
                <a:spcPts val="0"/>
              </a:spcBef>
              <a:spcAft>
                <a:spcPts val="0"/>
              </a:spcAft>
              <a:buSzPts val="2400"/>
              <a:buChar char="•"/>
            </a:pPr>
            <a:r>
              <a:rPr lang="en-US" sz="2200"/>
              <a:t>The student’s “advisor” for the Title IX proceeding may be a different person than the parent or guardian</a:t>
            </a:r>
            <a:endParaRPr/>
          </a:p>
        </p:txBody>
      </p:sp>
      <p:sp>
        <p:nvSpPr>
          <p:cNvPr id="450" name="Google Shape;450;p101"/>
          <p:cNvSpPr txBox="1"/>
          <p:nvPr/>
        </p:nvSpPr>
        <p:spPr>
          <a:xfrm>
            <a:off x="708710" y="5143500"/>
            <a:ext cx="7726579"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00" b="0" i="0" u="sng" strike="noStrike" cap="none">
                <a:solidFill>
                  <a:schemeClr val="hlink"/>
                </a:solidFill>
                <a:latin typeface="Arial"/>
                <a:ea typeface="Arial"/>
                <a:cs typeface="Arial"/>
                <a:sym typeface="Arial"/>
                <a:hlinkClick r:id="rId4"/>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chemeClr val="hlink"/>
                </a:solidFill>
                <a:latin typeface="Arial"/>
                <a:ea typeface="Arial"/>
                <a:cs typeface="Arial"/>
                <a:sym typeface="Arial"/>
                <a:hlinkClick r:id="rId5"/>
              </a:rPr>
              <a:t>CC BY-NC</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102"/>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800">
                <a:solidFill>
                  <a:srgbClr val="00B0F0"/>
                </a:solidFill>
              </a:rPr>
              <a:t>Parents</a:t>
            </a:r>
            <a:endParaRPr/>
          </a:p>
        </p:txBody>
      </p:sp>
      <p:sp>
        <p:nvSpPr>
          <p:cNvPr id="456" name="Google Shape;456;p102"/>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Parents of minors must be notified of </a:t>
            </a:r>
            <a:endParaRPr/>
          </a:p>
          <a:p>
            <a:pPr marL="457200" lvl="0" indent="-342900" algn="l" rtl="0">
              <a:lnSpc>
                <a:spcPct val="90000"/>
              </a:lnSpc>
              <a:spcBef>
                <a:spcPts val="1000"/>
              </a:spcBef>
              <a:spcAft>
                <a:spcPts val="0"/>
              </a:spcAft>
              <a:buSzPts val="1800"/>
              <a:buNone/>
            </a:pPr>
            <a:r>
              <a:rPr lang="en-US"/>
              <a:t>	complaints filed against their children</a:t>
            </a:r>
            <a:endParaRPr/>
          </a:p>
          <a:p>
            <a:pPr marL="114300" lvl="0" indent="0" algn="l" rtl="0">
              <a:lnSpc>
                <a:spcPct val="90000"/>
              </a:lnSpc>
              <a:spcBef>
                <a:spcPts val="1000"/>
              </a:spcBef>
              <a:spcAft>
                <a:spcPts val="0"/>
              </a:spcAft>
              <a:buSzPts val="1800"/>
              <a:buNone/>
            </a:pPr>
            <a:endParaRPr/>
          </a:p>
          <a:p>
            <a:pPr marL="457200" lvl="0" indent="-342900" algn="l" rtl="0">
              <a:lnSpc>
                <a:spcPct val="90000"/>
              </a:lnSpc>
              <a:spcBef>
                <a:spcPts val="1000"/>
              </a:spcBef>
              <a:spcAft>
                <a:spcPts val="0"/>
              </a:spcAft>
              <a:buClr>
                <a:schemeClr val="dk1"/>
              </a:buClr>
              <a:buSzPts val="1800"/>
              <a:buChar char="•"/>
            </a:pPr>
            <a:r>
              <a:rPr lang="en-US" sz="2400"/>
              <a:t>Parents </a:t>
            </a:r>
            <a:r>
              <a:rPr lang="en-US" sz="2400" u="sng"/>
              <a:t>with legal rights over minors </a:t>
            </a:r>
            <a:r>
              <a:rPr lang="en-US" sz="2400"/>
              <a:t>can file a complaint with  the school’s Title IX Coordinator (any Title IX issue, including SH)</a:t>
            </a:r>
            <a:endParaRPr/>
          </a:p>
          <a:p>
            <a:pPr marL="457200" lvl="0" indent="-228600" algn="l" rtl="0">
              <a:lnSpc>
                <a:spcPct val="90000"/>
              </a:lnSpc>
              <a:spcBef>
                <a:spcPts val="1000"/>
              </a:spcBef>
              <a:spcAft>
                <a:spcPts val="0"/>
              </a:spcAft>
              <a:buClr>
                <a:schemeClr val="dk1"/>
              </a:buClr>
              <a:buSzPts val="1800"/>
              <a:buNone/>
            </a:pPr>
            <a:endParaRPr/>
          </a:p>
        </p:txBody>
      </p:sp>
      <p:pic>
        <p:nvPicPr>
          <p:cNvPr id="457" name="Google Shape;457;p102" descr="A group of people posing for the camera&#10;&#10;Description automatically generated"/>
          <p:cNvPicPr preferRelativeResize="0"/>
          <p:nvPr/>
        </p:nvPicPr>
        <p:blipFill rotWithShape="1">
          <a:blip r:embed="rId3">
            <a:alphaModFix/>
          </a:blip>
          <a:srcRect/>
          <a:stretch/>
        </p:blipFill>
        <p:spPr>
          <a:xfrm flipH="1">
            <a:off x="7321735" y="429811"/>
            <a:ext cx="1679390" cy="17373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03"/>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a:solidFill>
                  <a:srgbClr val="00B0F0"/>
                </a:solidFill>
              </a:rPr>
              <a:t>Working with Parents in K-12 Title IX Proceedings</a:t>
            </a:r>
            <a:endParaRPr/>
          </a:p>
        </p:txBody>
      </p:sp>
      <p:sp>
        <p:nvSpPr>
          <p:cNvPr id="463" name="Google Shape;463;p103"/>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a:t>Multidisciplinary action teams should work on new policies and protocols</a:t>
            </a:r>
            <a:endParaRPr/>
          </a:p>
          <a:p>
            <a:pPr marL="457200" lvl="0" indent="-22860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US"/>
              <a:t>Knowing parental roles is necessary in K-12 context</a:t>
            </a:r>
            <a:endParaRPr/>
          </a:p>
          <a:p>
            <a:pPr marL="457200" lvl="0" indent="-228600" algn="l" rtl="0">
              <a:lnSpc>
                <a:spcPct val="90000"/>
              </a:lnSpc>
              <a:spcBef>
                <a:spcPts val="1000"/>
              </a:spcBef>
              <a:spcAft>
                <a:spcPts val="0"/>
              </a:spcAft>
              <a:buClr>
                <a:schemeClr val="dk1"/>
              </a:buClr>
              <a:buSzPts val="1800"/>
              <a:buNone/>
            </a:pPr>
            <a:endParaRPr/>
          </a:p>
          <a:p>
            <a:pPr marL="457200" lvl="0" indent="-342900" algn="l" rtl="0">
              <a:lnSpc>
                <a:spcPct val="90000"/>
              </a:lnSpc>
              <a:spcBef>
                <a:spcPts val="1000"/>
              </a:spcBef>
              <a:spcAft>
                <a:spcPts val="0"/>
              </a:spcAft>
              <a:buClr>
                <a:schemeClr val="dk1"/>
              </a:buClr>
              <a:buSzPts val="1800"/>
              <a:buChar char="•"/>
            </a:pPr>
            <a:r>
              <a:rPr lang="en-US"/>
              <a:t>Changes to current policy may be required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104"/>
          <p:cNvSpPr txBox="1">
            <a:spLocks noGrp="1"/>
          </p:cNvSpPr>
          <p:nvPr>
            <p:ph type="body" idx="1"/>
          </p:nvPr>
        </p:nvSpPr>
        <p:spPr>
          <a:xfrm>
            <a:off x="623888" y="547255"/>
            <a:ext cx="7886700" cy="4020000"/>
          </a:xfrm>
          <a:prstGeom prst="rect">
            <a:avLst/>
          </a:prstGeom>
          <a:noFill/>
          <a:ln>
            <a:noFill/>
          </a:ln>
        </p:spPr>
        <p:txBody>
          <a:bodyPr spcFirstLastPara="1" wrap="square" lIns="91425" tIns="45700" rIns="91425" bIns="45700" anchor="t" anchorCtr="0">
            <a:noAutofit/>
          </a:bodyPr>
          <a:lstStyle/>
          <a:p>
            <a:pPr marL="6350" lvl="0" indent="0" algn="l" rtl="0">
              <a:lnSpc>
                <a:spcPct val="90000"/>
              </a:lnSpc>
              <a:spcBef>
                <a:spcPts val="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sz="2800"/>
          </a:p>
          <a:p>
            <a:pPr marL="0" lvl="0" indent="0" algn="l" rtl="0">
              <a:lnSpc>
                <a:spcPct val="90000"/>
              </a:lnSpc>
              <a:spcBef>
                <a:spcPts val="0"/>
              </a:spcBef>
              <a:spcAft>
                <a:spcPts val="0"/>
              </a:spcAft>
              <a:buClr>
                <a:schemeClr val="dk1"/>
              </a:buClr>
              <a:buSzPts val="2700"/>
              <a:buFont typeface="Avenir"/>
              <a:buNone/>
            </a:pPr>
            <a:r>
              <a:rPr lang="en-US" sz="2800" b="1">
                <a:latin typeface="Avenir"/>
                <a:ea typeface="Avenir"/>
                <a:cs typeface="Avenir"/>
                <a:sym typeface="Avenir"/>
              </a:rPr>
              <a:t>Reporting</a:t>
            </a:r>
            <a:endParaRPr sz="2800" b="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05"/>
          <p:cNvSpPr txBox="1">
            <a:spLocks noGrp="1"/>
          </p:cNvSpPr>
          <p:nvPr>
            <p:ph type="title"/>
          </p:nvPr>
        </p:nvSpPr>
        <p:spPr>
          <a:xfrm>
            <a:off x="628650" y="391928"/>
            <a:ext cx="7886700" cy="3654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sz="2700">
                <a:solidFill>
                  <a:srgbClr val="00B0F0"/>
                </a:solidFill>
              </a:rPr>
              <a:t>School Employees Required to Report SH</a:t>
            </a:r>
            <a:endParaRPr>
              <a:solidFill>
                <a:srgbClr val="00B0F0"/>
              </a:solidFill>
            </a:endParaRPr>
          </a:p>
        </p:txBody>
      </p:sp>
      <p:sp>
        <p:nvSpPr>
          <p:cNvPr id="475" name="Google Shape;475;p105"/>
          <p:cNvSpPr txBox="1">
            <a:spLocks noGrp="1"/>
          </p:cNvSpPr>
          <p:nvPr>
            <p:ph type="body" idx="1"/>
          </p:nvPr>
        </p:nvSpPr>
        <p:spPr>
          <a:xfrm>
            <a:off x="628650" y="1068149"/>
            <a:ext cx="3741049" cy="356417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None/>
            </a:pPr>
            <a:r>
              <a:rPr lang="en-US" b="1">
                <a:solidFill>
                  <a:srgbClr val="00B0F0"/>
                </a:solidFill>
              </a:rPr>
              <a:t>Prior law </a:t>
            </a:r>
            <a:endParaRPr/>
          </a:p>
          <a:p>
            <a:pPr marL="342900" lvl="0" indent="-342900" algn="l" rtl="0">
              <a:lnSpc>
                <a:spcPct val="90000"/>
              </a:lnSpc>
              <a:spcBef>
                <a:spcPts val="0"/>
              </a:spcBef>
              <a:spcAft>
                <a:spcPts val="0"/>
              </a:spcAft>
              <a:buSzPts val="2400"/>
              <a:buChar char="•"/>
            </a:pPr>
            <a:r>
              <a:rPr lang="en-US" sz="1900"/>
              <a:t>Someone students might think had the ability to help/redress SV was required to report to Title IX Coordinator (school was required to designate “responsible employees”)</a:t>
            </a:r>
            <a:endParaRPr sz="1900"/>
          </a:p>
          <a:p>
            <a:pPr marL="228600" lvl="0" indent="-228600" algn="l" rtl="0">
              <a:lnSpc>
                <a:spcPct val="90000"/>
              </a:lnSpc>
              <a:spcBef>
                <a:spcPts val="0"/>
              </a:spcBef>
              <a:spcAft>
                <a:spcPts val="0"/>
              </a:spcAft>
              <a:buClr>
                <a:schemeClr val="dk1"/>
              </a:buClr>
              <a:buSzPts val="2400"/>
              <a:buNone/>
            </a:pPr>
            <a:endParaRPr sz="700"/>
          </a:p>
          <a:p>
            <a:pPr marL="228600" lvl="0" indent="-228600" algn="l" rtl="0">
              <a:lnSpc>
                <a:spcPct val="90000"/>
              </a:lnSpc>
              <a:spcBef>
                <a:spcPts val="1000"/>
              </a:spcBef>
              <a:spcAft>
                <a:spcPts val="0"/>
              </a:spcAft>
              <a:buClr>
                <a:schemeClr val="dk1"/>
              </a:buClr>
              <a:buSzPts val="2400"/>
              <a:buNone/>
            </a:pPr>
            <a:endParaRPr sz="700"/>
          </a:p>
        </p:txBody>
      </p:sp>
      <p:sp>
        <p:nvSpPr>
          <p:cNvPr id="476" name="Google Shape;476;p105"/>
          <p:cNvSpPr txBox="1">
            <a:spLocks noGrp="1"/>
          </p:cNvSpPr>
          <p:nvPr>
            <p:ph type="body" idx="2"/>
          </p:nvPr>
        </p:nvSpPr>
        <p:spPr>
          <a:xfrm>
            <a:off x="4491080" y="954860"/>
            <a:ext cx="4024270" cy="367746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rgbClr val="000000"/>
              </a:buClr>
              <a:buSzPts val="2400"/>
              <a:buFont typeface="Arial"/>
              <a:buNone/>
            </a:pPr>
            <a:r>
              <a:rPr lang="en-US" sz="2400" b="1" i="0" u="none" strike="noStrike" cap="none">
                <a:solidFill>
                  <a:srgbClr val="00B0F0"/>
                </a:solidFill>
                <a:latin typeface="Avenir"/>
                <a:ea typeface="Avenir"/>
                <a:cs typeface="Avenir"/>
                <a:sym typeface="Avenir"/>
              </a:rPr>
              <a:t>New law  </a:t>
            </a:r>
            <a:endParaRPr/>
          </a:p>
          <a:p>
            <a:pPr marL="342900" lvl="0" indent="-342900" algn="l" rtl="0">
              <a:lnSpc>
                <a:spcPct val="90000"/>
              </a:lnSpc>
              <a:spcBef>
                <a:spcPts val="1000"/>
              </a:spcBef>
              <a:spcAft>
                <a:spcPts val="0"/>
              </a:spcAft>
              <a:buClr>
                <a:srgbClr val="000000"/>
              </a:buClr>
              <a:buSzPts val="2400"/>
              <a:buChar char="•"/>
            </a:pPr>
            <a:r>
              <a:rPr lang="en-US" sz="1900" b="1" i="0" u="none" strike="noStrike" cap="none">
                <a:solidFill>
                  <a:srgbClr val="000000"/>
                </a:solidFill>
                <a:latin typeface="Avenir"/>
                <a:ea typeface="Avenir"/>
                <a:cs typeface="Avenir"/>
                <a:sym typeface="Avenir"/>
              </a:rPr>
              <a:t>K-12 schools</a:t>
            </a:r>
            <a:r>
              <a:rPr lang="en-US" sz="1900" b="0" i="0" u="none" strike="noStrike" cap="none">
                <a:solidFill>
                  <a:srgbClr val="000000"/>
                </a:solidFill>
                <a:latin typeface="Avenir"/>
                <a:ea typeface="Avenir"/>
                <a:cs typeface="Avenir"/>
                <a:sym typeface="Avenir"/>
              </a:rPr>
              <a:t>: A report to ANY employee of a K-12 school constitutes actual notice to the school of the SH</a:t>
            </a:r>
            <a:endParaRPr/>
          </a:p>
          <a:p>
            <a:pPr marL="342900" marR="0" lvl="0" indent="-342900" algn="l" rtl="0">
              <a:lnSpc>
                <a:spcPct val="90000"/>
              </a:lnSpc>
              <a:spcBef>
                <a:spcPts val="1000"/>
              </a:spcBef>
              <a:spcAft>
                <a:spcPts val="0"/>
              </a:spcAft>
              <a:buClr>
                <a:srgbClr val="000000"/>
              </a:buClr>
              <a:buSzPts val="2400"/>
              <a:buFont typeface="Arial"/>
              <a:buChar char="•"/>
            </a:pPr>
            <a:r>
              <a:rPr lang="en-US" sz="1900" b="0" i="0" u="none" strike="noStrike" cap="none">
                <a:solidFill>
                  <a:srgbClr val="000000"/>
                </a:solidFill>
                <a:latin typeface="Avenir"/>
                <a:ea typeface="Avenir"/>
                <a:cs typeface="Avenir"/>
                <a:sym typeface="Avenir"/>
              </a:rPr>
              <a:t>IHEs: </a:t>
            </a:r>
            <a:r>
              <a:rPr lang="en-US" sz="1800" b="0" i="0" u="none" strike="noStrike" cap="none">
                <a:solidFill>
                  <a:srgbClr val="000000"/>
                </a:solidFill>
                <a:latin typeface="Avenir"/>
                <a:ea typeface="Avenir"/>
                <a:cs typeface="Avenir"/>
                <a:sym typeface="Avenir"/>
              </a:rPr>
              <a:t>only reports to persons who have “authority to institute corrective measures” give campus actual notice – no more implied notice when a “responsible employee” doesn’t report</a:t>
            </a:r>
            <a:endParaRPr/>
          </a:p>
          <a:p>
            <a:pPr marL="228600" marR="0" lvl="0" indent="-228600" algn="l" rtl="0">
              <a:lnSpc>
                <a:spcPct val="90000"/>
              </a:lnSpc>
              <a:spcBef>
                <a:spcPts val="1000"/>
              </a:spcBef>
              <a:spcAft>
                <a:spcPts val="0"/>
              </a:spcAft>
              <a:buClr>
                <a:srgbClr val="000000"/>
              </a:buClr>
              <a:buSzPts val="2400"/>
              <a:buFont typeface="Arial"/>
              <a:buNone/>
            </a:pPr>
            <a:endParaRPr sz="2000" b="0" i="0" u="none" strike="noStrike" cap="none">
              <a:solidFill>
                <a:srgbClr val="000000"/>
              </a:solidFill>
              <a:latin typeface="Avenir"/>
              <a:ea typeface="Avenir"/>
              <a:cs typeface="Avenir"/>
              <a:sym typeface="Avenir"/>
            </a:endParaRPr>
          </a:p>
          <a:p>
            <a:pPr marL="457200" lvl="0" indent="-228600" algn="l" rtl="0">
              <a:lnSpc>
                <a:spcPct val="90000"/>
              </a:lnSpc>
              <a:spcBef>
                <a:spcPts val="1000"/>
              </a:spcBef>
              <a:spcAft>
                <a:spcPts val="0"/>
              </a:spcAft>
              <a:buClr>
                <a:schemeClr val="dk1"/>
              </a:buClr>
              <a:buSzPts val="18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06"/>
          <p:cNvSpPr txBox="1">
            <a:spLocks noGrp="1"/>
          </p:cNvSpPr>
          <p:nvPr>
            <p:ph type="title"/>
          </p:nvPr>
        </p:nvSpPr>
        <p:spPr>
          <a:xfrm>
            <a:off x="630238" y="398370"/>
            <a:ext cx="5487341" cy="68598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venir"/>
              <a:buNone/>
            </a:pPr>
            <a:r>
              <a:rPr lang="en-US" sz="2800">
                <a:solidFill>
                  <a:srgbClr val="00B0F0"/>
                </a:solidFill>
              </a:rPr>
              <a:t>Actual Notice – K-12 Schools</a:t>
            </a:r>
            <a:endParaRPr/>
          </a:p>
        </p:txBody>
      </p:sp>
      <p:pic>
        <p:nvPicPr>
          <p:cNvPr id="482" name="Google Shape;482;p106" descr="A person standing in front of a fence&#10;&#10;Description automatically generated"/>
          <p:cNvPicPr preferRelativeResize="0">
            <a:picLocks noGrp="1"/>
          </p:cNvPicPr>
          <p:nvPr>
            <p:ph type="pic" idx="2"/>
          </p:nvPr>
        </p:nvPicPr>
        <p:blipFill rotWithShape="1">
          <a:blip r:embed="rId3">
            <a:alphaModFix/>
          </a:blip>
          <a:srcRect l="14168" r="14168"/>
          <a:stretch/>
        </p:blipFill>
        <p:spPr>
          <a:xfrm>
            <a:off x="5140132" y="1214799"/>
            <a:ext cx="3437765" cy="2713901"/>
          </a:xfrm>
          <a:prstGeom prst="rect">
            <a:avLst/>
          </a:prstGeom>
          <a:noFill/>
          <a:ln>
            <a:noFill/>
          </a:ln>
        </p:spPr>
      </p:pic>
      <p:sp>
        <p:nvSpPr>
          <p:cNvPr id="483" name="Google Shape;483;p106"/>
          <p:cNvSpPr txBox="1">
            <a:spLocks noGrp="1"/>
          </p:cNvSpPr>
          <p:nvPr>
            <p:ph type="body" idx="1"/>
          </p:nvPr>
        </p:nvSpPr>
        <p:spPr>
          <a:xfrm>
            <a:off x="630238" y="1214799"/>
            <a:ext cx="4509894" cy="3187339"/>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600"/>
              <a:buNone/>
            </a:pPr>
            <a:r>
              <a:rPr lang="en-US"/>
              <a:t>Title IX regulations state that </a:t>
            </a:r>
            <a:r>
              <a:rPr lang="en-US" b="1"/>
              <a:t>notice</a:t>
            </a:r>
            <a:r>
              <a:rPr lang="en-US"/>
              <a:t> of SH is:</a:t>
            </a:r>
            <a:endParaRPr/>
          </a:p>
          <a:p>
            <a:pPr marL="457200" lvl="0" indent="-228600" algn="l" rtl="0">
              <a:lnSpc>
                <a:spcPct val="90000"/>
              </a:lnSpc>
              <a:spcBef>
                <a:spcPts val="1000"/>
              </a:spcBef>
              <a:spcAft>
                <a:spcPts val="0"/>
              </a:spcAft>
              <a:buClr>
                <a:schemeClr val="dk1"/>
              </a:buClr>
              <a:buSzPts val="1600"/>
              <a:buNone/>
            </a:pPr>
            <a:r>
              <a:rPr lang="en-US"/>
              <a:t>Oral report by complainant or anyone else</a:t>
            </a:r>
            <a:endParaRPr/>
          </a:p>
          <a:p>
            <a:pPr marL="457200" lvl="0" indent="-228600" algn="l" rtl="0">
              <a:lnSpc>
                <a:spcPct val="90000"/>
              </a:lnSpc>
              <a:spcBef>
                <a:spcPts val="1000"/>
              </a:spcBef>
              <a:spcAft>
                <a:spcPts val="0"/>
              </a:spcAft>
              <a:buClr>
                <a:schemeClr val="dk1"/>
              </a:buClr>
              <a:buSzPts val="1600"/>
              <a:buNone/>
            </a:pPr>
            <a:r>
              <a:rPr lang="en-US"/>
              <a:t>Written report, through</a:t>
            </a:r>
            <a:endParaRPr/>
          </a:p>
          <a:p>
            <a:pPr marL="114300" lvl="0" indent="0" algn="l" rtl="0">
              <a:lnSpc>
                <a:spcPct val="90000"/>
              </a:lnSpc>
              <a:spcBef>
                <a:spcPts val="1000"/>
              </a:spcBef>
              <a:spcAft>
                <a:spcPts val="0"/>
              </a:spcAft>
              <a:buSzPts val="1600"/>
              <a:buNone/>
            </a:pPr>
            <a:r>
              <a:rPr lang="en-US"/>
              <a:t>	Personal observation</a:t>
            </a:r>
            <a:endParaRPr/>
          </a:p>
          <a:p>
            <a:pPr marL="114300" lvl="0" indent="0" algn="l" rtl="0">
              <a:lnSpc>
                <a:spcPct val="90000"/>
              </a:lnSpc>
              <a:spcBef>
                <a:spcPts val="1000"/>
              </a:spcBef>
              <a:spcAft>
                <a:spcPts val="0"/>
              </a:spcAft>
              <a:buSzPts val="1600"/>
              <a:buNone/>
            </a:pPr>
            <a:r>
              <a:rPr lang="en-US"/>
              <a:t>	Newspaper article</a:t>
            </a:r>
            <a:endParaRPr/>
          </a:p>
          <a:p>
            <a:pPr marL="114300" lvl="0" indent="0" algn="l" rtl="0">
              <a:lnSpc>
                <a:spcPct val="90000"/>
              </a:lnSpc>
              <a:spcBef>
                <a:spcPts val="1000"/>
              </a:spcBef>
              <a:spcAft>
                <a:spcPts val="0"/>
              </a:spcAft>
              <a:buSzPts val="1600"/>
              <a:buNone/>
            </a:pPr>
            <a:r>
              <a:rPr lang="en-US"/>
              <a:t>	Anonymous report</a:t>
            </a:r>
            <a:endParaRPr/>
          </a:p>
          <a:p>
            <a:pPr marL="114300" lvl="0" indent="0" algn="l" rtl="0">
              <a:lnSpc>
                <a:spcPct val="90000"/>
              </a:lnSpc>
              <a:spcBef>
                <a:spcPts val="1000"/>
              </a:spcBef>
              <a:spcAft>
                <a:spcPts val="0"/>
              </a:spcAft>
              <a:buSzPts val="1600"/>
              <a:buNone/>
            </a:pPr>
            <a:r>
              <a:rPr lang="en-US"/>
              <a:t>--</a:t>
            </a:r>
            <a:r>
              <a:rPr lang="en-US" b="1"/>
              <a:t>To any employee of a K-12 school sufficient to give the school actual knowledge of SH</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80"/>
          <p:cNvSpPr txBox="1">
            <a:spLocks noGrp="1"/>
          </p:cNvSpPr>
          <p:nvPr>
            <p:ph type="title"/>
          </p:nvPr>
        </p:nvSpPr>
        <p:spPr>
          <a:xfrm>
            <a:off x="342900" y="342901"/>
            <a:ext cx="8458200" cy="29583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62AEE0"/>
              </a:buClr>
              <a:buSzPts val="2400"/>
              <a:buFont typeface="Calibri"/>
              <a:buNone/>
            </a:pPr>
            <a:r>
              <a:rPr lang="en-US" sz="2800" b="1">
                <a:latin typeface="Avenir"/>
                <a:ea typeface="Avenir"/>
                <a:cs typeface="Avenir"/>
                <a:sym typeface="Avenir"/>
              </a:rPr>
              <a:t>HOW TO USE ZOOM</a:t>
            </a:r>
            <a:endParaRPr sz="2800" b="1">
              <a:latin typeface="Avenir"/>
              <a:ea typeface="Avenir"/>
              <a:cs typeface="Avenir"/>
              <a:sym typeface="Avenir"/>
            </a:endParaRPr>
          </a:p>
        </p:txBody>
      </p:sp>
      <p:sp>
        <p:nvSpPr>
          <p:cNvPr id="304" name="Google Shape;304;p80"/>
          <p:cNvSpPr txBox="1">
            <a:spLocks noGrp="1"/>
          </p:cNvSpPr>
          <p:nvPr>
            <p:ph type="body" idx="1"/>
          </p:nvPr>
        </p:nvSpPr>
        <p:spPr>
          <a:xfrm>
            <a:off x="342900" y="981635"/>
            <a:ext cx="8458200" cy="3429210"/>
          </a:xfrm>
          <a:prstGeom prst="rect">
            <a:avLst/>
          </a:prstGeom>
          <a:noFill/>
          <a:ln>
            <a:noFill/>
          </a:ln>
        </p:spPr>
        <p:txBody>
          <a:bodyPr spcFirstLastPara="1" wrap="square" lIns="91425" tIns="45700" rIns="91425" bIns="45700" anchor="t" anchorCtr="0">
            <a:noAutofit/>
          </a:bodyPr>
          <a:lstStyle/>
          <a:p>
            <a:pPr marL="214313" lvl="0" indent="-214313" algn="l" rtl="0">
              <a:lnSpc>
                <a:spcPct val="90000"/>
              </a:lnSpc>
              <a:spcBef>
                <a:spcPts val="0"/>
              </a:spcBef>
              <a:spcAft>
                <a:spcPts val="0"/>
              </a:spcAft>
              <a:buSzPts val="2400"/>
              <a:buFont typeface="NTR"/>
              <a:buChar char="‣"/>
            </a:pPr>
            <a:r>
              <a:rPr lang="en-US">
                <a:latin typeface="Avenir"/>
                <a:ea typeface="Avenir"/>
                <a:cs typeface="Avenir"/>
                <a:sym typeface="Avenir"/>
              </a:rPr>
              <a:t>Text chat </a:t>
            </a:r>
            <a:endParaRPr>
              <a:latin typeface="Avenir"/>
              <a:ea typeface="Avenir"/>
              <a:cs typeface="Avenir"/>
              <a:sym typeface="Avenir"/>
            </a:endParaRPr>
          </a:p>
          <a:p>
            <a:pPr marL="214313" lvl="0" indent="-214313" algn="l" rtl="0">
              <a:lnSpc>
                <a:spcPct val="90000"/>
              </a:lnSpc>
              <a:spcBef>
                <a:spcPts val="600"/>
              </a:spcBef>
              <a:spcAft>
                <a:spcPts val="0"/>
              </a:spcAft>
              <a:buSzPts val="2400"/>
              <a:buFont typeface="NTR"/>
              <a:buChar char="‣"/>
            </a:pPr>
            <a:r>
              <a:rPr lang="en-US">
                <a:latin typeface="Avenir"/>
                <a:ea typeface="Avenir"/>
                <a:cs typeface="Avenir"/>
                <a:sym typeface="Avenir"/>
              </a:rPr>
              <a:t>PowerPoint Slides</a:t>
            </a:r>
            <a:endParaRPr>
              <a:latin typeface="Avenir"/>
              <a:ea typeface="Avenir"/>
              <a:cs typeface="Avenir"/>
              <a:sym typeface="Avenir"/>
            </a:endParaRPr>
          </a:p>
          <a:p>
            <a:pPr marL="214313" lvl="0" indent="-214313" algn="l" rtl="0">
              <a:lnSpc>
                <a:spcPct val="90000"/>
              </a:lnSpc>
              <a:spcBef>
                <a:spcPts val="600"/>
              </a:spcBef>
              <a:spcAft>
                <a:spcPts val="0"/>
              </a:spcAft>
              <a:buSzPts val="2400"/>
              <a:buFont typeface="NTR"/>
              <a:buChar char="‣"/>
            </a:pPr>
            <a:r>
              <a:rPr lang="en-US">
                <a:latin typeface="Avenir"/>
                <a:ea typeface="Avenir"/>
                <a:cs typeface="Avenir"/>
                <a:sym typeface="Avenir"/>
              </a:rPr>
              <a:t>Polling Questions</a:t>
            </a:r>
            <a:endParaRPr>
              <a:latin typeface="Avenir"/>
              <a:ea typeface="Avenir"/>
              <a:cs typeface="Avenir"/>
              <a:sym typeface="Avenir"/>
            </a:endParaRPr>
          </a:p>
          <a:p>
            <a:pPr marL="214313" lvl="0" indent="-214313" algn="l" rtl="0">
              <a:lnSpc>
                <a:spcPct val="90000"/>
              </a:lnSpc>
              <a:spcBef>
                <a:spcPts val="600"/>
              </a:spcBef>
              <a:spcAft>
                <a:spcPts val="0"/>
              </a:spcAft>
              <a:buSzPts val="2400"/>
              <a:buFont typeface="NTR"/>
              <a:buChar char="‣"/>
            </a:pPr>
            <a:r>
              <a:rPr lang="en-US">
                <a:latin typeface="Avenir"/>
                <a:ea typeface="Avenir"/>
                <a:cs typeface="Avenir"/>
                <a:sym typeface="Avenir"/>
              </a:rPr>
              <a:t>Phone</a:t>
            </a:r>
            <a:endParaRPr>
              <a:latin typeface="Avenir"/>
              <a:ea typeface="Avenir"/>
              <a:cs typeface="Avenir"/>
              <a:sym typeface="Avenir"/>
            </a:endParaRPr>
          </a:p>
          <a:p>
            <a:pPr marL="214313" lvl="0" indent="-214313" algn="l" rtl="0">
              <a:lnSpc>
                <a:spcPct val="90000"/>
              </a:lnSpc>
              <a:spcBef>
                <a:spcPts val="600"/>
              </a:spcBef>
              <a:spcAft>
                <a:spcPts val="0"/>
              </a:spcAft>
              <a:buSzPts val="2400"/>
              <a:buFont typeface="NTR"/>
              <a:buChar char="‣"/>
            </a:pPr>
            <a:r>
              <a:rPr lang="en-US">
                <a:latin typeface="Avenir"/>
                <a:ea typeface="Avenir"/>
                <a:cs typeface="Avenir"/>
                <a:sym typeface="Avenir"/>
              </a:rPr>
              <a:t>Closed Captioning</a:t>
            </a:r>
            <a:endParaRPr>
              <a:latin typeface="Avenir"/>
              <a:ea typeface="Avenir"/>
              <a:cs typeface="Avenir"/>
              <a:sym typeface="Avenir"/>
            </a:endParaRPr>
          </a:p>
          <a:p>
            <a:pPr marL="214313" lvl="0" indent="-214313" algn="l" rtl="0">
              <a:lnSpc>
                <a:spcPct val="90000"/>
              </a:lnSpc>
              <a:spcBef>
                <a:spcPts val="600"/>
              </a:spcBef>
              <a:spcAft>
                <a:spcPts val="0"/>
              </a:spcAft>
              <a:buSzPts val="2400"/>
              <a:buFont typeface="NTR"/>
              <a:buChar char="‣"/>
            </a:pPr>
            <a:r>
              <a:rPr lang="en-US">
                <a:latin typeface="Avenir"/>
                <a:ea typeface="Avenir"/>
                <a:cs typeface="Avenir"/>
                <a:sym typeface="Avenir"/>
              </a:rPr>
              <a:t>Web Conference Guidelines </a:t>
            </a:r>
            <a:endParaRPr>
              <a:latin typeface="Avenir"/>
              <a:ea typeface="Avenir"/>
              <a:cs typeface="Avenir"/>
              <a:sym typeface="Avenir"/>
            </a:endParaRPr>
          </a:p>
          <a:p>
            <a:pPr marL="214313" lvl="0" indent="-100013" algn="l" rtl="0">
              <a:lnSpc>
                <a:spcPct val="90000"/>
              </a:lnSpc>
              <a:spcBef>
                <a:spcPts val="600"/>
              </a:spcBef>
              <a:spcAft>
                <a:spcPts val="0"/>
              </a:spcAft>
              <a:buClr>
                <a:srgbClr val="62AEE0"/>
              </a:buClr>
              <a:buSzPts val="1800"/>
              <a:buFont typeface="Arial"/>
              <a:buNone/>
            </a:pPr>
            <a:endParaRPr>
              <a:latin typeface="Avenir"/>
              <a:ea typeface="Avenir"/>
              <a:cs typeface="Avenir"/>
              <a:sym typeface="Avenir"/>
            </a:endParaRPr>
          </a:p>
          <a:p>
            <a:pPr marL="0" lvl="0" indent="0" algn="l" rtl="0">
              <a:lnSpc>
                <a:spcPct val="90000"/>
              </a:lnSpc>
              <a:spcBef>
                <a:spcPts val="600"/>
              </a:spcBef>
              <a:spcAft>
                <a:spcPts val="0"/>
              </a:spcAft>
              <a:buSzPts val="1800"/>
              <a:buNone/>
            </a:pPr>
            <a:endParaRPr>
              <a:latin typeface="Avenir"/>
              <a:ea typeface="Avenir"/>
              <a:cs typeface="Avenir"/>
              <a:sym typeface="Avenir"/>
            </a:endParaRPr>
          </a:p>
        </p:txBody>
      </p:sp>
      <p:pic>
        <p:nvPicPr>
          <p:cNvPr id="305" name="Google Shape;305;p80"/>
          <p:cNvPicPr preferRelativeResize="0"/>
          <p:nvPr/>
        </p:nvPicPr>
        <p:blipFill rotWithShape="1">
          <a:blip r:embed="rId3">
            <a:alphaModFix/>
          </a:blip>
          <a:srcRect/>
          <a:stretch/>
        </p:blipFill>
        <p:spPr>
          <a:xfrm>
            <a:off x="0" y="4044079"/>
            <a:ext cx="9144000" cy="464075"/>
          </a:xfrm>
          <a:prstGeom prst="rect">
            <a:avLst/>
          </a:prstGeom>
          <a:noFill/>
          <a:ln>
            <a:noFill/>
          </a:ln>
        </p:spPr>
      </p:pic>
      <p:pic>
        <p:nvPicPr>
          <p:cNvPr id="306" name="Google Shape;306;p80"/>
          <p:cNvPicPr preferRelativeResize="0"/>
          <p:nvPr/>
        </p:nvPicPr>
        <p:blipFill rotWithShape="1">
          <a:blip r:embed="rId4">
            <a:alphaModFix/>
          </a:blip>
          <a:srcRect/>
          <a:stretch/>
        </p:blipFill>
        <p:spPr>
          <a:xfrm>
            <a:off x="6087650" y="333388"/>
            <a:ext cx="2164654" cy="341664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07"/>
          <p:cNvSpPr txBox="1">
            <a:spLocks noGrp="1"/>
          </p:cNvSpPr>
          <p:nvPr>
            <p:ph type="ctrTitle"/>
          </p:nvPr>
        </p:nvSpPr>
        <p:spPr>
          <a:xfrm>
            <a:off x="598811" y="590521"/>
            <a:ext cx="7905917" cy="179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Avenir"/>
              <a:buNone/>
            </a:pPr>
            <a:r>
              <a:rPr lang="en-US" sz="3800" dirty="0">
                <a:solidFill>
                  <a:srgbClr val="00B0F0"/>
                </a:solidFill>
              </a:rPr>
              <a:t>Is Actual Knowledge Triggered by Social Media Posts?</a:t>
            </a:r>
            <a:endParaRPr dirty="0"/>
          </a:p>
        </p:txBody>
      </p:sp>
      <p:sp>
        <p:nvSpPr>
          <p:cNvPr id="489" name="Google Shape;489;p107"/>
          <p:cNvSpPr txBox="1">
            <a:spLocks noGrp="1"/>
          </p:cNvSpPr>
          <p:nvPr>
            <p:ph type="subTitle" idx="1"/>
          </p:nvPr>
        </p:nvSpPr>
        <p:spPr>
          <a:xfrm>
            <a:off x="598811" y="2571751"/>
            <a:ext cx="7905917" cy="1790700"/>
          </a:xfrm>
          <a:prstGeom prst="rect">
            <a:avLst/>
          </a:prstGeom>
          <a:noFill/>
          <a:ln>
            <a:noFill/>
          </a:ln>
        </p:spPr>
        <p:txBody>
          <a:bodyPr spcFirstLastPara="1" wrap="square" lIns="91425" tIns="45700" rIns="91425" bIns="45700" anchor="t" anchorCtr="0">
            <a:noAutofit/>
          </a:bodyPr>
          <a:lstStyle/>
          <a:p>
            <a:pPr marL="457200" lvl="0" indent="-381000" algn="ctr" rtl="0">
              <a:lnSpc>
                <a:spcPct val="90000"/>
              </a:lnSpc>
              <a:spcBef>
                <a:spcPts val="1000"/>
              </a:spcBef>
              <a:spcAft>
                <a:spcPts val="0"/>
              </a:spcAft>
              <a:buClr>
                <a:schemeClr val="dk1"/>
              </a:buClr>
              <a:buSzPts val="2400"/>
              <a:buNone/>
            </a:pPr>
            <a:r>
              <a:rPr lang="en-US" sz="2000"/>
              <a:t>IF </a:t>
            </a:r>
            <a:r>
              <a:rPr lang="en-US" sz="2000" i="1"/>
              <a:t>brought to the attention of ANY employee of a K-12 school…</a:t>
            </a:r>
            <a:endParaRPr/>
          </a:p>
          <a:p>
            <a:pPr marL="114300" lvl="0" indent="0" algn="ctr" rtl="0">
              <a:lnSpc>
                <a:spcPct val="90000"/>
              </a:lnSpc>
              <a:spcBef>
                <a:spcPts val="1000"/>
              </a:spcBef>
              <a:spcAft>
                <a:spcPts val="0"/>
              </a:spcAft>
              <a:buSzPts val="2400"/>
              <a:buNone/>
            </a:pPr>
            <a:r>
              <a:rPr lang="en-US" sz="2000">
                <a:solidFill>
                  <a:srgbClr val="1F3864"/>
                </a:solidFill>
              </a:rPr>
              <a:t>anonymous reports on social media (Twitter, Instagram, Facebook, other apps) would constitute actual knowledge requiring a response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08"/>
          <p:cNvSpPr txBox="1">
            <a:spLocks noGrp="1"/>
          </p:cNvSpPr>
          <p:nvPr>
            <p:ph type="title"/>
          </p:nvPr>
        </p:nvSpPr>
        <p:spPr>
          <a:xfrm>
            <a:off x="628650" y="417991"/>
            <a:ext cx="7886700" cy="5611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800">
                <a:solidFill>
                  <a:srgbClr val="00B0F0"/>
                </a:solidFill>
              </a:rPr>
              <a:t>Reporting Parties and Response Required</a:t>
            </a:r>
            <a:endParaRPr/>
          </a:p>
        </p:txBody>
      </p:sp>
      <p:sp>
        <p:nvSpPr>
          <p:cNvPr id="495" name="Google Shape;495;p108"/>
          <p:cNvSpPr txBox="1">
            <a:spLocks noGrp="1"/>
          </p:cNvSpPr>
          <p:nvPr>
            <p:ph type="body" idx="1"/>
          </p:nvPr>
        </p:nvSpPr>
        <p:spPr>
          <a:xfrm>
            <a:off x="757239" y="1198820"/>
            <a:ext cx="3738560" cy="377338"/>
          </a:xfrm>
          <a:prstGeom prst="rect">
            <a:avLst/>
          </a:prstGeom>
          <a:noFill/>
          <a:ln>
            <a:noFill/>
          </a:ln>
        </p:spPr>
        <p:txBody>
          <a:bodyPr spcFirstLastPara="1" wrap="square" lIns="91425" tIns="45700" rIns="91425" bIns="45700" anchor="b" anchorCtr="0">
            <a:noAutofit/>
          </a:bodyPr>
          <a:lstStyle/>
          <a:p>
            <a:pPr marL="457200" lvl="0" indent="-228600" algn="l" rtl="0">
              <a:lnSpc>
                <a:spcPct val="90000"/>
              </a:lnSpc>
              <a:spcBef>
                <a:spcPts val="1000"/>
              </a:spcBef>
              <a:spcAft>
                <a:spcPts val="0"/>
              </a:spcAft>
              <a:buClr>
                <a:schemeClr val="dk1"/>
              </a:buClr>
              <a:buSzPts val="2400"/>
              <a:buNone/>
            </a:pPr>
            <a:endParaRPr/>
          </a:p>
          <a:p>
            <a:pPr marL="457200" lvl="0" indent="-228600" algn="l" rtl="0">
              <a:lnSpc>
                <a:spcPct val="90000"/>
              </a:lnSpc>
              <a:spcBef>
                <a:spcPts val="1000"/>
              </a:spcBef>
              <a:spcAft>
                <a:spcPts val="0"/>
              </a:spcAft>
              <a:buClr>
                <a:schemeClr val="dk1"/>
              </a:buClr>
              <a:buSzPts val="2400"/>
              <a:buNone/>
            </a:pPr>
            <a:endParaRPr/>
          </a:p>
          <a:p>
            <a:pPr marL="457200" lvl="0" indent="-228600" algn="l" rtl="0">
              <a:lnSpc>
                <a:spcPct val="90000"/>
              </a:lnSpc>
              <a:spcBef>
                <a:spcPts val="1000"/>
              </a:spcBef>
              <a:spcAft>
                <a:spcPts val="0"/>
              </a:spcAft>
              <a:buClr>
                <a:schemeClr val="dk1"/>
              </a:buClr>
              <a:buSzPts val="2400"/>
              <a:buNone/>
            </a:pPr>
            <a:r>
              <a:rPr lang="en-US"/>
              <a:t>Anyone Can Report</a:t>
            </a:r>
            <a:endParaRPr/>
          </a:p>
        </p:txBody>
      </p:sp>
      <p:sp>
        <p:nvSpPr>
          <p:cNvPr id="496" name="Google Shape;496;p108"/>
          <p:cNvSpPr txBox="1">
            <a:spLocks noGrp="1"/>
          </p:cNvSpPr>
          <p:nvPr>
            <p:ph type="body" idx="2"/>
          </p:nvPr>
        </p:nvSpPr>
        <p:spPr>
          <a:xfrm>
            <a:off x="630238" y="1652115"/>
            <a:ext cx="3868737" cy="2989735"/>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2000"/>
              <a:t>Title IX regs. do not limit who may report SH</a:t>
            </a:r>
            <a:endParaRPr/>
          </a:p>
          <a:p>
            <a:pPr marL="457200" lvl="0" indent="-342900" algn="l" rtl="0">
              <a:lnSpc>
                <a:spcPct val="90000"/>
              </a:lnSpc>
              <a:spcBef>
                <a:spcPts val="1000"/>
              </a:spcBef>
              <a:spcAft>
                <a:spcPts val="0"/>
              </a:spcAft>
              <a:buClr>
                <a:schemeClr val="dk1"/>
              </a:buClr>
              <a:buSzPts val="1800"/>
              <a:buChar char="•"/>
            </a:pPr>
            <a:r>
              <a:rPr lang="en-US" sz="2000"/>
              <a:t>A report by </a:t>
            </a:r>
            <a:r>
              <a:rPr lang="en-US" sz="2000" b="1"/>
              <a:t>anyone</a:t>
            </a:r>
            <a:r>
              <a:rPr lang="en-US" sz="2000"/>
              <a:t> about SH made to any K-12 school employee means the school had actual notice</a:t>
            </a:r>
            <a:endParaRPr/>
          </a:p>
          <a:p>
            <a:pPr marL="914400" lvl="1" indent="-342900" algn="l" rtl="0">
              <a:lnSpc>
                <a:spcPct val="90000"/>
              </a:lnSpc>
              <a:spcBef>
                <a:spcPts val="500"/>
              </a:spcBef>
              <a:spcAft>
                <a:spcPts val="0"/>
              </a:spcAft>
              <a:buSzPts val="1800"/>
              <a:buChar char="•"/>
            </a:pPr>
            <a:r>
              <a:rPr lang="en-US" sz="1800"/>
              <a:t>Bystander, witness, friend, parent</a:t>
            </a:r>
            <a:endParaRPr/>
          </a:p>
          <a:p>
            <a:pPr marL="457200" lvl="0" indent="-228600" algn="l" rtl="0">
              <a:lnSpc>
                <a:spcPct val="90000"/>
              </a:lnSpc>
              <a:spcBef>
                <a:spcPts val="1000"/>
              </a:spcBef>
              <a:spcAft>
                <a:spcPts val="0"/>
              </a:spcAft>
              <a:buClr>
                <a:schemeClr val="dk1"/>
              </a:buClr>
              <a:buSzPts val="1800"/>
              <a:buNone/>
            </a:pPr>
            <a:endParaRPr/>
          </a:p>
        </p:txBody>
      </p:sp>
      <p:sp>
        <p:nvSpPr>
          <p:cNvPr id="497" name="Google Shape;497;p108"/>
          <p:cNvSpPr txBox="1">
            <a:spLocks noGrp="1"/>
          </p:cNvSpPr>
          <p:nvPr>
            <p:ph type="body" idx="3"/>
          </p:nvPr>
        </p:nvSpPr>
        <p:spPr>
          <a:xfrm>
            <a:off x="4645027" y="1198820"/>
            <a:ext cx="3738560" cy="377338"/>
          </a:xfrm>
          <a:prstGeom prst="rect">
            <a:avLst/>
          </a:prstGeom>
          <a:noFill/>
          <a:ln>
            <a:noFill/>
          </a:ln>
        </p:spPr>
        <p:txBody>
          <a:bodyPr spcFirstLastPara="1" wrap="square" lIns="91425" tIns="45700" rIns="91425" bIns="45700" anchor="b" anchorCtr="0">
            <a:noAutofit/>
          </a:bodyPr>
          <a:lstStyle/>
          <a:p>
            <a:pPr marL="457200" lvl="0" indent="-228600" algn="l" rtl="0">
              <a:lnSpc>
                <a:spcPct val="90000"/>
              </a:lnSpc>
              <a:spcBef>
                <a:spcPts val="1000"/>
              </a:spcBef>
              <a:spcAft>
                <a:spcPts val="0"/>
              </a:spcAft>
              <a:buClr>
                <a:schemeClr val="dk1"/>
              </a:buClr>
              <a:buSzPts val="2400"/>
              <a:buNone/>
            </a:pPr>
            <a:r>
              <a:rPr lang="en-US"/>
              <a:t>School’s Response</a:t>
            </a:r>
            <a:endParaRPr/>
          </a:p>
        </p:txBody>
      </p:sp>
      <p:sp>
        <p:nvSpPr>
          <p:cNvPr id="498" name="Google Shape;498;p108"/>
          <p:cNvSpPr txBox="1">
            <a:spLocks noGrp="1"/>
          </p:cNvSpPr>
          <p:nvPr>
            <p:ph type="body" idx="4"/>
          </p:nvPr>
        </p:nvSpPr>
        <p:spPr>
          <a:xfrm>
            <a:off x="4645027" y="1652115"/>
            <a:ext cx="3887788" cy="2879724"/>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2000"/>
              <a:t>Report triggers K-12 school’s response – it must offer </a:t>
            </a:r>
            <a:r>
              <a:rPr lang="en-US" sz="2000" i="1"/>
              <a:t>supportive measures</a:t>
            </a:r>
            <a:endParaRPr/>
          </a:p>
          <a:p>
            <a:pPr marL="914400" lvl="1" indent="-342900" algn="l" rtl="0">
              <a:lnSpc>
                <a:spcPct val="90000"/>
              </a:lnSpc>
              <a:spcBef>
                <a:spcPts val="500"/>
              </a:spcBef>
              <a:spcAft>
                <a:spcPts val="0"/>
              </a:spcAft>
              <a:buSzPts val="1800"/>
              <a:buChar char="•"/>
            </a:pPr>
            <a:r>
              <a:rPr lang="en-US" sz="1800"/>
              <a:t>E.g., counseling, class changes, interfacing with teachers about assignments, no contact orders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109" descr="A picture containing person, computer, indoor, person&#10;&#10;Description automatically generated"/>
          <p:cNvPicPr preferRelativeResize="0"/>
          <p:nvPr/>
        </p:nvPicPr>
        <p:blipFill rotWithShape="1">
          <a:blip r:embed="rId3">
            <a:alphaModFix/>
          </a:blip>
          <a:srcRect/>
          <a:stretch/>
        </p:blipFill>
        <p:spPr>
          <a:xfrm>
            <a:off x="7207824" y="93540"/>
            <a:ext cx="1863347" cy="1020404"/>
          </a:xfrm>
          <a:prstGeom prst="rect">
            <a:avLst/>
          </a:prstGeom>
          <a:noFill/>
          <a:ln>
            <a:noFill/>
          </a:ln>
        </p:spPr>
      </p:pic>
      <p:sp>
        <p:nvSpPr>
          <p:cNvPr id="504" name="Google Shape;504;p109"/>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Supportive Measures/Accommodations</a:t>
            </a:r>
            <a:r>
              <a:rPr lang="en-US">
                <a:solidFill>
                  <a:srgbClr val="00B0F0"/>
                </a:solidFill>
              </a:rPr>
              <a:t>	</a:t>
            </a:r>
            <a:endParaRPr>
              <a:solidFill>
                <a:srgbClr val="00B0F0"/>
              </a:solidFill>
            </a:endParaRPr>
          </a:p>
        </p:txBody>
      </p:sp>
      <p:sp>
        <p:nvSpPr>
          <p:cNvPr id="505" name="Google Shape;505;p109"/>
          <p:cNvSpPr txBox="1">
            <a:spLocks noGrp="1"/>
          </p:cNvSpPr>
          <p:nvPr>
            <p:ph type="body" idx="1"/>
          </p:nvPr>
        </p:nvSpPr>
        <p:spPr>
          <a:xfrm>
            <a:off x="628650" y="1113944"/>
            <a:ext cx="7886700" cy="3511844"/>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dk1"/>
              </a:buClr>
              <a:buSzPts val="2220"/>
              <a:buNone/>
            </a:pPr>
            <a:r>
              <a:rPr lang="en-US" dirty="0"/>
              <a:t>Identify in policy the available accommodations:</a:t>
            </a:r>
            <a:endParaRPr dirty="0"/>
          </a:p>
          <a:p>
            <a:pPr marL="228600" lvl="0" indent="-228600" algn="l" rtl="0">
              <a:lnSpc>
                <a:spcPct val="70000"/>
              </a:lnSpc>
              <a:spcBef>
                <a:spcPts val="0"/>
              </a:spcBef>
              <a:spcAft>
                <a:spcPts val="0"/>
              </a:spcAft>
              <a:buClr>
                <a:schemeClr val="dk1"/>
              </a:buClr>
              <a:buSzPts val="2220"/>
              <a:buNone/>
            </a:pPr>
            <a:endParaRPr sz="1200" dirty="0"/>
          </a:p>
          <a:p>
            <a:pPr marL="685800" lvl="2" indent="-228600" algn="l" rtl="0">
              <a:lnSpc>
                <a:spcPct val="70000"/>
              </a:lnSpc>
              <a:spcBef>
                <a:spcPts val="1000"/>
              </a:spcBef>
              <a:spcAft>
                <a:spcPts val="0"/>
              </a:spcAft>
              <a:buClr>
                <a:schemeClr val="dk1"/>
              </a:buClr>
              <a:buSzPts val="2127"/>
              <a:buChar char="•"/>
            </a:pPr>
            <a:r>
              <a:rPr lang="en-US" sz="2000" dirty="0"/>
              <a:t>Counseling, extensions of deadlines or other course-</a:t>
            </a:r>
            <a:r>
              <a:rPr lang="en-US" sz="2000" dirty="0">
                <a:solidFill>
                  <a:schemeClr val="dk1"/>
                </a:solidFill>
              </a:rPr>
              <a:t>related </a:t>
            </a:r>
            <a:r>
              <a:rPr lang="en-US" sz="2000" dirty="0"/>
              <a:t>adjustments, modifications of work or class schedules, mutual restrictions on contact between the parties, leaves of absence, increased security and monitoring of certain areas of the campus, and other similar measures</a:t>
            </a:r>
            <a:endParaRPr dirty="0"/>
          </a:p>
          <a:p>
            <a:pPr marL="685800" lvl="2" indent="-228600" algn="l" rtl="0">
              <a:lnSpc>
                <a:spcPct val="70000"/>
              </a:lnSpc>
              <a:spcBef>
                <a:spcPts val="1000"/>
              </a:spcBef>
              <a:spcAft>
                <a:spcPts val="0"/>
              </a:spcAft>
              <a:buClr>
                <a:schemeClr val="dk1"/>
              </a:buClr>
              <a:buSzPts val="2127"/>
              <a:buChar char="•"/>
            </a:pPr>
            <a:r>
              <a:rPr lang="en-US" sz="2000" dirty="0"/>
              <a:t>Measures should ensure equal educational access, protect safety, and/or deter further sexual harassment</a:t>
            </a:r>
            <a:endParaRPr sz="2000" dirty="0"/>
          </a:p>
          <a:p>
            <a:pPr marL="228600" lvl="0" indent="-87629" algn="l" rtl="0">
              <a:lnSpc>
                <a:spcPct val="70000"/>
              </a:lnSpc>
              <a:spcBef>
                <a:spcPts val="1000"/>
              </a:spcBef>
              <a:spcAft>
                <a:spcPts val="0"/>
              </a:spcAft>
              <a:buClr>
                <a:schemeClr val="dk1"/>
              </a:buClr>
              <a:buSzPts val="2220"/>
              <a:buNone/>
            </a:pPr>
            <a:endParaRPr sz="1200" dirty="0"/>
          </a:p>
          <a:p>
            <a:pPr marL="228600" lvl="0" indent="-228600" algn="l" rtl="0">
              <a:lnSpc>
                <a:spcPct val="70000"/>
              </a:lnSpc>
              <a:spcBef>
                <a:spcPts val="1000"/>
              </a:spcBef>
              <a:spcAft>
                <a:spcPts val="0"/>
              </a:spcAft>
              <a:buClr>
                <a:srgbClr val="0070C0"/>
              </a:buClr>
              <a:buSzPts val="2220"/>
              <a:buChar char="•"/>
            </a:pPr>
            <a:r>
              <a:rPr lang="en-US" sz="2220" b="1" dirty="0">
                <a:solidFill>
                  <a:srgbClr val="00B0F0"/>
                </a:solidFill>
              </a:rPr>
              <a:t>NEW: </a:t>
            </a:r>
            <a:r>
              <a:rPr lang="en-US" sz="2200" dirty="0"/>
              <a:t>Title IX grievance process must be followed before other actions than these described may be taken against a respondent</a:t>
            </a:r>
            <a:endParaRPr sz="2200" b="1" dirty="0"/>
          </a:p>
          <a:p>
            <a:pPr marL="685800" lvl="1" indent="-111125" algn="l" rtl="0">
              <a:lnSpc>
                <a:spcPct val="70000"/>
              </a:lnSpc>
              <a:spcBef>
                <a:spcPts val="500"/>
              </a:spcBef>
              <a:spcAft>
                <a:spcPts val="0"/>
              </a:spcAft>
              <a:buClr>
                <a:schemeClr val="dk1"/>
              </a:buClr>
              <a:buSzPts val="1850"/>
              <a:buNone/>
            </a:pPr>
            <a:endParaRPr sz="1850" dirty="0"/>
          </a:p>
        </p:txBody>
      </p:sp>
      <p:sp>
        <p:nvSpPr>
          <p:cNvPr id="506" name="Google Shape;506;p109"/>
          <p:cNvSpPr txBox="1"/>
          <p:nvPr/>
        </p:nvSpPr>
        <p:spPr>
          <a:xfrm>
            <a:off x="3057524" y="6467475"/>
            <a:ext cx="280035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00" b="0" i="0" u="sng" strike="noStrike" cap="none">
                <a:solidFill>
                  <a:schemeClr val="hlink"/>
                </a:solidFill>
                <a:latin typeface="Arial"/>
                <a:ea typeface="Arial"/>
                <a:cs typeface="Arial"/>
                <a:sym typeface="Arial"/>
                <a:hlinkClick r:id="rId4"/>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chemeClr val="hlink"/>
                </a:solidFill>
                <a:latin typeface="Arial"/>
                <a:ea typeface="Arial"/>
                <a:cs typeface="Arial"/>
                <a:sym typeface="Arial"/>
                <a:hlinkClick r:id="rId5"/>
              </a:rPr>
              <a:t>CC BY-SA</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10"/>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800">
                <a:solidFill>
                  <a:srgbClr val="00B0F0"/>
                </a:solidFill>
              </a:rPr>
              <a:t>Response to Reports of Sexual Harassment</a:t>
            </a:r>
            <a:endParaRPr/>
          </a:p>
        </p:txBody>
      </p:sp>
      <p:sp>
        <p:nvSpPr>
          <p:cNvPr id="512" name="Google Shape;512;p110"/>
          <p:cNvSpPr txBox="1">
            <a:spLocks noGrp="1"/>
          </p:cNvSpPr>
          <p:nvPr>
            <p:ph type="body" idx="1"/>
          </p:nvPr>
        </p:nvSpPr>
        <p:spPr>
          <a:xfrm>
            <a:off x="628650" y="1051964"/>
            <a:ext cx="7886700" cy="3285507"/>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2200"/>
              <a:t>A </a:t>
            </a:r>
            <a:r>
              <a:rPr lang="en-US" sz="2200" b="1"/>
              <a:t>report</a:t>
            </a:r>
            <a:r>
              <a:rPr lang="en-US" sz="2200"/>
              <a:t> does not trigger a Title IX investigation by itself</a:t>
            </a:r>
            <a:endParaRPr/>
          </a:p>
          <a:p>
            <a:pPr marL="457200" lvl="0" indent="-228600" algn="l" rtl="0">
              <a:lnSpc>
                <a:spcPct val="90000"/>
              </a:lnSpc>
              <a:spcBef>
                <a:spcPts val="1000"/>
              </a:spcBef>
              <a:spcAft>
                <a:spcPts val="0"/>
              </a:spcAft>
              <a:buClr>
                <a:schemeClr val="dk1"/>
              </a:buClr>
              <a:buSzPts val="1800"/>
              <a:buNone/>
            </a:pPr>
            <a:endParaRPr sz="1200"/>
          </a:p>
          <a:p>
            <a:pPr marL="457200" lvl="0" indent="-342900" algn="l" rtl="0">
              <a:lnSpc>
                <a:spcPct val="90000"/>
              </a:lnSpc>
              <a:spcBef>
                <a:spcPts val="1000"/>
              </a:spcBef>
              <a:spcAft>
                <a:spcPts val="0"/>
              </a:spcAft>
              <a:buClr>
                <a:schemeClr val="dk1"/>
              </a:buClr>
              <a:buSzPts val="1800"/>
              <a:buChar char="•"/>
            </a:pPr>
            <a:r>
              <a:rPr lang="en-US" sz="2200"/>
              <a:t>Either the complainant (or his/her parent) must sign a complaint, OR the school’s Title IX Coordinator must sign a complaint to initiate an investigation</a:t>
            </a:r>
            <a:endParaRPr/>
          </a:p>
          <a:p>
            <a:pPr marL="457200" lvl="0" indent="-228600" algn="l" rtl="0">
              <a:lnSpc>
                <a:spcPct val="90000"/>
              </a:lnSpc>
              <a:spcBef>
                <a:spcPts val="1000"/>
              </a:spcBef>
              <a:spcAft>
                <a:spcPts val="0"/>
              </a:spcAft>
              <a:buClr>
                <a:schemeClr val="dk1"/>
              </a:buClr>
              <a:buSzPts val="1800"/>
              <a:buNone/>
            </a:pPr>
            <a:endParaRPr sz="1200"/>
          </a:p>
          <a:p>
            <a:pPr marL="457200" lvl="0" indent="-342900" algn="l" rtl="0">
              <a:lnSpc>
                <a:spcPct val="90000"/>
              </a:lnSpc>
              <a:spcBef>
                <a:spcPts val="1000"/>
              </a:spcBef>
              <a:spcAft>
                <a:spcPts val="0"/>
              </a:spcAft>
              <a:buSzPts val="1800"/>
              <a:buFont typeface="Noto Sans Symbols"/>
              <a:buChar char="⮚"/>
            </a:pPr>
            <a:r>
              <a:rPr lang="en-US" sz="2200" b="1">
                <a:solidFill>
                  <a:schemeClr val="dk1"/>
                </a:solidFill>
              </a:rPr>
              <a:t>The Title IX Coordinator must also promptly explain the process for filing a formal complaint to avoid being found “deliberately indifferent”</a:t>
            </a:r>
            <a:endParaRPr sz="2200" b="1">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11"/>
          <p:cNvSpPr txBox="1">
            <a:spLocks noGrp="1"/>
          </p:cNvSpPr>
          <p:nvPr>
            <p:ph type="body" idx="1"/>
          </p:nvPr>
        </p:nvSpPr>
        <p:spPr>
          <a:xfrm>
            <a:off x="623888" y="547255"/>
            <a:ext cx="7886700" cy="4020000"/>
          </a:xfrm>
          <a:prstGeom prst="rect">
            <a:avLst/>
          </a:prstGeom>
          <a:noFill/>
          <a:ln>
            <a:noFill/>
          </a:ln>
        </p:spPr>
        <p:txBody>
          <a:bodyPr spcFirstLastPara="1" wrap="square" lIns="91425" tIns="45700" rIns="91425" bIns="45700" anchor="t" anchorCtr="0">
            <a:noAutofit/>
          </a:bodyPr>
          <a:lstStyle/>
          <a:p>
            <a:pPr marL="6350" lvl="0" indent="0" algn="l" rtl="0">
              <a:lnSpc>
                <a:spcPct val="90000"/>
              </a:lnSpc>
              <a:spcBef>
                <a:spcPts val="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a:p>
          <a:p>
            <a:pPr marL="6350" lvl="0" indent="0" algn="l" rtl="0">
              <a:lnSpc>
                <a:spcPct val="90000"/>
              </a:lnSpc>
              <a:spcBef>
                <a:spcPts val="1000"/>
              </a:spcBef>
              <a:spcAft>
                <a:spcPts val="0"/>
              </a:spcAft>
              <a:buClr>
                <a:schemeClr val="lt1"/>
              </a:buClr>
              <a:buSzPts val="2400"/>
              <a:buNone/>
            </a:pPr>
            <a:endParaRPr sz="2800"/>
          </a:p>
          <a:p>
            <a:pPr marL="0" lvl="0" indent="0" algn="l" rtl="0">
              <a:lnSpc>
                <a:spcPct val="90000"/>
              </a:lnSpc>
              <a:spcBef>
                <a:spcPts val="0"/>
              </a:spcBef>
              <a:spcAft>
                <a:spcPts val="0"/>
              </a:spcAft>
              <a:buClr>
                <a:schemeClr val="dk1"/>
              </a:buClr>
              <a:buSzPts val="2700"/>
              <a:buFont typeface="Avenir"/>
              <a:buNone/>
            </a:pPr>
            <a:r>
              <a:rPr lang="en-US" sz="2800" b="1">
                <a:latin typeface="Avenir"/>
                <a:ea typeface="Avenir"/>
                <a:cs typeface="Avenir"/>
                <a:sym typeface="Avenir"/>
              </a:rPr>
              <a:t>Initiating a Title IX Case</a:t>
            </a:r>
            <a:endParaRPr sz="28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12"/>
          <p:cNvSpPr txBox="1">
            <a:spLocks noGrp="1"/>
          </p:cNvSpPr>
          <p:nvPr>
            <p:ph type="title"/>
          </p:nvPr>
        </p:nvSpPr>
        <p:spPr>
          <a:xfrm>
            <a:off x="628650" y="429811"/>
            <a:ext cx="7886700" cy="4246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Initiation of a Title IX case</a:t>
            </a:r>
            <a:endParaRPr sz="2800">
              <a:solidFill>
                <a:srgbClr val="00B0F0"/>
              </a:solidFill>
            </a:endParaRPr>
          </a:p>
        </p:txBody>
      </p:sp>
      <p:sp>
        <p:nvSpPr>
          <p:cNvPr id="523" name="Google Shape;523;p112"/>
          <p:cNvSpPr txBox="1">
            <a:spLocks noGrp="1"/>
          </p:cNvSpPr>
          <p:nvPr>
            <p:ph type="body" idx="1"/>
          </p:nvPr>
        </p:nvSpPr>
        <p:spPr>
          <a:xfrm>
            <a:off x="628650" y="962952"/>
            <a:ext cx="7886700" cy="337452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rgbClr val="00B0F0"/>
              </a:buClr>
              <a:buSzPts val="2400"/>
              <a:buChar char="•"/>
            </a:pPr>
            <a:r>
              <a:rPr lang="en-US" sz="2220" b="1">
                <a:solidFill>
                  <a:srgbClr val="00B0F0"/>
                </a:solidFill>
              </a:rPr>
              <a:t>Two ways:</a:t>
            </a:r>
            <a:endParaRPr sz="2220" b="1">
              <a:solidFill>
                <a:srgbClr val="00B0F0"/>
              </a:solidFill>
            </a:endParaRPr>
          </a:p>
          <a:p>
            <a:pPr marL="687388" lvl="0" indent="-401638" algn="l" rtl="0">
              <a:lnSpc>
                <a:spcPct val="80000"/>
              </a:lnSpc>
              <a:spcBef>
                <a:spcPts val="1000"/>
              </a:spcBef>
              <a:spcAft>
                <a:spcPts val="0"/>
              </a:spcAft>
              <a:buClr>
                <a:schemeClr val="dk1"/>
              </a:buClr>
              <a:buSzPts val="2000"/>
              <a:buFont typeface="Noto Sans Symbols"/>
              <a:buChar char="❑"/>
            </a:pPr>
            <a:r>
              <a:rPr lang="en-US" sz="2000"/>
              <a:t>Complainant files a complaint with Title IX office &amp; school finds there is jurisdiction (happened on school grounds or during school activity)</a:t>
            </a:r>
            <a:endParaRPr sz="2000"/>
          </a:p>
          <a:p>
            <a:pPr marL="687388" lvl="0" indent="-401638" algn="ctr" rtl="0">
              <a:lnSpc>
                <a:spcPct val="80000"/>
              </a:lnSpc>
              <a:spcBef>
                <a:spcPts val="1000"/>
              </a:spcBef>
              <a:spcAft>
                <a:spcPts val="0"/>
              </a:spcAft>
              <a:buClr>
                <a:schemeClr val="dk1"/>
              </a:buClr>
              <a:buSzPts val="2400"/>
              <a:buNone/>
            </a:pPr>
            <a:r>
              <a:rPr lang="en-US" sz="2035" b="1"/>
              <a:t>OR</a:t>
            </a:r>
            <a:endParaRPr sz="2035" b="1"/>
          </a:p>
          <a:p>
            <a:pPr marL="687388" lvl="0" indent="-401638" algn="l" rtl="0">
              <a:lnSpc>
                <a:spcPct val="80000"/>
              </a:lnSpc>
              <a:spcBef>
                <a:spcPts val="1000"/>
              </a:spcBef>
              <a:spcAft>
                <a:spcPts val="0"/>
              </a:spcAft>
              <a:buClr>
                <a:schemeClr val="dk1"/>
              </a:buClr>
              <a:buSzPts val="2000"/>
              <a:buFont typeface="Noto Sans Symbols"/>
              <a:buChar char="❑"/>
            </a:pPr>
            <a:r>
              <a:rPr lang="en-US" sz="2000"/>
              <a:t>Title IX Coordinator signs a complaint</a:t>
            </a:r>
            <a:endParaRPr sz="2000"/>
          </a:p>
          <a:p>
            <a:pPr marL="0" lvl="0" indent="0" algn="l" rtl="0">
              <a:lnSpc>
                <a:spcPct val="80000"/>
              </a:lnSpc>
              <a:spcBef>
                <a:spcPts val="1000"/>
              </a:spcBef>
              <a:spcAft>
                <a:spcPts val="0"/>
              </a:spcAft>
              <a:buClr>
                <a:schemeClr val="dk1"/>
              </a:buClr>
              <a:buSzPts val="2400"/>
              <a:buNone/>
            </a:pPr>
            <a:endParaRPr sz="1200"/>
          </a:p>
          <a:p>
            <a:pPr marL="0" lvl="0" indent="0" algn="l" rtl="0">
              <a:lnSpc>
                <a:spcPct val="80000"/>
              </a:lnSpc>
              <a:spcBef>
                <a:spcPts val="1000"/>
              </a:spcBef>
              <a:spcAft>
                <a:spcPts val="0"/>
              </a:spcAft>
              <a:buClr>
                <a:schemeClr val="dk1"/>
              </a:buClr>
              <a:buSzPts val="2400"/>
              <a:buNone/>
            </a:pPr>
            <a:r>
              <a:rPr lang="en-US" sz="2100"/>
              <a:t>In some circumstances a complaint MUST be signed in order for the school’s response to be not deliberately indifferent or clearly unreasonable</a:t>
            </a:r>
            <a:endParaRPr sz="2100"/>
          </a:p>
          <a:p>
            <a:pPr marL="0" lvl="0" indent="0" algn="ctr" rtl="0">
              <a:lnSpc>
                <a:spcPct val="80000"/>
              </a:lnSpc>
              <a:spcBef>
                <a:spcPts val="1000"/>
              </a:spcBef>
              <a:spcAft>
                <a:spcPts val="0"/>
              </a:spcAft>
              <a:buClr>
                <a:schemeClr val="dk1"/>
              </a:buClr>
              <a:buSzPts val="2400"/>
              <a:buNone/>
            </a:pPr>
            <a:r>
              <a:rPr lang="en-US" sz="2100"/>
              <a:t>34 CFR 106.45</a:t>
            </a:r>
            <a:endParaRPr sz="2100"/>
          </a:p>
          <a:p>
            <a:pPr marL="228600" lvl="0" indent="-228600" algn="l" rtl="0">
              <a:lnSpc>
                <a:spcPct val="80000"/>
              </a:lnSpc>
              <a:spcBef>
                <a:spcPts val="1000"/>
              </a:spcBef>
              <a:spcAft>
                <a:spcPts val="0"/>
              </a:spcAft>
              <a:buClr>
                <a:schemeClr val="dk1"/>
              </a:buClr>
              <a:buSzPts val="2400"/>
              <a:buNone/>
            </a:pPr>
            <a:endParaRPr sz="2220"/>
          </a:p>
          <a:p>
            <a:pPr marL="228600" lvl="0" indent="-228600" algn="l" rtl="0">
              <a:lnSpc>
                <a:spcPct val="80000"/>
              </a:lnSpc>
              <a:spcBef>
                <a:spcPts val="1000"/>
              </a:spcBef>
              <a:spcAft>
                <a:spcPts val="0"/>
              </a:spcAft>
              <a:buClr>
                <a:schemeClr val="dk1"/>
              </a:buClr>
              <a:buSzPts val="2400"/>
              <a:buNone/>
            </a:pPr>
            <a:endParaRPr sz="222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113"/>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Signing a Complaint</a:t>
            </a:r>
            <a:endParaRPr sz="2800">
              <a:solidFill>
                <a:srgbClr val="00B0F0"/>
              </a:solidFill>
            </a:endParaRPr>
          </a:p>
        </p:txBody>
      </p:sp>
      <p:sp>
        <p:nvSpPr>
          <p:cNvPr id="529" name="Google Shape;529;p113"/>
          <p:cNvSpPr txBox="1">
            <a:spLocks noGrp="1"/>
          </p:cNvSpPr>
          <p:nvPr>
            <p:ph type="body" idx="1"/>
          </p:nvPr>
        </p:nvSpPr>
        <p:spPr>
          <a:xfrm>
            <a:off x="628650" y="1075159"/>
            <a:ext cx="7886700" cy="3537181"/>
          </a:xfrm>
          <a:prstGeom prst="rect">
            <a:avLst/>
          </a:prstGeom>
          <a:noFill/>
          <a:ln>
            <a:noFill/>
          </a:ln>
        </p:spPr>
        <p:txBody>
          <a:bodyPr spcFirstLastPara="1" wrap="square" lIns="91425" tIns="45700" rIns="91425" bIns="45700" anchor="t" anchorCtr="0">
            <a:noAutofit/>
          </a:bodyPr>
          <a:lstStyle/>
          <a:p>
            <a:pPr marL="228600" lvl="0" indent="-228600" algn="ctr" rtl="0">
              <a:lnSpc>
                <a:spcPct val="80000"/>
              </a:lnSpc>
              <a:spcBef>
                <a:spcPts val="0"/>
              </a:spcBef>
              <a:spcAft>
                <a:spcPts val="0"/>
              </a:spcAft>
              <a:buClr>
                <a:schemeClr val="dk1"/>
              </a:buClr>
              <a:buSzPts val="2220"/>
              <a:buNone/>
            </a:pPr>
            <a:r>
              <a:rPr lang="en-US" sz="2220" dirty="0"/>
              <a:t>When </a:t>
            </a:r>
            <a:r>
              <a:rPr lang="en-US" sz="2220" u="sng" dirty="0"/>
              <a:t>must</a:t>
            </a:r>
            <a:r>
              <a:rPr lang="en-US" sz="2220" dirty="0"/>
              <a:t> a complaint be signed?</a:t>
            </a:r>
            <a:r>
              <a:rPr lang="en-US" sz="2220" b="1" dirty="0"/>
              <a:t> </a:t>
            </a:r>
            <a:endParaRPr dirty="0"/>
          </a:p>
          <a:p>
            <a:pPr marL="228600" lvl="0" indent="-228600" algn="ctr" rtl="0">
              <a:lnSpc>
                <a:spcPct val="80000"/>
              </a:lnSpc>
              <a:spcBef>
                <a:spcPts val="1000"/>
              </a:spcBef>
              <a:spcAft>
                <a:spcPts val="0"/>
              </a:spcAft>
              <a:buClr>
                <a:schemeClr val="dk1"/>
              </a:buClr>
              <a:buSzPts val="2220"/>
              <a:buNone/>
            </a:pPr>
            <a:endParaRPr sz="1200" dirty="0">
              <a:solidFill>
                <a:srgbClr val="00B0F0"/>
              </a:solidFill>
            </a:endParaRPr>
          </a:p>
          <a:p>
            <a:pPr marL="228600" lvl="0" indent="-228600" algn="ctr" rtl="0">
              <a:lnSpc>
                <a:spcPct val="80000"/>
              </a:lnSpc>
              <a:spcBef>
                <a:spcPts val="1000"/>
              </a:spcBef>
              <a:spcAft>
                <a:spcPts val="0"/>
              </a:spcAft>
              <a:buClr>
                <a:schemeClr val="dk1"/>
              </a:buClr>
              <a:buSzPts val="2220"/>
              <a:buNone/>
            </a:pPr>
            <a:r>
              <a:rPr lang="en-US" sz="2220" b="1" dirty="0">
                <a:solidFill>
                  <a:srgbClr val="00B0F0"/>
                </a:solidFill>
              </a:rPr>
              <a:t>Examples:</a:t>
            </a:r>
            <a:endParaRPr b="1" dirty="0">
              <a:solidFill>
                <a:srgbClr val="00B0F0"/>
              </a:solidFill>
            </a:endParaRPr>
          </a:p>
          <a:p>
            <a:pPr marL="285750" lvl="0" indent="-276225" algn="l" rtl="0">
              <a:lnSpc>
                <a:spcPct val="80000"/>
              </a:lnSpc>
              <a:spcBef>
                <a:spcPts val="1000"/>
              </a:spcBef>
              <a:spcAft>
                <a:spcPts val="0"/>
              </a:spcAft>
              <a:buClr>
                <a:schemeClr val="dk1"/>
              </a:buClr>
              <a:buSzPts val="2220"/>
              <a:buChar char="•"/>
            </a:pPr>
            <a:r>
              <a:rPr lang="en-US" sz="2000" dirty="0"/>
              <a:t>The institution has actual knowledge of a pattern of alleged sexual harassment by a perpetrator in a position of authority</a:t>
            </a:r>
            <a:endParaRPr sz="2000" dirty="0"/>
          </a:p>
          <a:p>
            <a:pPr marL="285750" lvl="0" indent="-276225" algn="l" rtl="0">
              <a:lnSpc>
                <a:spcPct val="80000"/>
              </a:lnSpc>
              <a:spcBef>
                <a:spcPts val="1000"/>
              </a:spcBef>
              <a:spcAft>
                <a:spcPts val="0"/>
              </a:spcAft>
              <a:buClr>
                <a:schemeClr val="dk1"/>
              </a:buClr>
              <a:buSzPts val="2220"/>
              <a:buChar char="•"/>
            </a:pPr>
            <a:r>
              <a:rPr lang="en-US" sz="2000" dirty="0"/>
              <a:t>The institution wishes to investigate allegations in order to determine whether it has probable cause of employee sexual misconduct that affect the IHE’s legal obligations</a:t>
            </a:r>
            <a:endParaRPr sz="2000" dirty="0"/>
          </a:p>
          <a:p>
            <a:pPr marL="285750" lvl="0" indent="-276225" algn="l" rtl="0">
              <a:lnSpc>
                <a:spcPct val="80000"/>
              </a:lnSpc>
              <a:spcBef>
                <a:spcPts val="1000"/>
              </a:spcBef>
              <a:spcAft>
                <a:spcPts val="0"/>
              </a:spcAft>
              <a:buClr>
                <a:schemeClr val="dk1"/>
              </a:buClr>
              <a:buSzPts val="2220"/>
              <a:buChar char="•"/>
            </a:pPr>
            <a:r>
              <a:rPr lang="en-US" sz="2000" dirty="0"/>
              <a:t>A Title IX Coordinator receives multiple reports of sexual harassment against the same respondent</a:t>
            </a:r>
            <a:endParaRPr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14"/>
          <p:cNvSpPr txBox="1">
            <a:spLocks noGrp="1"/>
          </p:cNvSpPr>
          <p:nvPr>
            <p:ph type="title"/>
          </p:nvPr>
        </p:nvSpPr>
        <p:spPr>
          <a:xfrm>
            <a:off x="623888" y="1475919"/>
            <a:ext cx="7886700" cy="143693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49B5FF"/>
              </a:buClr>
              <a:buSzPts val="4800"/>
              <a:buFont typeface="Avenir"/>
              <a:buNone/>
            </a:pPr>
            <a:r>
              <a:rPr lang="en-US"/>
              <a:t>Title IX Process for K-12 Schools</a:t>
            </a:r>
            <a:endParaRPr/>
          </a:p>
        </p:txBody>
      </p:sp>
      <p:sp>
        <p:nvSpPr>
          <p:cNvPr id="535" name="Google Shape;535;p114"/>
          <p:cNvSpPr txBox="1">
            <a:spLocks noGrp="1"/>
          </p:cNvSpPr>
          <p:nvPr>
            <p:ph type="body" idx="1"/>
          </p:nvPr>
        </p:nvSpPr>
        <p:spPr>
          <a:xfrm>
            <a:off x="623888" y="2912851"/>
            <a:ext cx="7886700" cy="1125538"/>
          </a:xfrm>
          <a:prstGeom prst="rect">
            <a:avLst/>
          </a:prstGeom>
          <a:noFill/>
          <a:ln>
            <a:noFill/>
          </a:ln>
        </p:spPr>
        <p:txBody>
          <a:bodyPr spcFirstLastPara="1" wrap="square" lIns="91425" tIns="45700" rIns="91425" bIns="45700" anchor="t" anchorCtr="0">
            <a:noAutofit/>
          </a:bodyPr>
          <a:lstStyle/>
          <a:p>
            <a:pPr marL="63500" lvl="0" indent="0" algn="l" rtl="0">
              <a:lnSpc>
                <a:spcPct val="90000"/>
              </a:lnSpc>
              <a:spcBef>
                <a:spcPts val="1000"/>
              </a:spcBef>
              <a:spcAft>
                <a:spcPts val="0"/>
              </a:spcAft>
              <a:buSzPts val="2400"/>
              <a:buNone/>
            </a:pPr>
            <a:r>
              <a:rPr lang="en-US"/>
              <a:t>Similarities and differences with institutions of higher education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115"/>
          <p:cNvSpPr txBox="1">
            <a:spLocks noGrp="1"/>
          </p:cNvSpPr>
          <p:nvPr>
            <p:ph type="title"/>
          </p:nvPr>
        </p:nvSpPr>
        <p:spPr>
          <a:xfrm>
            <a:off x="628650" y="253250"/>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Investigations</a:t>
            </a:r>
            <a:endParaRPr sz="2800">
              <a:solidFill>
                <a:srgbClr val="00B0F0"/>
              </a:solidFill>
            </a:endParaRPr>
          </a:p>
        </p:txBody>
      </p:sp>
      <p:sp>
        <p:nvSpPr>
          <p:cNvPr id="542" name="Google Shape;542;p115"/>
          <p:cNvSpPr txBox="1">
            <a:spLocks noGrp="1"/>
          </p:cNvSpPr>
          <p:nvPr>
            <p:ph type="body" idx="1"/>
          </p:nvPr>
        </p:nvSpPr>
        <p:spPr>
          <a:xfrm>
            <a:off x="628650" y="733342"/>
            <a:ext cx="8124825" cy="367681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Clr>
                <a:srgbClr val="000000"/>
              </a:buClr>
              <a:buSzPts val="2400"/>
              <a:buNone/>
            </a:pPr>
            <a:r>
              <a:rPr lang="en-US" sz="1800">
                <a:solidFill>
                  <a:srgbClr val="000000"/>
                </a:solidFill>
                <a:latin typeface="Avenir"/>
                <a:ea typeface="Avenir"/>
                <a:cs typeface="Avenir"/>
                <a:sym typeface="Avenir"/>
              </a:rPr>
              <a:t>Provide an “equal opportunity of the parties to present witnesses, including fact and expert witnesses, and other inculpatory/exculpatory evidence” during the investigation</a:t>
            </a:r>
            <a:endParaRPr/>
          </a:p>
          <a:p>
            <a:pPr marL="114300" lvl="0" indent="0" algn="l" rtl="0">
              <a:lnSpc>
                <a:spcPct val="90000"/>
              </a:lnSpc>
              <a:spcBef>
                <a:spcPts val="1000"/>
              </a:spcBef>
              <a:spcAft>
                <a:spcPts val="0"/>
              </a:spcAft>
              <a:buClr>
                <a:srgbClr val="000000"/>
              </a:buClr>
              <a:buSzPts val="1800"/>
              <a:buNone/>
            </a:pPr>
            <a:r>
              <a:rPr lang="en-US" sz="1800" b="1">
                <a:solidFill>
                  <a:srgbClr val="000000"/>
                </a:solidFill>
                <a:latin typeface="Avenir"/>
                <a:ea typeface="Avenir"/>
                <a:cs typeface="Avenir"/>
                <a:sym typeface="Avenir"/>
              </a:rPr>
              <a:t>School Must Prepare and Share Draft Report of Evidence</a:t>
            </a:r>
            <a:endParaRPr/>
          </a:p>
          <a:p>
            <a:pPr marL="457200" lvl="0" indent="-342900" algn="l" rtl="0">
              <a:lnSpc>
                <a:spcPct val="90000"/>
              </a:lnSpc>
              <a:spcBef>
                <a:spcPts val="1000"/>
              </a:spcBef>
              <a:spcAft>
                <a:spcPts val="0"/>
              </a:spcAft>
              <a:buClr>
                <a:srgbClr val="000000"/>
              </a:buClr>
              <a:buSzPts val="1800"/>
              <a:buChar char="•"/>
            </a:pPr>
            <a:r>
              <a:rPr lang="en-US" sz="1700">
                <a:solidFill>
                  <a:srgbClr val="000000"/>
                </a:solidFill>
                <a:latin typeface="Avenir"/>
                <a:ea typeface="Avenir"/>
                <a:cs typeface="Avenir"/>
                <a:sym typeface="Avenir"/>
              </a:rPr>
              <a:t>Given to both parties and their advisor, if any, via electronic format or a hard copy</a:t>
            </a:r>
            <a:endParaRPr/>
          </a:p>
          <a:p>
            <a:pPr marL="457200" lvl="0" indent="-342900" algn="l" rtl="0">
              <a:lnSpc>
                <a:spcPct val="90000"/>
              </a:lnSpc>
              <a:spcBef>
                <a:spcPts val="1000"/>
              </a:spcBef>
              <a:spcAft>
                <a:spcPts val="0"/>
              </a:spcAft>
              <a:buClr>
                <a:srgbClr val="000000"/>
              </a:buClr>
              <a:buSzPts val="1800"/>
              <a:buChar char="•"/>
            </a:pPr>
            <a:r>
              <a:rPr lang="en-US" sz="1700">
                <a:solidFill>
                  <a:srgbClr val="000000"/>
                </a:solidFill>
                <a:latin typeface="Avenir"/>
                <a:ea typeface="Avenir"/>
                <a:cs typeface="Avenir"/>
                <a:sym typeface="Avenir"/>
              </a:rPr>
              <a:t>Provide the parties and advisors, if any, with at least 10 days to review the Draft Report of Evidence and Attachments &amp; submit written responses</a:t>
            </a:r>
            <a:endParaRPr/>
          </a:p>
          <a:p>
            <a:pPr marL="457200" lvl="0" indent="-342900" algn="l" rtl="0">
              <a:lnSpc>
                <a:spcPct val="90000"/>
              </a:lnSpc>
              <a:spcBef>
                <a:spcPts val="1000"/>
              </a:spcBef>
              <a:spcAft>
                <a:spcPts val="0"/>
              </a:spcAft>
              <a:buClr>
                <a:srgbClr val="000000"/>
              </a:buClr>
              <a:buSzPts val="1800"/>
              <a:buChar char="•"/>
            </a:pPr>
            <a:r>
              <a:rPr lang="en-US" sz="1700">
                <a:solidFill>
                  <a:srgbClr val="000000"/>
                </a:solidFill>
                <a:latin typeface="Avenir"/>
                <a:ea typeface="Avenir"/>
                <a:cs typeface="Avenir"/>
                <a:sym typeface="Avenir"/>
              </a:rPr>
              <a:t>Share any new evidence with the parties and continue the investigation related to new information, if needed</a:t>
            </a:r>
            <a:endParaRPr/>
          </a:p>
          <a:p>
            <a:pPr marL="457200" lvl="0" indent="-342900" algn="l" rtl="0">
              <a:lnSpc>
                <a:spcPct val="90000"/>
              </a:lnSpc>
              <a:spcBef>
                <a:spcPts val="1000"/>
              </a:spcBef>
              <a:spcAft>
                <a:spcPts val="0"/>
              </a:spcAft>
              <a:buClr>
                <a:srgbClr val="000000"/>
              </a:buClr>
              <a:buSzPts val="1800"/>
              <a:buChar char="•"/>
            </a:pPr>
            <a:r>
              <a:rPr lang="en-US" sz="1700">
                <a:solidFill>
                  <a:srgbClr val="000000"/>
                </a:solidFill>
                <a:latin typeface="Avenir"/>
                <a:ea typeface="Avenir"/>
                <a:cs typeface="Avenir"/>
                <a:sym typeface="Avenir"/>
              </a:rPr>
              <a:t>Consider and incorporate new information and responses in the </a:t>
            </a:r>
            <a:r>
              <a:rPr lang="en-US" sz="1700" b="1" i="1">
                <a:solidFill>
                  <a:srgbClr val="000000"/>
                </a:solidFill>
                <a:latin typeface="Avenir"/>
                <a:ea typeface="Avenir"/>
                <a:cs typeface="Avenir"/>
                <a:sym typeface="Avenir"/>
              </a:rPr>
              <a:t>Final Investigative Report</a:t>
            </a:r>
            <a:endParaRPr sz="1700">
              <a:solidFill>
                <a:srgbClr val="000000"/>
              </a:solidFill>
              <a:latin typeface="Avenir"/>
              <a:ea typeface="Avenir"/>
              <a:cs typeface="Avenir"/>
              <a:sym typeface="Avenir"/>
            </a:endParaRPr>
          </a:p>
          <a:p>
            <a:pPr marL="228600" lvl="0" indent="-228600" algn="l" rtl="0">
              <a:lnSpc>
                <a:spcPct val="90000"/>
              </a:lnSpc>
              <a:spcBef>
                <a:spcPts val="1000"/>
              </a:spcBef>
              <a:spcAft>
                <a:spcPts val="0"/>
              </a:spcAft>
              <a:buClr>
                <a:schemeClr val="dk1"/>
              </a:buClr>
              <a:buSzPts val="2400"/>
              <a:buNone/>
            </a:pPr>
            <a:endParaRPr sz="1800">
              <a:latin typeface="Avenir"/>
              <a:ea typeface="Avenir"/>
              <a:cs typeface="Avenir"/>
              <a:sym typeface="Aveni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116" descr="A picture containing person, computer, computer, young&#10;&#10;Description automatically generated"/>
          <p:cNvPicPr preferRelativeResize="0"/>
          <p:nvPr/>
        </p:nvPicPr>
        <p:blipFill rotWithShape="1">
          <a:blip r:embed="rId3">
            <a:alphaModFix/>
          </a:blip>
          <a:srcRect/>
          <a:stretch/>
        </p:blipFill>
        <p:spPr>
          <a:xfrm>
            <a:off x="7315063" y="0"/>
            <a:ext cx="1828935" cy="1149069"/>
          </a:xfrm>
          <a:prstGeom prst="rect">
            <a:avLst/>
          </a:prstGeom>
          <a:noFill/>
          <a:ln>
            <a:noFill/>
          </a:ln>
        </p:spPr>
      </p:pic>
      <p:sp>
        <p:nvSpPr>
          <p:cNvPr id="548" name="Google Shape;548;p116"/>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800">
                <a:solidFill>
                  <a:srgbClr val="00B0F0"/>
                </a:solidFill>
              </a:rPr>
              <a:t>Title IX Proceedings in K-12 Schools</a:t>
            </a:r>
            <a:endParaRPr/>
          </a:p>
        </p:txBody>
      </p:sp>
      <p:sp>
        <p:nvSpPr>
          <p:cNvPr id="549" name="Google Shape;549;p116"/>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2200" b="1">
                <a:solidFill>
                  <a:schemeClr val="dk1"/>
                </a:solidFill>
              </a:rPr>
              <a:t>Hearings are optional </a:t>
            </a:r>
            <a:r>
              <a:rPr lang="en-US" sz="2200">
                <a:solidFill>
                  <a:schemeClr val="dk1"/>
                </a:solidFill>
              </a:rPr>
              <a:t>– school policy determines if a hearing is part of the process</a:t>
            </a:r>
            <a:endParaRPr/>
          </a:p>
          <a:p>
            <a:pPr marL="457200" lvl="0" indent="-228600" algn="l" rtl="0">
              <a:lnSpc>
                <a:spcPct val="90000"/>
              </a:lnSpc>
              <a:spcBef>
                <a:spcPts val="1000"/>
              </a:spcBef>
              <a:spcAft>
                <a:spcPts val="0"/>
              </a:spcAft>
              <a:buClr>
                <a:schemeClr val="dk1"/>
              </a:buClr>
              <a:buSzPts val="1800"/>
              <a:buNone/>
            </a:pPr>
            <a:endParaRPr sz="300">
              <a:solidFill>
                <a:schemeClr val="dk1"/>
              </a:solidFill>
            </a:endParaRPr>
          </a:p>
          <a:p>
            <a:pPr marL="457200" lvl="0" indent="-342900" algn="l" rtl="0">
              <a:lnSpc>
                <a:spcPct val="90000"/>
              </a:lnSpc>
              <a:spcBef>
                <a:spcPts val="1000"/>
              </a:spcBef>
              <a:spcAft>
                <a:spcPts val="0"/>
              </a:spcAft>
              <a:buClr>
                <a:schemeClr val="dk1"/>
              </a:buClr>
              <a:buSzPts val="1800"/>
              <a:buChar char="•"/>
            </a:pPr>
            <a:r>
              <a:rPr lang="en-US" sz="2200">
                <a:solidFill>
                  <a:schemeClr val="dk1"/>
                </a:solidFill>
              </a:rPr>
              <a:t>What is required?</a:t>
            </a:r>
            <a:endParaRPr/>
          </a:p>
          <a:p>
            <a:pPr marL="571500" lvl="1" indent="0" algn="l" rtl="0">
              <a:lnSpc>
                <a:spcPct val="90000"/>
              </a:lnSpc>
              <a:spcBef>
                <a:spcPts val="500"/>
              </a:spcBef>
              <a:spcAft>
                <a:spcPts val="0"/>
              </a:spcAft>
              <a:buSzPts val="1800"/>
              <a:buNone/>
            </a:pPr>
            <a:r>
              <a:rPr lang="en-US" sz="1800">
                <a:solidFill>
                  <a:schemeClr val="dk1"/>
                </a:solidFill>
              </a:rPr>
              <a:t>Each party is given the opportunity to submit written relevant questions for any party or witness</a:t>
            </a:r>
            <a:endParaRPr/>
          </a:p>
          <a:p>
            <a:pPr marL="571500" lvl="1" indent="0" algn="l" rtl="0">
              <a:lnSpc>
                <a:spcPct val="90000"/>
              </a:lnSpc>
              <a:spcBef>
                <a:spcPts val="500"/>
              </a:spcBef>
              <a:spcAft>
                <a:spcPts val="0"/>
              </a:spcAft>
              <a:buSzPts val="1800"/>
              <a:buNone/>
            </a:pPr>
            <a:r>
              <a:rPr lang="en-US" sz="1800">
                <a:solidFill>
                  <a:schemeClr val="dk1"/>
                </a:solidFill>
              </a:rPr>
              <a:t>Must provide each party with the answers</a:t>
            </a:r>
            <a:endParaRPr/>
          </a:p>
          <a:p>
            <a:pPr marL="571500" lvl="1" indent="0" algn="l" rtl="0">
              <a:lnSpc>
                <a:spcPct val="90000"/>
              </a:lnSpc>
              <a:spcBef>
                <a:spcPts val="500"/>
              </a:spcBef>
              <a:spcAft>
                <a:spcPts val="0"/>
              </a:spcAft>
              <a:buSzPts val="1800"/>
              <a:buNone/>
            </a:pPr>
            <a:r>
              <a:rPr lang="en-US" sz="1800">
                <a:solidFill>
                  <a:schemeClr val="dk1"/>
                </a:solidFill>
              </a:rPr>
              <a:t>Must allow for additional, limited follow-up Qs from each party</a:t>
            </a:r>
            <a:endParaRPr/>
          </a:p>
          <a:p>
            <a:pPr marL="571500" lvl="1" indent="0" algn="l" rtl="0">
              <a:lnSpc>
                <a:spcPct val="90000"/>
              </a:lnSpc>
              <a:spcBef>
                <a:spcPts val="500"/>
              </a:spcBef>
              <a:spcAft>
                <a:spcPts val="0"/>
              </a:spcAft>
              <a:buSzPts val="1800"/>
              <a:buNone/>
            </a:pPr>
            <a:endParaRPr sz="300">
              <a:solidFill>
                <a:schemeClr val="dk1"/>
              </a:solidFill>
            </a:endParaRPr>
          </a:p>
          <a:p>
            <a:pPr marL="457200" lvl="0" indent="-342900" algn="l" rtl="0">
              <a:lnSpc>
                <a:spcPct val="90000"/>
              </a:lnSpc>
              <a:spcBef>
                <a:spcPts val="1000"/>
              </a:spcBef>
              <a:spcAft>
                <a:spcPts val="0"/>
              </a:spcAft>
              <a:buClr>
                <a:schemeClr val="dk1"/>
              </a:buClr>
              <a:buSzPts val="1800"/>
              <a:buChar char="•"/>
            </a:pPr>
            <a:r>
              <a:rPr lang="en-US" sz="2200">
                <a:solidFill>
                  <a:schemeClr val="dk1"/>
                </a:solidFill>
              </a:rPr>
              <a:t>Decisionmakers must explain to party whose question is barred the reasons why the Q is irrelevant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81"/>
          <p:cNvSpPr txBox="1">
            <a:spLocks noGrp="1"/>
          </p:cNvSpPr>
          <p:nvPr>
            <p:ph type="body" idx="1"/>
          </p:nvPr>
        </p:nvSpPr>
        <p:spPr>
          <a:xfrm>
            <a:off x="5121616" y="869038"/>
            <a:ext cx="3394315" cy="3262312"/>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200"/>
              </a:spcBef>
              <a:spcAft>
                <a:spcPts val="0"/>
              </a:spcAft>
              <a:buClr>
                <a:schemeClr val="dk1"/>
              </a:buClr>
              <a:buSzPts val="2800"/>
              <a:buNone/>
            </a:pPr>
            <a:r>
              <a:rPr lang="en-US" sz="2800">
                <a:solidFill>
                  <a:schemeClr val="dk1"/>
                </a:solidFill>
              </a:rPr>
              <a:t>CALCASA.org</a:t>
            </a:r>
            <a:endParaRPr/>
          </a:p>
          <a:p>
            <a:pPr marL="0" lvl="0" indent="0" algn="ctr" rtl="0">
              <a:lnSpc>
                <a:spcPct val="115000"/>
              </a:lnSpc>
              <a:spcBef>
                <a:spcPts val="200"/>
              </a:spcBef>
              <a:spcAft>
                <a:spcPts val="0"/>
              </a:spcAft>
              <a:buClr>
                <a:srgbClr val="49B5FF"/>
              </a:buClr>
              <a:buSzPts val="2800"/>
              <a:buNone/>
            </a:pPr>
            <a:endParaRPr sz="2800">
              <a:solidFill>
                <a:schemeClr val="dk1"/>
              </a:solidFill>
            </a:endParaRPr>
          </a:p>
          <a:p>
            <a:pPr marL="0" lvl="0" indent="0" algn="ctr" rtl="0">
              <a:lnSpc>
                <a:spcPct val="115000"/>
              </a:lnSpc>
              <a:spcBef>
                <a:spcPts val="200"/>
              </a:spcBef>
              <a:spcAft>
                <a:spcPts val="0"/>
              </a:spcAft>
              <a:buClr>
                <a:schemeClr val="dk1"/>
              </a:buClr>
              <a:buSzPts val="1400"/>
              <a:buNone/>
            </a:pPr>
            <a:r>
              <a:rPr lang="en-US" sz="1400">
                <a:solidFill>
                  <a:schemeClr val="dk1"/>
                </a:solidFill>
              </a:rPr>
              <a:t>FOLLOW US</a:t>
            </a:r>
            <a:endParaRPr/>
          </a:p>
          <a:p>
            <a:pPr marL="0" lvl="0" indent="0" algn="ctr" rtl="0">
              <a:lnSpc>
                <a:spcPct val="115000"/>
              </a:lnSpc>
              <a:spcBef>
                <a:spcPts val="200"/>
              </a:spcBef>
              <a:spcAft>
                <a:spcPts val="0"/>
              </a:spcAft>
              <a:buClr>
                <a:schemeClr val="dk1"/>
              </a:buClr>
              <a:buSzPts val="2000"/>
              <a:buNone/>
            </a:pPr>
            <a:r>
              <a:rPr lang="en-US" sz="2000">
                <a:solidFill>
                  <a:schemeClr val="dk1"/>
                </a:solidFill>
              </a:rPr>
              <a:t>twitter.com/CALCASA</a:t>
            </a:r>
            <a:endParaRPr sz="2000">
              <a:solidFill>
                <a:schemeClr val="dk1"/>
              </a:solidFill>
            </a:endParaRPr>
          </a:p>
          <a:p>
            <a:pPr marL="0" lvl="0" indent="0" algn="ctr" rtl="0">
              <a:lnSpc>
                <a:spcPct val="115000"/>
              </a:lnSpc>
              <a:spcBef>
                <a:spcPts val="200"/>
              </a:spcBef>
              <a:spcAft>
                <a:spcPts val="0"/>
              </a:spcAft>
              <a:buClr>
                <a:schemeClr val="dk1"/>
              </a:buClr>
              <a:buSzPts val="2000"/>
              <a:buNone/>
            </a:pPr>
            <a:r>
              <a:rPr lang="en-US" sz="2000">
                <a:solidFill>
                  <a:schemeClr val="dk1"/>
                </a:solidFill>
              </a:rPr>
              <a:t>facebook.com/CALCASA</a:t>
            </a:r>
            <a:endParaRPr/>
          </a:p>
          <a:p>
            <a:pPr marL="0" lvl="0" indent="0" algn="ctr" rtl="0">
              <a:lnSpc>
                <a:spcPct val="115000"/>
              </a:lnSpc>
              <a:spcBef>
                <a:spcPts val="400"/>
              </a:spcBef>
              <a:spcAft>
                <a:spcPts val="200"/>
              </a:spcAft>
              <a:buClr>
                <a:schemeClr val="dk1"/>
              </a:buClr>
              <a:buSzPts val="2000"/>
              <a:buNone/>
            </a:pPr>
            <a:r>
              <a:rPr lang="en-US" sz="2000">
                <a:solidFill>
                  <a:schemeClr val="dk1"/>
                </a:solidFill>
              </a:rPr>
              <a:t>instagram.com/cal_casa</a:t>
            </a:r>
            <a:endParaRPr sz="4400">
              <a:solidFill>
                <a:schemeClr val="dk1"/>
              </a:solidFill>
            </a:endParaRPr>
          </a:p>
        </p:txBody>
      </p:sp>
      <p:pic>
        <p:nvPicPr>
          <p:cNvPr id="312" name="Google Shape;312;p81"/>
          <p:cNvPicPr preferRelativeResize="0"/>
          <p:nvPr/>
        </p:nvPicPr>
        <p:blipFill rotWithShape="1">
          <a:blip r:embed="rId3">
            <a:alphaModFix/>
          </a:blip>
          <a:srcRect/>
          <a:stretch/>
        </p:blipFill>
        <p:spPr>
          <a:xfrm>
            <a:off x="912454" y="2140360"/>
            <a:ext cx="2667000" cy="685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117"/>
          <p:cNvSpPr txBox="1">
            <a:spLocks noGrp="1"/>
          </p:cNvSpPr>
          <p:nvPr>
            <p:ph type="title"/>
          </p:nvPr>
        </p:nvSpPr>
        <p:spPr>
          <a:xfrm>
            <a:off x="630238" y="342900"/>
            <a:ext cx="4993727" cy="57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Avenir"/>
              <a:buNone/>
            </a:pPr>
            <a:r>
              <a:rPr lang="en-US" sz="2800">
                <a:solidFill>
                  <a:srgbClr val="00B0F0"/>
                </a:solidFill>
              </a:rPr>
              <a:t>Hearings at K-12 Schools</a:t>
            </a:r>
            <a:endParaRPr/>
          </a:p>
        </p:txBody>
      </p:sp>
      <p:sp>
        <p:nvSpPr>
          <p:cNvPr id="555" name="Google Shape;555;p117"/>
          <p:cNvSpPr txBox="1">
            <a:spLocks noGrp="1"/>
          </p:cNvSpPr>
          <p:nvPr>
            <p:ph type="body" idx="1"/>
          </p:nvPr>
        </p:nvSpPr>
        <p:spPr>
          <a:xfrm>
            <a:off x="4572000" y="1642675"/>
            <a:ext cx="4058122" cy="2856600"/>
          </a:xfrm>
          <a:prstGeom prst="rect">
            <a:avLst/>
          </a:prstGeom>
          <a:noFill/>
          <a:ln>
            <a:noFill/>
          </a:ln>
        </p:spPr>
        <p:txBody>
          <a:bodyPr spcFirstLastPara="1" wrap="square" lIns="91425" tIns="45700" rIns="91425" bIns="45700" anchor="t" anchorCtr="0">
            <a:noAutofit/>
          </a:bodyPr>
          <a:lstStyle/>
          <a:p>
            <a:pPr marL="25400" lvl="0" indent="0" algn="l" rtl="0">
              <a:lnSpc>
                <a:spcPct val="80000"/>
              </a:lnSpc>
              <a:spcBef>
                <a:spcPts val="1000"/>
              </a:spcBef>
              <a:spcAft>
                <a:spcPts val="0"/>
              </a:spcAft>
              <a:buSzPts val="3200"/>
              <a:buNone/>
            </a:pPr>
            <a:r>
              <a:rPr lang="en-US" sz="1480" b="1" i="1" dirty="0"/>
              <a:t>What if </a:t>
            </a:r>
            <a:r>
              <a:rPr lang="en-US" sz="1480" b="1" dirty="0"/>
              <a:t>only one party wants a hearing?</a:t>
            </a:r>
            <a:endParaRPr dirty="0"/>
          </a:p>
          <a:p>
            <a:pPr marL="914400" lvl="1" indent="-406400" algn="l" rtl="0">
              <a:lnSpc>
                <a:spcPct val="80000"/>
              </a:lnSpc>
              <a:spcBef>
                <a:spcPts val="500"/>
              </a:spcBef>
              <a:spcAft>
                <a:spcPts val="0"/>
              </a:spcAft>
              <a:buSzPts val="2800"/>
              <a:buChar char="•"/>
            </a:pPr>
            <a:r>
              <a:rPr lang="en-US" sz="1480" dirty="0"/>
              <a:t>The regs. prohibit a hearing if requested by only one party</a:t>
            </a:r>
            <a:endParaRPr sz="1480" dirty="0"/>
          </a:p>
          <a:p>
            <a:pPr marL="0" lvl="0" indent="0" algn="l" rtl="0">
              <a:lnSpc>
                <a:spcPct val="80000"/>
              </a:lnSpc>
              <a:spcBef>
                <a:spcPts val="500"/>
              </a:spcBef>
              <a:spcAft>
                <a:spcPts val="0"/>
              </a:spcAft>
              <a:buNone/>
            </a:pPr>
            <a:endParaRPr sz="1100" dirty="0"/>
          </a:p>
          <a:p>
            <a:pPr marL="25400" lvl="0" indent="0" algn="l" rtl="0">
              <a:lnSpc>
                <a:spcPct val="80000"/>
              </a:lnSpc>
              <a:spcBef>
                <a:spcPts val="1000"/>
              </a:spcBef>
              <a:spcAft>
                <a:spcPts val="0"/>
              </a:spcAft>
              <a:buSzPts val="3200"/>
              <a:buNone/>
            </a:pPr>
            <a:r>
              <a:rPr lang="en-US" sz="1480" b="1" dirty="0"/>
              <a:t>Do the Title IX hearing rules apply at a K-12 school?</a:t>
            </a:r>
            <a:endParaRPr dirty="0"/>
          </a:p>
          <a:p>
            <a:pPr marL="914400" lvl="1" indent="-406400" algn="l" rtl="0">
              <a:lnSpc>
                <a:spcPct val="80000"/>
              </a:lnSpc>
              <a:spcBef>
                <a:spcPts val="500"/>
              </a:spcBef>
              <a:spcAft>
                <a:spcPts val="0"/>
              </a:spcAft>
              <a:buSzPts val="2800"/>
              <a:buChar char="•"/>
            </a:pPr>
            <a:r>
              <a:rPr lang="en-US" sz="1480" dirty="0"/>
              <a:t>The Title IX regs. on hearings only apply to IHEs so K-12 schools have discretion in designing the procedure for a hearing</a:t>
            </a:r>
            <a:endParaRPr dirty="0"/>
          </a:p>
          <a:p>
            <a:pPr marL="914400" lvl="1" indent="-406400" algn="l" rtl="0">
              <a:lnSpc>
                <a:spcPct val="80000"/>
              </a:lnSpc>
              <a:spcBef>
                <a:spcPts val="500"/>
              </a:spcBef>
              <a:spcAft>
                <a:spcPts val="0"/>
              </a:spcAft>
              <a:buSzPts val="2800"/>
              <a:buChar char="•"/>
            </a:pPr>
            <a:r>
              <a:rPr lang="en-US" sz="1480" dirty="0"/>
              <a:t>School could ban cross-examination, for example</a:t>
            </a:r>
            <a:endParaRPr dirty="0"/>
          </a:p>
          <a:p>
            <a:pPr marL="914400" lvl="1" indent="-228600" algn="l" rtl="0">
              <a:lnSpc>
                <a:spcPct val="80000"/>
              </a:lnSpc>
              <a:spcBef>
                <a:spcPts val="500"/>
              </a:spcBef>
              <a:spcAft>
                <a:spcPts val="0"/>
              </a:spcAft>
              <a:buSzPts val="2800"/>
              <a:buNone/>
            </a:pPr>
            <a:endParaRPr sz="1480" dirty="0"/>
          </a:p>
          <a:p>
            <a:pPr marL="914400" lvl="1" indent="-228600" algn="l" rtl="0">
              <a:lnSpc>
                <a:spcPct val="80000"/>
              </a:lnSpc>
              <a:spcBef>
                <a:spcPts val="500"/>
              </a:spcBef>
              <a:spcAft>
                <a:spcPts val="0"/>
              </a:spcAft>
              <a:buSzPts val="2800"/>
              <a:buNone/>
            </a:pPr>
            <a:endParaRPr sz="1202" dirty="0"/>
          </a:p>
        </p:txBody>
      </p:sp>
      <p:sp>
        <p:nvSpPr>
          <p:cNvPr id="556" name="Google Shape;556;p117"/>
          <p:cNvSpPr txBox="1">
            <a:spLocks noGrp="1"/>
          </p:cNvSpPr>
          <p:nvPr>
            <p:ph type="body" idx="2"/>
          </p:nvPr>
        </p:nvSpPr>
        <p:spPr>
          <a:xfrm>
            <a:off x="627062" y="914400"/>
            <a:ext cx="2933434" cy="3487738"/>
          </a:xfrm>
          <a:prstGeom prst="rect">
            <a:avLst/>
          </a:prstGeom>
          <a:noFill/>
          <a:ln>
            <a:noFill/>
          </a:ln>
        </p:spPr>
        <p:txBody>
          <a:bodyPr spcFirstLastPara="1" wrap="square" lIns="91425" tIns="45700" rIns="91425" bIns="45700" anchor="t" anchorCtr="0">
            <a:noAutofit/>
          </a:bodyPr>
          <a:lstStyle/>
          <a:p>
            <a:pPr marL="7938" lvl="0" indent="0" algn="l" rtl="0">
              <a:lnSpc>
                <a:spcPct val="90000"/>
              </a:lnSpc>
              <a:spcBef>
                <a:spcPts val="1000"/>
              </a:spcBef>
              <a:spcAft>
                <a:spcPts val="0"/>
              </a:spcAft>
              <a:buSzPts val="1600"/>
              <a:buNone/>
            </a:pPr>
            <a:r>
              <a:rPr lang="en-US" sz="1800" i="1"/>
              <a:t>When</a:t>
            </a:r>
            <a:r>
              <a:rPr lang="en-US" sz="1800"/>
              <a:t> might a K-12 school decide to hold a live hearing?</a:t>
            </a:r>
            <a:endParaRPr/>
          </a:p>
          <a:p>
            <a:pPr marL="914400" lvl="1" indent="-228600" algn="l" rtl="0">
              <a:lnSpc>
                <a:spcPct val="90000"/>
              </a:lnSpc>
              <a:spcBef>
                <a:spcPts val="500"/>
              </a:spcBef>
              <a:spcAft>
                <a:spcPts val="0"/>
              </a:spcAft>
              <a:buSzPts val="1400"/>
              <a:buNone/>
            </a:pPr>
            <a:r>
              <a:rPr lang="en-US" sz="1800"/>
              <a:t>-- For students over a certain age</a:t>
            </a:r>
            <a:endParaRPr/>
          </a:p>
          <a:p>
            <a:pPr marL="914400" lvl="1" indent="-228600" algn="l" rtl="0">
              <a:lnSpc>
                <a:spcPct val="90000"/>
              </a:lnSpc>
              <a:spcBef>
                <a:spcPts val="500"/>
              </a:spcBef>
              <a:spcAft>
                <a:spcPts val="0"/>
              </a:spcAft>
              <a:buSzPts val="1400"/>
              <a:buNone/>
            </a:pPr>
            <a:r>
              <a:rPr lang="en-US" sz="1800"/>
              <a:t>-- For high school students</a:t>
            </a:r>
            <a:endParaRPr/>
          </a:p>
          <a:p>
            <a:pPr marL="914400" lvl="1" indent="-228600" algn="l" rtl="0">
              <a:lnSpc>
                <a:spcPct val="90000"/>
              </a:lnSpc>
              <a:spcBef>
                <a:spcPts val="500"/>
              </a:spcBef>
              <a:spcAft>
                <a:spcPts val="0"/>
              </a:spcAft>
              <a:buSzPts val="1400"/>
              <a:buNone/>
            </a:pPr>
            <a:endParaRPr sz="1800"/>
          </a:p>
          <a:p>
            <a:pPr marL="687388" lvl="1" indent="0" algn="l" rtl="0">
              <a:lnSpc>
                <a:spcPct val="90000"/>
              </a:lnSpc>
              <a:spcBef>
                <a:spcPts val="500"/>
              </a:spcBef>
              <a:spcAft>
                <a:spcPts val="0"/>
              </a:spcAft>
              <a:buSzPts val="1400"/>
              <a:buNone/>
            </a:pPr>
            <a:r>
              <a:rPr lang="en-US" sz="1800" b="1"/>
              <a:t>But only if both parties consent and request it</a:t>
            </a:r>
            <a:endParaRPr/>
          </a:p>
          <a:p>
            <a:pPr marL="457200" lvl="0" indent="-228600" algn="l" rtl="0">
              <a:lnSpc>
                <a:spcPct val="90000"/>
              </a:lnSpc>
              <a:spcBef>
                <a:spcPts val="1000"/>
              </a:spcBef>
              <a:spcAft>
                <a:spcPts val="0"/>
              </a:spcAft>
              <a:buClr>
                <a:schemeClr val="dk1"/>
              </a:buClr>
              <a:buSzPts val="1600"/>
              <a:buNone/>
            </a:pPr>
            <a:endParaRPr/>
          </a:p>
        </p:txBody>
      </p:sp>
      <p:pic>
        <p:nvPicPr>
          <p:cNvPr id="557" name="Google Shape;557;p117" descr="A group of people sitting at a table&#10;&#10;Description automatically generated"/>
          <p:cNvPicPr preferRelativeResize="0"/>
          <p:nvPr/>
        </p:nvPicPr>
        <p:blipFill rotWithShape="1">
          <a:blip r:embed="rId3">
            <a:alphaModFix/>
          </a:blip>
          <a:srcRect/>
          <a:stretch/>
        </p:blipFill>
        <p:spPr>
          <a:xfrm>
            <a:off x="5915278" y="342900"/>
            <a:ext cx="1708683" cy="113912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118"/>
          <p:cNvSpPr txBox="1">
            <a:spLocks noGrp="1"/>
          </p:cNvSpPr>
          <p:nvPr>
            <p:ph type="title"/>
          </p:nvPr>
        </p:nvSpPr>
        <p:spPr>
          <a:xfrm>
            <a:off x="630238" y="219075"/>
            <a:ext cx="4450837" cy="12001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venir"/>
              <a:buNone/>
            </a:pPr>
            <a:r>
              <a:rPr lang="en-US" sz="2800">
                <a:solidFill>
                  <a:srgbClr val="00B0F0"/>
                </a:solidFill>
              </a:rPr>
              <a:t>Can parents control what questions are submitted?</a:t>
            </a:r>
            <a:endParaRPr/>
          </a:p>
        </p:txBody>
      </p:sp>
      <p:sp>
        <p:nvSpPr>
          <p:cNvPr id="563" name="Google Shape;563;p118"/>
          <p:cNvSpPr txBox="1">
            <a:spLocks noGrp="1"/>
          </p:cNvSpPr>
          <p:nvPr>
            <p:ph type="body" idx="1"/>
          </p:nvPr>
        </p:nvSpPr>
        <p:spPr>
          <a:xfrm>
            <a:off x="630238" y="1537487"/>
            <a:ext cx="4450837" cy="2864651"/>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600"/>
              <a:buNone/>
            </a:pPr>
            <a:r>
              <a:rPr lang="en-US" b="1"/>
              <a:t>Unclear.</a:t>
            </a:r>
            <a:r>
              <a:rPr lang="en-US"/>
              <a:t>  The regs. acknowledge this issue but did not say if parents must consult their child about the questions and answers submitted.</a:t>
            </a:r>
            <a:endParaRPr/>
          </a:p>
          <a:p>
            <a:pPr marL="457200" lvl="0" indent="-228600" algn="l" rtl="0">
              <a:lnSpc>
                <a:spcPct val="90000"/>
              </a:lnSpc>
              <a:spcBef>
                <a:spcPts val="1000"/>
              </a:spcBef>
              <a:spcAft>
                <a:spcPts val="0"/>
              </a:spcAft>
              <a:buClr>
                <a:schemeClr val="dk1"/>
              </a:buClr>
              <a:buSzPts val="1600"/>
              <a:buNone/>
            </a:pPr>
            <a:r>
              <a:rPr lang="en-US"/>
              <a:t>The comments to the regs. about disputes between parents say the school should establish “rules of decorum” such as requiring questions to be posed in “a respectful manner”</a:t>
            </a:r>
            <a:endParaRPr/>
          </a:p>
        </p:txBody>
      </p:sp>
      <p:pic>
        <p:nvPicPr>
          <p:cNvPr id="564" name="Google Shape;564;p118" descr="A group of people posing for the camera&#10;&#10;Description automatically generated"/>
          <p:cNvPicPr preferRelativeResize="0">
            <a:picLocks noGrp="1"/>
          </p:cNvPicPr>
          <p:nvPr>
            <p:ph type="pic" idx="2"/>
          </p:nvPr>
        </p:nvPicPr>
        <p:blipFill rotWithShape="1">
          <a:blip r:embed="rId3">
            <a:alphaModFix/>
          </a:blip>
          <a:srcRect l="7842" r="7841"/>
          <a:stretch/>
        </p:blipFill>
        <p:spPr>
          <a:xfrm>
            <a:off x="5145811" y="1210736"/>
            <a:ext cx="3432687" cy="272202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119"/>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800"/>
              <a:buNone/>
            </a:pPr>
            <a:r>
              <a:rPr lang="en-US" sz="2700">
                <a:solidFill>
                  <a:srgbClr val="00B0F0"/>
                </a:solidFill>
              </a:rPr>
              <a:t>Can a Survivor’s Statement to an Investigator Take the Place of Submitting Written Questions?</a:t>
            </a:r>
            <a:endParaRPr/>
          </a:p>
        </p:txBody>
      </p:sp>
      <p:sp>
        <p:nvSpPr>
          <p:cNvPr id="570" name="Google Shape;570;p119"/>
          <p:cNvSpPr txBox="1">
            <a:spLocks noGrp="1"/>
          </p:cNvSpPr>
          <p:nvPr>
            <p:ph type="body" idx="1"/>
          </p:nvPr>
        </p:nvSpPr>
        <p:spPr>
          <a:xfrm>
            <a:off x="628650" y="1247774"/>
            <a:ext cx="7886700" cy="3089697"/>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Clr>
                <a:schemeClr val="dk1"/>
              </a:buClr>
              <a:buSzPts val="1800"/>
              <a:buChar char="•"/>
            </a:pPr>
            <a:r>
              <a:rPr lang="en-US" sz="2200"/>
              <a:t>The regs. are unclear on whether the written questions can instead be presented orally to the parties by an investigator</a:t>
            </a:r>
            <a:endParaRPr/>
          </a:p>
          <a:p>
            <a:pPr marL="914400" lvl="1" indent="-342900" algn="l" rtl="0">
              <a:lnSpc>
                <a:spcPct val="90000"/>
              </a:lnSpc>
              <a:spcBef>
                <a:spcPts val="500"/>
              </a:spcBef>
              <a:spcAft>
                <a:spcPts val="0"/>
              </a:spcAft>
              <a:buSzPts val="1800"/>
              <a:buChar char="•"/>
            </a:pPr>
            <a:r>
              <a:rPr lang="en-US"/>
              <a:t>Instead of each party being required to submit questions in writing and expecting written answers in response</a:t>
            </a:r>
            <a:endParaRPr/>
          </a:p>
          <a:p>
            <a:pPr marL="457200" lvl="0" indent="-342900" algn="l" rtl="0">
              <a:lnSpc>
                <a:spcPct val="90000"/>
              </a:lnSpc>
              <a:spcBef>
                <a:spcPts val="1000"/>
              </a:spcBef>
              <a:spcAft>
                <a:spcPts val="0"/>
              </a:spcAft>
              <a:buClr>
                <a:schemeClr val="dk1"/>
              </a:buClr>
              <a:buSzPts val="1800"/>
              <a:buChar char="•"/>
            </a:pPr>
            <a:r>
              <a:rPr lang="en-US" sz="2200"/>
              <a:t>Schools are permitted to provide training to an investigator concerning effective interview techniques applicable to children – implies Qs could be oral….</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120"/>
          <p:cNvSpPr txBox="1">
            <a:spLocks noGrp="1"/>
          </p:cNvSpPr>
          <p:nvPr>
            <p:ph type="title"/>
          </p:nvPr>
        </p:nvSpPr>
        <p:spPr>
          <a:xfrm>
            <a:off x="628650" y="429811"/>
            <a:ext cx="7886700" cy="46628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sz="2700">
                <a:solidFill>
                  <a:srgbClr val="00B0F0"/>
                </a:solidFill>
              </a:rPr>
              <a:t>Policy, Notice re: Gag Orders</a:t>
            </a:r>
            <a:endParaRPr>
              <a:solidFill>
                <a:srgbClr val="00B0F0"/>
              </a:solidFill>
            </a:endParaRPr>
          </a:p>
        </p:txBody>
      </p:sp>
      <p:sp>
        <p:nvSpPr>
          <p:cNvPr id="577" name="Google Shape;577;p120"/>
          <p:cNvSpPr txBox="1">
            <a:spLocks noGrp="1"/>
          </p:cNvSpPr>
          <p:nvPr>
            <p:ph type="body" idx="1"/>
          </p:nvPr>
        </p:nvSpPr>
        <p:spPr>
          <a:xfrm>
            <a:off x="628650" y="962952"/>
            <a:ext cx="7886700" cy="34391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200"/>
              <a:t>In past, schools often ordered parties not to discuss case</a:t>
            </a:r>
            <a:endParaRPr sz="2200"/>
          </a:p>
          <a:p>
            <a:pPr marL="0" lvl="0" indent="0" algn="l" rtl="0">
              <a:lnSpc>
                <a:spcPct val="90000"/>
              </a:lnSpc>
              <a:spcBef>
                <a:spcPts val="0"/>
              </a:spcBef>
              <a:spcAft>
                <a:spcPts val="0"/>
              </a:spcAft>
              <a:buClr>
                <a:schemeClr val="dk1"/>
              </a:buClr>
              <a:buSzPts val="2400"/>
              <a:buNone/>
            </a:pPr>
            <a:endParaRPr sz="1200"/>
          </a:p>
          <a:p>
            <a:pPr marL="228600" lvl="0" indent="-228600" algn="l" rtl="0">
              <a:lnSpc>
                <a:spcPct val="90000"/>
              </a:lnSpc>
              <a:spcBef>
                <a:spcPts val="1000"/>
              </a:spcBef>
              <a:spcAft>
                <a:spcPts val="0"/>
              </a:spcAft>
              <a:buClr>
                <a:srgbClr val="0070C0"/>
              </a:buClr>
              <a:buSzPts val="2400"/>
              <a:buChar char="•"/>
            </a:pPr>
            <a:r>
              <a:rPr lang="en-US" b="1">
                <a:solidFill>
                  <a:srgbClr val="00B0F0"/>
                </a:solidFill>
              </a:rPr>
              <a:t>NEW:</a:t>
            </a:r>
            <a:r>
              <a:rPr lang="en-US">
                <a:solidFill>
                  <a:srgbClr val="00B0F0"/>
                </a:solidFill>
              </a:rPr>
              <a:t> </a:t>
            </a:r>
            <a:r>
              <a:rPr lang="en-US"/>
              <a:t>“Gag” orders </a:t>
            </a:r>
            <a:r>
              <a:rPr lang="en-US" u="sng">
                <a:solidFill>
                  <a:srgbClr val="00B0F0"/>
                </a:solidFill>
              </a:rPr>
              <a:t>prohibited for K-12 and IHEs</a:t>
            </a:r>
            <a:endParaRPr>
              <a:solidFill>
                <a:srgbClr val="00B0F0"/>
              </a:solidFill>
            </a:endParaRPr>
          </a:p>
          <a:p>
            <a:pPr marL="685800" lvl="1" indent="-228600" algn="l" rtl="0">
              <a:lnSpc>
                <a:spcPct val="90000"/>
              </a:lnSpc>
              <a:spcBef>
                <a:spcPts val="500"/>
              </a:spcBef>
              <a:spcAft>
                <a:spcPts val="0"/>
              </a:spcAft>
              <a:buClr>
                <a:schemeClr val="dk1"/>
              </a:buClr>
              <a:buSzPts val="2000"/>
              <a:buNone/>
            </a:pPr>
            <a:r>
              <a:rPr lang="en-US"/>
              <a:t>	Must include in policy and written notice of complaint a statement that there are no restrictions on the ability of any party to discuss the allegations or gather and present relevant evidence, including presentation of expert witnesses</a:t>
            </a:r>
            <a:endParaRPr/>
          </a:p>
          <a:p>
            <a:pPr marL="685800" lvl="1" indent="-228600" algn="l" rtl="0">
              <a:lnSpc>
                <a:spcPct val="90000"/>
              </a:lnSpc>
              <a:spcBef>
                <a:spcPts val="500"/>
              </a:spcBef>
              <a:spcAft>
                <a:spcPts val="0"/>
              </a:spcAft>
              <a:buClr>
                <a:schemeClr val="dk1"/>
              </a:buClr>
              <a:buSzPts val="2200"/>
              <a:buNone/>
            </a:pPr>
            <a:endParaRPr sz="1200"/>
          </a:p>
          <a:p>
            <a:pPr marL="228600" lvl="0" indent="-228600" algn="l" rtl="0">
              <a:lnSpc>
                <a:spcPct val="90000"/>
              </a:lnSpc>
              <a:spcBef>
                <a:spcPts val="1000"/>
              </a:spcBef>
              <a:spcAft>
                <a:spcPts val="0"/>
              </a:spcAft>
              <a:buClr>
                <a:srgbClr val="0070C0"/>
              </a:buClr>
              <a:buSzPts val="2400"/>
              <a:buChar char="•"/>
            </a:pPr>
            <a:r>
              <a:rPr lang="en-US" b="1">
                <a:solidFill>
                  <a:srgbClr val="00B0F0"/>
                </a:solidFill>
              </a:rPr>
              <a:t>IMPACT:  May </a:t>
            </a:r>
            <a:r>
              <a:rPr lang="en-US"/>
              <a:t>allow respondent to tip off witnesses before they can be interviewed by Title IX or police</a:t>
            </a:r>
            <a:endParaRPr/>
          </a:p>
          <a:p>
            <a:pPr marL="228600" lvl="0" indent="-76200" algn="l" rtl="0">
              <a:lnSpc>
                <a:spcPct val="90000"/>
              </a:lnSpc>
              <a:spcBef>
                <a:spcPts val="1000"/>
              </a:spcBef>
              <a:spcAft>
                <a:spcPts val="0"/>
              </a:spcAft>
              <a:buClr>
                <a:srgbClr val="0070C0"/>
              </a:buClr>
              <a:buSzPts val="2400"/>
              <a:buNone/>
            </a:pPr>
            <a:endParaRPr b="1"/>
          </a:p>
          <a:p>
            <a:pPr marL="228600" lvl="0" indent="-76200" algn="l" rtl="0">
              <a:lnSpc>
                <a:spcPct val="90000"/>
              </a:lnSpc>
              <a:spcBef>
                <a:spcPts val="1000"/>
              </a:spcBef>
              <a:spcAft>
                <a:spcPts val="0"/>
              </a:spcAft>
              <a:buClr>
                <a:schemeClr val="dk1"/>
              </a:buClr>
              <a:buSzPts val="2400"/>
              <a:buNone/>
            </a:pPr>
            <a:endParaRPr b="1" i="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121"/>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Sanctions Versus Safety</a:t>
            </a:r>
            <a:endParaRPr sz="2800">
              <a:solidFill>
                <a:srgbClr val="00B0F0"/>
              </a:solidFill>
            </a:endParaRPr>
          </a:p>
        </p:txBody>
      </p:sp>
      <p:sp>
        <p:nvSpPr>
          <p:cNvPr id="583" name="Google Shape;583;p121"/>
          <p:cNvSpPr txBox="1">
            <a:spLocks noGrp="1"/>
          </p:cNvSpPr>
          <p:nvPr>
            <p:ph type="body" idx="1"/>
          </p:nvPr>
        </p:nvSpPr>
        <p:spPr>
          <a:xfrm>
            <a:off x="628650" y="1106905"/>
            <a:ext cx="7886700" cy="3532329"/>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2400"/>
              <a:buChar char="•"/>
            </a:pPr>
            <a:r>
              <a:rPr lang="en-US"/>
              <a:t>Can do emergency removal of respondent from campus before hearing</a:t>
            </a:r>
            <a:endParaRPr/>
          </a:p>
          <a:p>
            <a:pPr marL="285750" lvl="0" indent="-133350" algn="l" rtl="0">
              <a:lnSpc>
                <a:spcPct val="90000"/>
              </a:lnSpc>
              <a:spcBef>
                <a:spcPts val="0"/>
              </a:spcBef>
              <a:spcAft>
                <a:spcPts val="0"/>
              </a:spcAft>
              <a:buClr>
                <a:schemeClr val="dk1"/>
              </a:buClr>
              <a:buSzPts val="2400"/>
              <a:buNone/>
            </a:pPr>
            <a:endParaRPr/>
          </a:p>
          <a:p>
            <a:pPr marL="285750" lvl="0" indent="-285750" algn="l" rtl="0">
              <a:lnSpc>
                <a:spcPct val="90000"/>
              </a:lnSpc>
              <a:spcBef>
                <a:spcPts val="0"/>
              </a:spcBef>
              <a:spcAft>
                <a:spcPts val="0"/>
              </a:spcAft>
              <a:buClr>
                <a:schemeClr val="dk1"/>
              </a:buClr>
              <a:buSzPts val="2400"/>
              <a:buChar char="•"/>
            </a:pPr>
            <a:r>
              <a:rPr lang="en-US"/>
              <a:t>Any rules or practices adopted that are not required by Title IX must apply equally to both parties </a:t>
            </a:r>
            <a:endParaRPr/>
          </a:p>
          <a:p>
            <a:pPr marL="0" lvl="0" indent="0" algn="l" rtl="0">
              <a:lnSpc>
                <a:spcPct val="90000"/>
              </a:lnSpc>
              <a:spcBef>
                <a:spcPts val="0"/>
              </a:spcBef>
              <a:spcAft>
                <a:spcPts val="0"/>
              </a:spcAft>
              <a:buClr>
                <a:schemeClr val="dk1"/>
              </a:buClr>
              <a:buSzPts val="2400"/>
              <a:buNone/>
            </a:pPr>
            <a:endParaRPr/>
          </a:p>
          <a:p>
            <a:pPr marL="285750" lvl="0" indent="-285750" algn="l" rtl="0">
              <a:lnSpc>
                <a:spcPct val="90000"/>
              </a:lnSpc>
              <a:spcBef>
                <a:spcPts val="1000"/>
              </a:spcBef>
              <a:spcAft>
                <a:spcPts val="0"/>
              </a:spcAft>
              <a:buClr>
                <a:schemeClr val="dk1"/>
              </a:buClr>
              <a:buSzPts val="2400"/>
              <a:buChar char="•"/>
            </a:pPr>
            <a:r>
              <a:rPr lang="en-US"/>
              <a:t>All schools must follow the grievance process before imposition of any disciplinary sanction or other action that is not a supportive measure on a respondent</a:t>
            </a:r>
            <a:endParaRPr/>
          </a:p>
          <a:p>
            <a:pPr marL="228600" lvl="0" indent="-76200" algn="l" rtl="0">
              <a:lnSpc>
                <a:spcPct val="90000"/>
              </a:lnSpc>
              <a:spcBef>
                <a:spcPts val="1000"/>
              </a:spcBef>
              <a:spcAft>
                <a:spcPts val="0"/>
              </a:spcAft>
              <a:buClr>
                <a:schemeClr val="dk1"/>
              </a:buClr>
              <a:buSzPts val="2400"/>
              <a:buNone/>
            </a:pPr>
            <a:endParaRPr/>
          </a:p>
          <a:p>
            <a:pPr marL="228600" lvl="0" indent="-7620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122"/>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Required Training 	</a:t>
            </a:r>
            <a:endParaRPr sz="2800">
              <a:solidFill>
                <a:srgbClr val="00B0F0"/>
              </a:solidFill>
            </a:endParaRPr>
          </a:p>
        </p:txBody>
      </p:sp>
      <p:sp>
        <p:nvSpPr>
          <p:cNvPr id="589" name="Google Shape;589;p122"/>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200"/>
              <a:t>All schools must train Title IX Coordinators, investigators, decision-makers (</a:t>
            </a:r>
            <a:r>
              <a:rPr lang="en-US" sz="2200" u="sng"/>
              <a:t>including on appeals</a:t>
            </a:r>
            <a:r>
              <a:rPr lang="en-US" sz="2200"/>
              <a:t>), and facilitators in any informal resolution process</a:t>
            </a:r>
            <a:endParaRPr sz="2200"/>
          </a:p>
          <a:p>
            <a:pPr marL="228600" lvl="0" indent="-228600" algn="l" rtl="0">
              <a:lnSpc>
                <a:spcPct val="90000"/>
              </a:lnSpc>
              <a:spcBef>
                <a:spcPts val="1000"/>
              </a:spcBef>
              <a:spcAft>
                <a:spcPts val="0"/>
              </a:spcAft>
              <a:buClr>
                <a:schemeClr val="dk1"/>
              </a:buClr>
              <a:buSzPts val="2200"/>
              <a:buChar char="•"/>
            </a:pPr>
            <a:r>
              <a:rPr lang="en-US" sz="2200" b="1">
                <a:solidFill>
                  <a:srgbClr val="00B0F0"/>
                </a:solidFill>
              </a:rPr>
              <a:t>Mandated</a:t>
            </a:r>
            <a:r>
              <a:rPr lang="en-US" sz="2200"/>
              <a:t> training topics: definition of SH; scope of IHE’s education programs/activities; how to conduct investigations, hearings, informal resolutions, appeals</a:t>
            </a:r>
            <a:endParaRPr sz="2200"/>
          </a:p>
          <a:p>
            <a:pPr marL="228600" lvl="0" indent="-228600" algn="l" rtl="0">
              <a:lnSpc>
                <a:spcPct val="90000"/>
              </a:lnSpc>
              <a:spcBef>
                <a:spcPts val="1000"/>
              </a:spcBef>
              <a:spcAft>
                <a:spcPts val="0"/>
              </a:spcAft>
              <a:buClr>
                <a:schemeClr val="dk1"/>
              </a:buClr>
              <a:buSzPts val="2200"/>
              <a:buChar char="•"/>
            </a:pPr>
            <a:r>
              <a:rPr lang="en-US" sz="2200"/>
              <a:t>How to avoid prejudgment, conflict of interest, bias</a:t>
            </a:r>
            <a:endParaRPr sz="2200"/>
          </a:p>
          <a:p>
            <a:pPr marL="228600" lvl="0" indent="-228600" algn="l" rtl="0">
              <a:lnSpc>
                <a:spcPct val="90000"/>
              </a:lnSpc>
              <a:spcBef>
                <a:spcPts val="1000"/>
              </a:spcBef>
              <a:spcAft>
                <a:spcPts val="0"/>
              </a:spcAft>
              <a:buClr>
                <a:schemeClr val="dk1"/>
              </a:buClr>
              <a:buSzPts val="2200"/>
              <a:buChar char="•"/>
            </a:pPr>
            <a:r>
              <a:rPr lang="en-US" sz="2200"/>
              <a:t>Rape shield law, how to determine the </a:t>
            </a:r>
            <a:r>
              <a:rPr lang="en-US" sz="2200" u="sng"/>
              <a:t>relevance</a:t>
            </a:r>
            <a:r>
              <a:rPr lang="en-US" sz="2200"/>
              <a:t> of evidence, privileges</a:t>
            </a:r>
            <a:endParaRPr sz="2200"/>
          </a:p>
          <a:p>
            <a:pPr marL="228600" lvl="0" indent="-7620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123"/>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California Law Still Governs Affirmative Consent	</a:t>
            </a:r>
            <a:endParaRPr sz="2800">
              <a:solidFill>
                <a:srgbClr val="00B0F0"/>
              </a:solidFill>
            </a:endParaRPr>
          </a:p>
        </p:txBody>
      </p:sp>
      <p:sp>
        <p:nvSpPr>
          <p:cNvPr id="595" name="Google Shape;595;p123"/>
          <p:cNvSpPr txBox="1">
            <a:spLocks noGrp="1"/>
          </p:cNvSpPr>
          <p:nvPr>
            <p:ph type="body" idx="1"/>
          </p:nvPr>
        </p:nvSpPr>
        <p:spPr>
          <a:xfrm>
            <a:off x="628650" y="987228"/>
            <a:ext cx="7886700" cy="3350244"/>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220"/>
              <a:buChar char="•"/>
            </a:pPr>
            <a:r>
              <a:rPr lang="en-US" sz="2200"/>
              <a:t>K-12 schools have to teach affirmative consent only if health education is required for graduation</a:t>
            </a:r>
            <a:endParaRPr/>
          </a:p>
          <a:p>
            <a:pPr marL="228600" lvl="0" indent="-228600" algn="l" rtl="0">
              <a:lnSpc>
                <a:spcPct val="80000"/>
              </a:lnSpc>
              <a:spcBef>
                <a:spcPts val="0"/>
              </a:spcBef>
              <a:spcAft>
                <a:spcPts val="0"/>
              </a:spcAft>
              <a:buSzPts val="2220"/>
              <a:buChar char="•"/>
            </a:pPr>
            <a:r>
              <a:rPr lang="en-US" sz="2200"/>
              <a:t>New regs. do not change affirmative consent standard</a:t>
            </a:r>
            <a:endParaRPr/>
          </a:p>
          <a:p>
            <a:pPr marL="228600" lvl="0" indent="-228600" algn="ctr" rtl="0">
              <a:lnSpc>
                <a:spcPct val="80000"/>
              </a:lnSpc>
              <a:spcBef>
                <a:spcPts val="1000"/>
              </a:spcBef>
              <a:spcAft>
                <a:spcPts val="0"/>
              </a:spcAft>
              <a:buClr>
                <a:schemeClr val="dk1"/>
              </a:buClr>
              <a:buSzPts val="2220"/>
              <a:buNone/>
            </a:pPr>
            <a:r>
              <a:rPr lang="en-US" b="1">
                <a:solidFill>
                  <a:srgbClr val="00B0F0"/>
                </a:solidFill>
              </a:rPr>
              <a:t>California definition:  </a:t>
            </a:r>
            <a:endParaRPr b="1">
              <a:solidFill>
                <a:srgbClr val="00B0F0"/>
              </a:solidFill>
            </a:endParaRPr>
          </a:p>
          <a:p>
            <a:pPr marL="457200" lvl="0" indent="-447675" algn="l" rtl="0">
              <a:lnSpc>
                <a:spcPct val="80000"/>
              </a:lnSpc>
              <a:spcBef>
                <a:spcPts val="1000"/>
              </a:spcBef>
              <a:spcAft>
                <a:spcPts val="0"/>
              </a:spcAft>
              <a:buClr>
                <a:schemeClr val="dk1"/>
              </a:buClr>
              <a:buSzPts val="1700"/>
              <a:buFont typeface="Noto Sans Symbols"/>
              <a:buChar char="❑"/>
            </a:pPr>
            <a:r>
              <a:rPr lang="en-US" sz="2000"/>
              <a:t>Consent must be given by both  parties</a:t>
            </a:r>
            <a:endParaRPr sz="2000"/>
          </a:p>
          <a:p>
            <a:pPr marL="457200" lvl="0" indent="-447675" algn="l" rtl="0">
              <a:lnSpc>
                <a:spcPct val="80000"/>
              </a:lnSpc>
              <a:spcBef>
                <a:spcPts val="1000"/>
              </a:spcBef>
              <a:spcAft>
                <a:spcPts val="0"/>
              </a:spcAft>
              <a:buClr>
                <a:schemeClr val="dk1"/>
              </a:buClr>
              <a:buSzPts val="1700"/>
              <a:buFont typeface="Noto Sans Symbols"/>
              <a:buChar char="❑"/>
            </a:pPr>
            <a:r>
              <a:rPr lang="en-US" sz="2000"/>
              <a:t>Affirmative, conscious, and voluntary agreement are required to engage in sexual activity</a:t>
            </a:r>
            <a:endParaRPr sz="2000"/>
          </a:p>
          <a:p>
            <a:pPr marL="457200" lvl="0" indent="-447675" algn="l" rtl="0">
              <a:lnSpc>
                <a:spcPct val="80000"/>
              </a:lnSpc>
              <a:spcBef>
                <a:spcPts val="1000"/>
              </a:spcBef>
              <a:spcAft>
                <a:spcPts val="0"/>
              </a:spcAft>
              <a:buClr>
                <a:schemeClr val="dk1"/>
              </a:buClr>
              <a:buSzPts val="1700"/>
              <a:buFont typeface="Noto Sans Symbols"/>
              <a:buChar char="❑"/>
            </a:pPr>
            <a:r>
              <a:rPr lang="en-US" sz="2000"/>
              <a:t>Each person involved is responsible for ensuring he or she has the affirmative consent of the other(s) to engage in the sexual activity</a:t>
            </a:r>
            <a:endParaRPr sz="2000"/>
          </a:p>
          <a:p>
            <a:pPr marL="457200" lvl="0" indent="-447675" algn="l" rtl="0">
              <a:lnSpc>
                <a:spcPct val="80000"/>
              </a:lnSpc>
              <a:spcBef>
                <a:spcPts val="1000"/>
              </a:spcBef>
              <a:spcAft>
                <a:spcPts val="0"/>
              </a:spcAft>
              <a:buClr>
                <a:schemeClr val="dk1"/>
              </a:buClr>
              <a:buSzPts val="1700"/>
              <a:buFont typeface="Noto Sans Symbols"/>
              <a:buChar char="❑"/>
            </a:pPr>
            <a:r>
              <a:rPr lang="en-US" sz="2000"/>
              <a:t>Consent need not be verbal</a:t>
            </a:r>
            <a:endParaRPr sz="2000"/>
          </a:p>
          <a:p>
            <a:pPr marL="228600" lvl="0" indent="-87629" algn="l" rtl="0">
              <a:lnSpc>
                <a:spcPct val="80000"/>
              </a:lnSpc>
              <a:spcBef>
                <a:spcPts val="1000"/>
              </a:spcBef>
              <a:spcAft>
                <a:spcPts val="0"/>
              </a:spcAft>
              <a:buClr>
                <a:schemeClr val="dk1"/>
              </a:buClr>
              <a:buSzPts val="2220"/>
              <a:buNone/>
            </a:pPr>
            <a:endParaRPr sz="222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124"/>
          <p:cNvSpPr txBox="1">
            <a:spLocks noGrp="1"/>
          </p:cNvSpPr>
          <p:nvPr>
            <p:ph type="title"/>
          </p:nvPr>
        </p:nvSpPr>
        <p:spPr>
          <a:xfrm>
            <a:off x="630238" y="396510"/>
            <a:ext cx="5681550" cy="7466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200"/>
              <a:buFont typeface="Avenir"/>
              <a:buNone/>
            </a:pPr>
            <a:r>
              <a:rPr lang="en-US" sz="2800">
                <a:solidFill>
                  <a:srgbClr val="00B0F0"/>
                </a:solidFill>
              </a:rPr>
              <a:t>Burden of Proof on Consent</a:t>
            </a:r>
            <a:endParaRPr/>
          </a:p>
        </p:txBody>
      </p:sp>
      <p:sp>
        <p:nvSpPr>
          <p:cNvPr id="601" name="Google Shape;601;p124"/>
          <p:cNvSpPr txBox="1">
            <a:spLocks noGrp="1"/>
          </p:cNvSpPr>
          <p:nvPr>
            <p:ph type="body" idx="1"/>
          </p:nvPr>
        </p:nvSpPr>
        <p:spPr>
          <a:xfrm>
            <a:off x="630238" y="1143112"/>
            <a:ext cx="3512884" cy="3259026"/>
          </a:xfrm>
          <a:prstGeom prst="rect">
            <a:avLst/>
          </a:prstGeom>
          <a:noFill/>
          <a:ln>
            <a:noFill/>
          </a:ln>
        </p:spPr>
        <p:txBody>
          <a:bodyPr spcFirstLastPara="1" wrap="square" lIns="91425" tIns="45700" rIns="91425" bIns="45700" anchor="t" anchorCtr="0">
            <a:noAutofit/>
          </a:bodyPr>
          <a:lstStyle/>
          <a:p>
            <a:pPr marL="457200" lvl="0" indent="-228600" algn="l" rtl="0">
              <a:lnSpc>
                <a:spcPct val="90000"/>
              </a:lnSpc>
              <a:spcBef>
                <a:spcPts val="1000"/>
              </a:spcBef>
              <a:spcAft>
                <a:spcPts val="0"/>
              </a:spcAft>
              <a:buClr>
                <a:schemeClr val="dk1"/>
              </a:buClr>
              <a:buSzPts val="1600"/>
              <a:buNone/>
            </a:pPr>
            <a:r>
              <a:rPr lang="en-US" sz="1400"/>
              <a:t>It is not the respondent’s burden to prove consent</a:t>
            </a:r>
            <a:endParaRPr/>
          </a:p>
          <a:p>
            <a:pPr marL="457200" lvl="0" indent="-228600" algn="l" rtl="0">
              <a:lnSpc>
                <a:spcPct val="90000"/>
              </a:lnSpc>
              <a:spcBef>
                <a:spcPts val="1000"/>
              </a:spcBef>
              <a:spcAft>
                <a:spcPts val="0"/>
              </a:spcAft>
              <a:buClr>
                <a:schemeClr val="dk1"/>
              </a:buClr>
              <a:buSzPts val="1600"/>
              <a:buNone/>
            </a:pPr>
            <a:r>
              <a:rPr lang="en-US" sz="1400"/>
              <a:t>If permitted respondent can ask questions and present evidence under the rape shield exception about the complainant’s sexual history to prove someone else was responsible</a:t>
            </a:r>
            <a:endParaRPr/>
          </a:p>
          <a:p>
            <a:pPr marL="457200" lvl="0" indent="-228600" algn="l" rtl="0">
              <a:lnSpc>
                <a:spcPct val="90000"/>
              </a:lnSpc>
              <a:spcBef>
                <a:spcPts val="1000"/>
              </a:spcBef>
              <a:spcAft>
                <a:spcPts val="0"/>
              </a:spcAft>
              <a:buClr>
                <a:schemeClr val="dk1"/>
              </a:buClr>
              <a:buSzPts val="1600"/>
              <a:buNone/>
            </a:pPr>
            <a:r>
              <a:rPr lang="en-US" sz="1400"/>
              <a:t>But the burden of proof is on the school to prove or establish consent (or the lack thereof)</a:t>
            </a:r>
            <a:endParaRPr/>
          </a:p>
        </p:txBody>
      </p:sp>
      <p:pic>
        <p:nvPicPr>
          <p:cNvPr id="602" name="Google Shape;602;p124" descr="A close up of a logo&#10;&#10;Description automatically generated"/>
          <p:cNvPicPr preferRelativeResize="0">
            <a:picLocks noGrp="1"/>
          </p:cNvPicPr>
          <p:nvPr>
            <p:ph type="pic" idx="2"/>
          </p:nvPr>
        </p:nvPicPr>
        <p:blipFill rotWithShape="1">
          <a:blip r:embed="rId3">
            <a:alphaModFix/>
          </a:blip>
          <a:srcRect l="14373" r="14372"/>
          <a:stretch/>
        </p:blipFill>
        <p:spPr>
          <a:xfrm>
            <a:off x="4288778" y="1143112"/>
            <a:ext cx="4493271" cy="32526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125"/>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sz="2800">
                <a:solidFill>
                  <a:srgbClr val="00B0F0"/>
                </a:solidFill>
              </a:rPr>
              <a:t>Separate Roles</a:t>
            </a:r>
            <a:endParaRPr sz="2800">
              <a:solidFill>
                <a:srgbClr val="00B0F0"/>
              </a:solidFill>
            </a:endParaRPr>
          </a:p>
        </p:txBody>
      </p:sp>
      <p:sp>
        <p:nvSpPr>
          <p:cNvPr id="609" name="Google Shape;609;p125"/>
          <p:cNvSpPr txBox="1">
            <a:spLocks noGrp="1"/>
          </p:cNvSpPr>
          <p:nvPr>
            <p:ph type="body" idx="1"/>
          </p:nvPr>
        </p:nvSpPr>
        <p:spPr>
          <a:xfrm>
            <a:off x="628650" y="909902"/>
            <a:ext cx="7886700" cy="354071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220"/>
              <a:buNone/>
            </a:pPr>
            <a:endParaRPr sz="2200"/>
          </a:p>
          <a:p>
            <a:pPr marL="342900" lvl="0" indent="-342900" algn="l" rtl="0">
              <a:lnSpc>
                <a:spcPct val="80000"/>
              </a:lnSpc>
              <a:spcBef>
                <a:spcPts val="0"/>
              </a:spcBef>
              <a:spcAft>
                <a:spcPts val="0"/>
              </a:spcAft>
              <a:buClr>
                <a:schemeClr val="dk1"/>
              </a:buClr>
              <a:buSzPts val="2220"/>
              <a:buChar char="•"/>
            </a:pPr>
            <a:r>
              <a:rPr lang="en-US" sz="2200"/>
              <a:t>Appoint different people to serve as investigator, decision-maker, appeals officer(s), coordinator, and advisors, in any given case. </a:t>
            </a:r>
            <a:endParaRPr sz="2200"/>
          </a:p>
          <a:p>
            <a:pPr marL="342900" lvl="0" indent="-342900" algn="l" rtl="0">
              <a:lnSpc>
                <a:spcPct val="80000"/>
              </a:lnSpc>
              <a:spcBef>
                <a:spcPts val="1000"/>
              </a:spcBef>
              <a:spcAft>
                <a:spcPts val="0"/>
              </a:spcAft>
              <a:buClr>
                <a:schemeClr val="dk1"/>
              </a:buClr>
              <a:buSzPts val="2220"/>
              <a:buNone/>
            </a:pPr>
            <a:endParaRPr sz="1200"/>
          </a:p>
          <a:p>
            <a:pPr marL="342900" lvl="0" indent="-342900" algn="l" rtl="0">
              <a:lnSpc>
                <a:spcPct val="80000"/>
              </a:lnSpc>
              <a:spcBef>
                <a:spcPts val="1000"/>
              </a:spcBef>
              <a:spcAft>
                <a:spcPts val="0"/>
              </a:spcAft>
              <a:buClr>
                <a:schemeClr val="dk1"/>
              </a:buClr>
              <a:buSzPts val="2220"/>
              <a:buChar char="•"/>
            </a:pPr>
            <a:r>
              <a:rPr lang="en-US" sz="2200"/>
              <a:t>Don’t allow the person in charge of the investigation (Title IX Coordinator or investigator) to make the initial finding re responsibility. </a:t>
            </a:r>
            <a:endParaRPr sz="2200"/>
          </a:p>
          <a:p>
            <a:pPr marL="228600" lvl="0" indent="-87629" algn="l" rtl="0">
              <a:lnSpc>
                <a:spcPct val="80000"/>
              </a:lnSpc>
              <a:spcBef>
                <a:spcPts val="1000"/>
              </a:spcBef>
              <a:spcAft>
                <a:spcPts val="0"/>
              </a:spcAft>
              <a:buClr>
                <a:schemeClr val="dk1"/>
              </a:buClr>
              <a:buSzPts val="2220"/>
              <a:buNone/>
            </a:pPr>
            <a:endParaRPr sz="1200"/>
          </a:p>
          <a:p>
            <a:pPr marL="228600" lvl="0" indent="-228600" algn="l" rtl="0">
              <a:lnSpc>
                <a:spcPct val="80000"/>
              </a:lnSpc>
              <a:spcBef>
                <a:spcPts val="1000"/>
              </a:spcBef>
              <a:spcAft>
                <a:spcPts val="0"/>
              </a:spcAft>
              <a:buClr>
                <a:schemeClr val="dk1"/>
              </a:buClr>
              <a:buSzPts val="2220"/>
              <a:buNone/>
            </a:pPr>
            <a:r>
              <a:rPr lang="en-US" sz="2200" b="1">
                <a:solidFill>
                  <a:srgbClr val="00B0F0"/>
                </a:solidFill>
              </a:rPr>
              <a:t>TIP</a:t>
            </a:r>
            <a:r>
              <a:rPr lang="en-US" sz="2200">
                <a:solidFill>
                  <a:srgbClr val="00B0F0"/>
                </a:solidFill>
              </a:rPr>
              <a:t>:  </a:t>
            </a:r>
            <a:r>
              <a:rPr lang="en-US" sz="2200"/>
              <a:t>Calif. case law is in accord with the new federal reg. on this point—investigators should not decide guilt.</a:t>
            </a:r>
            <a:endParaRPr sz="2200"/>
          </a:p>
          <a:p>
            <a:pPr marL="228600" lvl="0" indent="-87629" algn="l" rtl="0">
              <a:lnSpc>
                <a:spcPct val="80000"/>
              </a:lnSpc>
              <a:spcBef>
                <a:spcPts val="1000"/>
              </a:spcBef>
              <a:spcAft>
                <a:spcPts val="0"/>
              </a:spcAft>
              <a:buClr>
                <a:schemeClr val="dk1"/>
              </a:buClr>
              <a:buSzPts val="2220"/>
              <a:buNone/>
            </a:pPr>
            <a:endParaRPr sz="2220"/>
          </a:p>
        </p:txBody>
      </p:sp>
      <p:pic>
        <p:nvPicPr>
          <p:cNvPr id="610" name="Google Shape;610;p125" descr="A person wearing a hat&#10;&#10;Description automatically generated"/>
          <p:cNvPicPr preferRelativeResize="0"/>
          <p:nvPr/>
        </p:nvPicPr>
        <p:blipFill rotWithShape="1">
          <a:blip r:embed="rId3">
            <a:alphaModFix/>
          </a:blip>
          <a:srcRect/>
          <a:stretch/>
        </p:blipFill>
        <p:spPr>
          <a:xfrm>
            <a:off x="7109760" y="166139"/>
            <a:ext cx="1788339" cy="100743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126"/>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Confidentiality</a:t>
            </a:r>
            <a:endParaRPr sz="2800">
              <a:solidFill>
                <a:srgbClr val="00B0F0"/>
              </a:solidFill>
            </a:endParaRPr>
          </a:p>
        </p:txBody>
      </p:sp>
      <p:sp>
        <p:nvSpPr>
          <p:cNvPr id="616" name="Google Shape;616;p126"/>
          <p:cNvSpPr txBox="1">
            <a:spLocks noGrp="1"/>
          </p:cNvSpPr>
          <p:nvPr>
            <p:ph type="body" idx="1"/>
          </p:nvPr>
        </p:nvSpPr>
        <p:spPr>
          <a:xfrm>
            <a:off x="628650" y="1212782"/>
            <a:ext cx="7886700" cy="3124689"/>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chemeClr val="dk1"/>
              </a:buClr>
              <a:buSzPts val="2400"/>
              <a:buChar char="•"/>
            </a:pPr>
            <a:r>
              <a:rPr lang="en-US" sz="2200"/>
              <a:t>The investigator must not obtain, access, consider, disclose, or otherwise use a party’s records that are made or maintained by a health or mental health professional or other confidential party (e.g., designated confidential campus advocate, rape crisis center advocate)</a:t>
            </a:r>
            <a:endParaRPr/>
          </a:p>
          <a:p>
            <a:pPr marL="0" lvl="0" indent="0" algn="l" rtl="0">
              <a:lnSpc>
                <a:spcPct val="90000"/>
              </a:lnSpc>
              <a:spcBef>
                <a:spcPts val="0"/>
              </a:spcBef>
              <a:spcAft>
                <a:spcPts val="0"/>
              </a:spcAft>
              <a:buClr>
                <a:schemeClr val="dk1"/>
              </a:buClr>
              <a:buSzPts val="2400"/>
              <a:buNone/>
            </a:pPr>
            <a:endParaRPr/>
          </a:p>
          <a:p>
            <a:pPr marL="457200" lvl="0" indent="-447675" algn="l" rtl="0">
              <a:lnSpc>
                <a:spcPct val="90000"/>
              </a:lnSpc>
              <a:spcBef>
                <a:spcPts val="1000"/>
              </a:spcBef>
              <a:spcAft>
                <a:spcPts val="0"/>
              </a:spcAft>
              <a:buClr>
                <a:schemeClr val="dk1"/>
              </a:buClr>
              <a:buSzPts val="2400"/>
              <a:buFont typeface="Noto Sans Symbols"/>
              <a:buChar char="❑"/>
            </a:pPr>
            <a:r>
              <a:rPr lang="en-US"/>
              <a:t>Unless written consent is given</a:t>
            </a:r>
            <a:endParaRPr/>
          </a:p>
          <a:p>
            <a:pPr marL="685800" lvl="1" indent="-228600" algn="l" rtl="0">
              <a:lnSpc>
                <a:spcPct val="90000"/>
              </a:lnSpc>
              <a:spcBef>
                <a:spcPts val="500"/>
              </a:spcBef>
              <a:spcAft>
                <a:spcPts val="0"/>
              </a:spcAft>
              <a:buClr>
                <a:schemeClr val="dk1"/>
              </a:buClr>
              <a:buSzPts val="2000"/>
              <a:buChar char="•"/>
            </a:pPr>
            <a:r>
              <a:rPr lang="en-US"/>
              <a:t>Example:  Oregon case</a:t>
            </a:r>
            <a:endParaRPr/>
          </a:p>
        </p:txBody>
      </p:sp>
      <p:pic>
        <p:nvPicPr>
          <p:cNvPr id="617" name="Google Shape;617;p126" descr="A picture containing drawing&#10;&#10;Description automatically generated"/>
          <p:cNvPicPr preferRelativeResize="0"/>
          <p:nvPr/>
        </p:nvPicPr>
        <p:blipFill rotWithShape="1">
          <a:blip r:embed="rId3">
            <a:alphaModFix/>
          </a:blip>
          <a:srcRect/>
          <a:stretch/>
        </p:blipFill>
        <p:spPr>
          <a:xfrm>
            <a:off x="5895975" y="2667000"/>
            <a:ext cx="2286000" cy="150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82"/>
          <p:cNvSpPr txBox="1"/>
          <p:nvPr/>
        </p:nvSpPr>
        <p:spPr>
          <a:xfrm>
            <a:off x="628650" y="391928"/>
            <a:ext cx="7886700" cy="341550"/>
          </a:xfrm>
          <a:prstGeom prst="rect">
            <a:avLst/>
          </a:prstGeom>
          <a:noFill/>
          <a:ln>
            <a:noFill/>
          </a:ln>
        </p:spPr>
        <p:txBody>
          <a:bodyPr spcFirstLastPara="1" wrap="square" lIns="0" tIns="45675" rIns="91425" bIns="45675" anchor="t" anchorCtr="0">
            <a:noAutofit/>
          </a:bodyPr>
          <a:lstStyle/>
          <a:p>
            <a:pPr marL="0" marR="0" lvl="0" indent="0" algn="l" rtl="0">
              <a:lnSpc>
                <a:spcPct val="90000"/>
              </a:lnSpc>
              <a:spcBef>
                <a:spcPts val="0"/>
              </a:spcBef>
              <a:spcAft>
                <a:spcPts val="0"/>
              </a:spcAft>
              <a:buNone/>
            </a:pPr>
            <a:r>
              <a:rPr lang="en-US" sz="2800" b="1" i="0" u="none" strike="noStrike" cap="none">
                <a:solidFill>
                  <a:srgbClr val="62AEE0"/>
                </a:solidFill>
                <a:latin typeface="Avenir"/>
                <a:ea typeface="Avenir"/>
                <a:cs typeface="Avenir"/>
                <a:sym typeface="Avenir"/>
              </a:rPr>
              <a:t>ON THIS WEB CONFERENCE </a:t>
            </a:r>
            <a:endParaRPr sz="2800" b="1" i="0" u="none" strike="noStrike" cap="none">
              <a:solidFill>
                <a:schemeClr val="dk1"/>
              </a:solidFill>
              <a:highlight>
                <a:srgbClr val="FFFF00"/>
              </a:highlight>
              <a:latin typeface="Avenir"/>
              <a:ea typeface="Avenir"/>
              <a:cs typeface="Avenir"/>
              <a:sym typeface="Avenir"/>
            </a:endParaRPr>
          </a:p>
        </p:txBody>
      </p:sp>
      <p:sp>
        <p:nvSpPr>
          <p:cNvPr id="318" name="Google Shape;318;p82"/>
          <p:cNvSpPr txBox="1"/>
          <p:nvPr/>
        </p:nvSpPr>
        <p:spPr>
          <a:xfrm>
            <a:off x="6714795" y="2926465"/>
            <a:ext cx="2063445" cy="133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950" b="1" i="0" u="none" strike="noStrike" cap="none">
                <a:solidFill>
                  <a:srgbClr val="000000"/>
                </a:solidFill>
                <a:latin typeface="Avenir"/>
                <a:ea typeface="Avenir"/>
                <a:cs typeface="Avenir"/>
                <a:sym typeface="Avenir"/>
              </a:rPr>
              <a:t>Meghna Bhat</a:t>
            </a:r>
            <a:endParaRPr sz="1950" b="1" i="0" u="none" strike="noStrike" cap="none">
              <a:solidFill>
                <a:srgbClr val="000000"/>
              </a:solidFill>
              <a:latin typeface="Avenir"/>
              <a:ea typeface="Avenir"/>
              <a:cs typeface="Avenir"/>
              <a:sym typeface="Avenir"/>
            </a:endParaRPr>
          </a:p>
          <a:p>
            <a:pPr marL="0" marR="0" lvl="0" indent="0" algn="ctr" rtl="0">
              <a:lnSpc>
                <a:spcPct val="100000"/>
              </a:lnSpc>
              <a:spcBef>
                <a:spcPts val="200"/>
              </a:spcBef>
              <a:spcAft>
                <a:spcPts val="0"/>
              </a:spcAft>
              <a:buNone/>
            </a:pPr>
            <a:r>
              <a:rPr lang="en-US" sz="1500" b="0" i="0" u="none" strike="noStrike" cap="none">
                <a:solidFill>
                  <a:srgbClr val="00B0F0"/>
                </a:solidFill>
                <a:latin typeface="Avenir"/>
                <a:ea typeface="Avenir"/>
                <a:cs typeface="Avenir"/>
                <a:sym typeface="Avenir"/>
              </a:rPr>
              <a:t>Project Coordinator</a:t>
            </a:r>
            <a:endParaRPr sz="1700" b="0" i="0" u="none" strike="noStrike" cap="none">
              <a:solidFill>
                <a:srgbClr val="00B0F0"/>
              </a:solidFill>
              <a:latin typeface="Avenir"/>
              <a:ea typeface="Avenir"/>
              <a:cs typeface="Avenir"/>
              <a:sym typeface="Avenir"/>
            </a:endParaRPr>
          </a:p>
          <a:p>
            <a:pPr marL="0" marR="0" lvl="0" indent="0" algn="ctr" rtl="0">
              <a:lnSpc>
                <a:spcPct val="100000"/>
              </a:lnSpc>
              <a:spcBef>
                <a:spcPts val="200"/>
              </a:spcBef>
              <a:spcAft>
                <a:spcPts val="0"/>
              </a:spcAft>
              <a:buNone/>
            </a:pPr>
            <a:r>
              <a:rPr lang="en-US" sz="1500" b="0" i="0" u="none" strike="noStrike" cap="none">
                <a:solidFill>
                  <a:srgbClr val="00B0F0"/>
                </a:solidFill>
                <a:latin typeface="Avenir"/>
                <a:ea typeface="Avenir"/>
                <a:cs typeface="Avenir"/>
                <a:sym typeface="Avenir"/>
              </a:rPr>
              <a:t>she/her/hers</a:t>
            </a:r>
            <a:endParaRPr sz="1700" b="0" i="0" u="none" strike="noStrike" cap="none">
              <a:solidFill>
                <a:srgbClr val="00B0F0"/>
              </a:solidFill>
              <a:latin typeface="Avenir"/>
              <a:ea typeface="Avenir"/>
              <a:cs typeface="Avenir"/>
              <a:sym typeface="Avenir"/>
            </a:endParaRPr>
          </a:p>
        </p:txBody>
      </p:sp>
      <p:pic>
        <p:nvPicPr>
          <p:cNvPr id="319" name="Google Shape;319;p82"/>
          <p:cNvPicPr preferRelativeResize="0"/>
          <p:nvPr/>
        </p:nvPicPr>
        <p:blipFill rotWithShape="1">
          <a:blip r:embed="rId3">
            <a:alphaModFix/>
          </a:blip>
          <a:srcRect t="5775" b="5767"/>
          <a:stretch/>
        </p:blipFill>
        <p:spPr>
          <a:xfrm>
            <a:off x="6755794" y="1148512"/>
            <a:ext cx="1759556" cy="1759538"/>
          </a:xfrm>
          <a:prstGeom prst="rect">
            <a:avLst/>
          </a:prstGeom>
          <a:noFill/>
          <a:ln w="9525" cap="flat" cmpd="sng">
            <a:solidFill>
              <a:srgbClr val="000000"/>
            </a:solidFill>
            <a:prstDash val="solid"/>
            <a:round/>
            <a:headEnd type="none" w="sm" len="sm"/>
            <a:tailEnd type="none" w="sm" len="sm"/>
          </a:ln>
        </p:spPr>
      </p:pic>
      <p:sp>
        <p:nvSpPr>
          <p:cNvPr id="320" name="Google Shape;320;p82"/>
          <p:cNvSpPr txBox="1"/>
          <p:nvPr/>
        </p:nvSpPr>
        <p:spPr>
          <a:xfrm>
            <a:off x="522998" y="2908050"/>
            <a:ext cx="1994344" cy="1338300"/>
          </a:xfrm>
          <a:prstGeom prst="rect">
            <a:avLst/>
          </a:prstGeom>
          <a:noFill/>
          <a:ln>
            <a:noFill/>
          </a:ln>
        </p:spPr>
        <p:txBody>
          <a:bodyPr spcFirstLastPara="1" wrap="square" lIns="109700" tIns="109700" rIns="109700" bIns="109700" anchor="t" anchorCtr="0">
            <a:noAutofit/>
          </a:bodyPr>
          <a:lstStyle/>
          <a:p>
            <a:pPr marL="0" marR="0" lvl="0" indent="0" algn="ctr" rtl="0">
              <a:lnSpc>
                <a:spcPct val="100000"/>
              </a:lnSpc>
              <a:spcBef>
                <a:spcPts val="0"/>
              </a:spcBef>
              <a:spcAft>
                <a:spcPts val="0"/>
              </a:spcAft>
              <a:buNone/>
            </a:pPr>
            <a:r>
              <a:rPr lang="en-US" sz="1900" b="1" i="0" u="none" strike="noStrike" cap="none">
                <a:solidFill>
                  <a:srgbClr val="000000"/>
                </a:solidFill>
                <a:latin typeface="Avenir"/>
                <a:ea typeface="Avenir"/>
                <a:cs typeface="Avenir"/>
                <a:sym typeface="Avenir"/>
              </a:rPr>
              <a:t>Sarah Orton</a:t>
            </a:r>
            <a:endParaRPr sz="1900" b="1" i="0" u="none" strike="noStrike" cap="none">
              <a:solidFill>
                <a:srgbClr val="000000"/>
              </a:solidFill>
              <a:latin typeface="Avenir"/>
              <a:ea typeface="Avenir"/>
              <a:cs typeface="Avenir"/>
              <a:sym typeface="Avenir"/>
            </a:endParaRPr>
          </a:p>
          <a:p>
            <a:pPr marL="0" marR="0" lvl="0" indent="0" algn="ctr" rtl="0">
              <a:lnSpc>
                <a:spcPct val="100000"/>
              </a:lnSpc>
              <a:spcBef>
                <a:spcPts val="200"/>
              </a:spcBef>
              <a:spcAft>
                <a:spcPts val="0"/>
              </a:spcAft>
              <a:buNone/>
            </a:pPr>
            <a:r>
              <a:rPr lang="en-US" sz="1500" b="0" i="0" u="none" strike="noStrike" cap="none">
                <a:solidFill>
                  <a:srgbClr val="00B0F0"/>
                </a:solidFill>
                <a:latin typeface="Avenir"/>
                <a:ea typeface="Avenir"/>
                <a:cs typeface="Avenir"/>
                <a:sym typeface="Avenir"/>
              </a:rPr>
              <a:t>Project Coordinator</a:t>
            </a:r>
            <a:endParaRPr sz="1700" b="0" i="0" u="none" strike="noStrike" cap="none">
              <a:solidFill>
                <a:srgbClr val="00B0F0"/>
              </a:solidFill>
              <a:latin typeface="Avenir"/>
              <a:ea typeface="Avenir"/>
              <a:cs typeface="Avenir"/>
              <a:sym typeface="Avenir"/>
            </a:endParaRPr>
          </a:p>
          <a:p>
            <a:pPr marL="0" marR="0" lvl="0" indent="0" algn="ctr" rtl="0">
              <a:lnSpc>
                <a:spcPct val="100000"/>
              </a:lnSpc>
              <a:spcBef>
                <a:spcPts val="200"/>
              </a:spcBef>
              <a:spcAft>
                <a:spcPts val="0"/>
              </a:spcAft>
              <a:buNone/>
            </a:pPr>
            <a:r>
              <a:rPr lang="en-US" sz="1500" b="0" i="0" u="none" strike="noStrike" cap="none">
                <a:solidFill>
                  <a:srgbClr val="00B0F0"/>
                </a:solidFill>
                <a:latin typeface="Avenir"/>
                <a:ea typeface="Avenir"/>
                <a:cs typeface="Avenir"/>
                <a:sym typeface="Avenir"/>
              </a:rPr>
              <a:t>she/her/hers</a:t>
            </a:r>
            <a:endParaRPr sz="1500" b="0" i="0" u="none" strike="noStrike" cap="none">
              <a:solidFill>
                <a:srgbClr val="49B5FF"/>
              </a:solidFill>
              <a:latin typeface="Avenir"/>
              <a:ea typeface="Avenir"/>
              <a:cs typeface="Avenir"/>
              <a:sym typeface="Avenir"/>
            </a:endParaRPr>
          </a:p>
        </p:txBody>
      </p:sp>
      <p:sp>
        <p:nvSpPr>
          <p:cNvPr id="321" name="Google Shape;321;p82"/>
          <p:cNvSpPr txBox="1"/>
          <p:nvPr/>
        </p:nvSpPr>
        <p:spPr>
          <a:xfrm>
            <a:off x="3187126" y="2926465"/>
            <a:ext cx="2857885" cy="1338300"/>
          </a:xfrm>
          <a:prstGeom prst="rect">
            <a:avLst/>
          </a:prstGeom>
          <a:noFill/>
          <a:ln>
            <a:noFill/>
          </a:ln>
        </p:spPr>
        <p:txBody>
          <a:bodyPr spcFirstLastPara="1" wrap="square" lIns="109700" tIns="109700" rIns="109700" bIns="109700" anchor="t" anchorCtr="0">
            <a:noAutofit/>
          </a:bodyPr>
          <a:lstStyle/>
          <a:p>
            <a:pPr marL="0" marR="0" lvl="0" indent="0" algn="ctr" rtl="0">
              <a:lnSpc>
                <a:spcPct val="100000"/>
              </a:lnSpc>
              <a:spcBef>
                <a:spcPts val="0"/>
              </a:spcBef>
              <a:spcAft>
                <a:spcPts val="0"/>
              </a:spcAft>
              <a:buNone/>
            </a:pPr>
            <a:r>
              <a:rPr lang="en-US" sz="1900" b="1" i="0" u="none" strike="noStrike" cap="none">
                <a:solidFill>
                  <a:srgbClr val="000000"/>
                </a:solidFill>
                <a:latin typeface="Avenir"/>
                <a:ea typeface="Avenir"/>
                <a:cs typeface="Avenir"/>
                <a:sym typeface="Avenir"/>
              </a:rPr>
              <a:t>Jessie Towne- Cardenas</a:t>
            </a:r>
            <a:endParaRPr sz="1900" b="1" i="0" u="none" strike="noStrike" cap="none">
              <a:solidFill>
                <a:srgbClr val="000000"/>
              </a:solidFill>
              <a:latin typeface="Avenir"/>
              <a:ea typeface="Avenir"/>
              <a:cs typeface="Avenir"/>
              <a:sym typeface="Avenir"/>
            </a:endParaRPr>
          </a:p>
          <a:p>
            <a:pPr marL="0" marR="0" lvl="0" indent="0" algn="ctr" rtl="0">
              <a:lnSpc>
                <a:spcPct val="100000"/>
              </a:lnSpc>
              <a:spcBef>
                <a:spcPts val="200"/>
              </a:spcBef>
              <a:spcAft>
                <a:spcPts val="0"/>
              </a:spcAft>
              <a:buNone/>
            </a:pPr>
            <a:r>
              <a:rPr lang="en-US" sz="1500" b="0" i="0" u="none" strike="noStrike" cap="none">
                <a:solidFill>
                  <a:srgbClr val="00B0F0"/>
                </a:solidFill>
                <a:latin typeface="Avenir"/>
                <a:ea typeface="Avenir"/>
                <a:cs typeface="Avenir"/>
                <a:sym typeface="Avenir"/>
              </a:rPr>
              <a:t>CALCASA Consultant (Arboreta Group)</a:t>
            </a:r>
            <a:endParaRPr sz="1700" b="0" i="0" u="none" strike="noStrike" cap="none">
              <a:solidFill>
                <a:srgbClr val="00B0F0"/>
              </a:solidFill>
              <a:latin typeface="Avenir"/>
              <a:ea typeface="Avenir"/>
              <a:cs typeface="Avenir"/>
              <a:sym typeface="Avenir"/>
            </a:endParaRPr>
          </a:p>
          <a:p>
            <a:pPr marL="0" marR="0" lvl="0" indent="0" algn="ctr" rtl="0">
              <a:lnSpc>
                <a:spcPct val="100000"/>
              </a:lnSpc>
              <a:spcBef>
                <a:spcPts val="200"/>
              </a:spcBef>
              <a:spcAft>
                <a:spcPts val="0"/>
              </a:spcAft>
              <a:buNone/>
            </a:pPr>
            <a:r>
              <a:rPr lang="en-US" sz="1500" b="0" i="0" u="none" strike="noStrike" cap="none">
                <a:solidFill>
                  <a:srgbClr val="00B0F0"/>
                </a:solidFill>
                <a:latin typeface="Avenir"/>
                <a:ea typeface="Avenir"/>
                <a:cs typeface="Avenir"/>
                <a:sym typeface="Avenir"/>
              </a:rPr>
              <a:t>she/her/hers</a:t>
            </a:r>
            <a:endParaRPr sz="1500" b="0" i="0" u="none" strike="noStrike" cap="none">
              <a:solidFill>
                <a:srgbClr val="49B5FF"/>
              </a:solidFill>
              <a:latin typeface="Avenir"/>
              <a:ea typeface="Avenir"/>
              <a:cs typeface="Avenir"/>
              <a:sym typeface="Avenir"/>
            </a:endParaRPr>
          </a:p>
        </p:txBody>
      </p:sp>
      <p:pic>
        <p:nvPicPr>
          <p:cNvPr id="322" name="Google Shape;322;p82"/>
          <p:cNvPicPr preferRelativeResize="0"/>
          <p:nvPr/>
        </p:nvPicPr>
        <p:blipFill rotWithShape="1">
          <a:blip r:embed="rId4">
            <a:alphaModFix/>
          </a:blip>
          <a:srcRect/>
          <a:stretch/>
        </p:blipFill>
        <p:spPr>
          <a:xfrm>
            <a:off x="628650" y="1148512"/>
            <a:ext cx="1739363" cy="1759545"/>
          </a:xfrm>
          <a:prstGeom prst="rect">
            <a:avLst/>
          </a:prstGeom>
          <a:noFill/>
          <a:ln w="9525" cap="flat" cmpd="sng">
            <a:solidFill>
              <a:srgbClr val="000000"/>
            </a:solidFill>
            <a:prstDash val="solid"/>
            <a:round/>
            <a:headEnd type="none" w="sm" len="sm"/>
            <a:tailEnd type="none" w="sm" len="sm"/>
          </a:ln>
        </p:spPr>
      </p:pic>
      <p:pic>
        <p:nvPicPr>
          <p:cNvPr id="323" name="Google Shape;323;p82"/>
          <p:cNvPicPr preferRelativeResize="0"/>
          <p:nvPr/>
        </p:nvPicPr>
        <p:blipFill rotWithShape="1">
          <a:blip r:embed="rId5">
            <a:alphaModFix/>
          </a:blip>
          <a:srcRect/>
          <a:stretch/>
        </p:blipFill>
        <p:spPr>
          <a:xfrm>
            <a:off x="3815913" y="1148512"/>
            <a:ext cx="1600313" cy="175953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127"/>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Disclosure Prior to Hearing - K-12 &amp; IHEs</a:t>
            </a:r>
            <a:endParaRPr sz="2800">
              <a:solidFill>
                <a:srgbClr val="00B0F0"/>
              </a:solidFill>
            </a:endParaRPr>
          </a:p>
        </p:txBody>
      </p:sp>
      <p:sp>
        <p:nvSpPr>
          <p:cNvPr id="623" name="Google Shape;623;p127"/>
          <p:cNvSpPr txBox="1">
            <a:spLocks noGrp="1"/>
          </p:cNvSpPr>
          <p:nvPr>
            <p:ph type="body" idx="1"/>
          </p:nvPr>
        </p:nvSpPr>
        <p:spPr>
          <a:xfrm>
            <a:off x="628650" y="1075159"/>
            <a:ext cx="7886700" cy="3590969"/>
          </a:xfrm>
          <a:prstGeom prst="rect">
            <a:avLst/>
          </a:prstGeom>
          <a:noFill/>
          <a:ln>
            <a:noFill/>
          </a:ln>
        </p:spPr>
        <p:txBody>
          <a:bodyPr spcFirstLastPara="1" wrap="square" lIns="91425" tIns="45700" rIns="91425" bIns="45700" anchor="t" anchorCtr="0">
            <a:noAutofit/>
          </a:bodyPr>
          <a:lstStyle/>
          <a:p>
            <a:pPr marL="342900" lvl="0" indent="-333375" algn="l" rtl="0">
              <a:lnSpc>
                <a:spcPct val="90000"/>
              </a:lnSpc>
              <a:spcBef>
                <a:spcPts val="0"/>
              </a:spcBef>
              <a:spcAft>
                <a:spcPts val="0"/>
              </a:spcAft>
              <a:buClr>
                <a:schemeClr val="dk1"/>
              </a:buClr>
              <a:buSzPts val="2220"/>
              <a:buChar char="•"/>
            </a:pPr>
            <a:r>
              <a:rPr lang="en-US" sz="2200"/>
              <a:t>Provide all parties at least 10 days to review the evidence in the draft investigative report and submit a written response, which must be considered by the investigator(s) before finalizing the report</a:t>
            </a:r>
            <a:endParaRPr sz="2200"/>
          </a:p>
          <a:p>
            <a:pPr marL="342900" lvl="0" indent="-333375" algn="l" rtl="0">
              <a:lnSpc>
                <a:spcPct val="90000"/>
              </a:lnSpc>
              <a:spcBef>
                <a:spcPts val="1000"/>
              </a:spcBef>
              <a:spcAft>
                <a:spcPts val="0"/>
              </a:spcAft>
              <a:buClr>
                <a:schemeClr val="dk1"/>
              </a:buClr>
              <a:buSzPts val="2220"/>
              <a:buNone/>
            </a:pPr>
            <a:endParaRPr sz="2200"/>
          </a:p>
          <a:p>
            <a:pPr marL="342900" lvl="0" indent="-333375" algn="l" rtl="0">
              <a:lnSpc>
                <a:spcPct val="90000"/>
              </a:lnSpc>
              <a:spcBef>
                <a:spcPts val="1000"/>
              </a:spcBef>
              <a:spcAft>
                <a:spcPts val="0"/>
              </a:spcAft>
              <a:buClr>
                <a:schemeClr val="dk1"/>
              </a:buClr>
              <a:buSzPts val="2220"/>
              <a:buChar char="•"/>
            </a:pPr>
            <a:r>
              <a:rPr lang="en-US" sz="2200"/>
              <a:t>Provide all parties an equal opportunity to inspect and review evidence that is “directly related” to the allegations</a:t>
            </a:r>
            <a:endParaRPr sz="2200"/>
          </a:p>
          <a:p>
            <a:pPr marL="342900" lvl="0" indent="-333375" algn="l" rtl="0">
              <a:lnSpc>
                <a:spcPct val="90000"/>
              </a:lnSpc>
              <a:spcBef>
                <a:spcPts val="1000"/>
              </a:spcBef>
              <a:spcAft>
                <a:spcPts val="0"/>
              </a:spcAft>
              <a:buClr>
                <a:schemeClr val="dk1"/>
              </a:buClr>
              <a:buSzPts val="2220"/>
              <a:buChar char="•"/>
            </a:pPr>
            <a:r>
              <a:rPr lang="en-US" sz="2200"/>
              <a:t>Including any evidence that the investigator does </a:t>
            </a:r>
            <a:r>
              <a:rPr lang="en-US" sz="2200" b="1" u="sng">
                <a:solidFill>
                  <a:srgbClr val="00B0F0"/>
                </a:solidFill>
              </a:rPr>
              <a:t>not</a:t>
            </a:r>
            <a:r>
              <a:rPr lang="en-US" sz="2200" b="1">
                <a:solidFill>
                  <a:srgbClr val="00B0F0"/>
                </a:solidFill>
              </a:rPr>
              <a:t> </a:t>
            </a:r>
            <a:r>
              <a:rPr lang="en-US" sz="2200"/>
              <a:t>intend to rely on in the written investigation report prior to finalizing the report. </a:t>
            </a:r>
            <a:endParaRPr sz="2200"/>
          </a:p>
          <a:p>
            <a:pPr marL="228600" lvl="0" indent="-87629" algn="l" rtl="0">
              <a:lnSpc>
                <a:spcPct val="90000"/>
              </a:lnSpc>
              <a:spcBef>
                <a:spcPts val="1000"/>
              </a:spcBef>
              <a:spcAft>
                <a:spcPts val="0"/>
              </a:spcAft>
              <a:buClr>
                <a:schemeClr val="dk1"/>
              </a:buClr>
              <a:buSzPts val="2220"/>
              <a:buNone/>
            </a:pPr>
            <a:endParaRPr sz="2220"/>
          </a:p>
          <a:p>
            <a:pPr marL="228600" lvl="0" indent="-87629" algn="l" rtl="0">
              <a:lnSpc>
                <a:spcPct val="90000"/>
              </a:lnSpc>
              <a:spcBef>
                <a:spcPts val="1000"/>
              </a:spcBef>
              <a:spcAft>
                <a:spcPts val="0"/>
              </a:spcAft>
              <a:buClr>
                <a:schemeClr val="dk1"/>
              </a:buClr>
              <a:buSzPts val="2220"/>
              <a:buNone/>
            </a:pPr>
            <a:endParaRPr sz="222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128"/>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sz="2800">
                <a:solidFill>
                  <a:srgbClr val="00B0F0"/>
                </a:solidFill>
              </a:rPr>
              <a:t>Rape Shield Standard Applies in K-12 Schools</a:t>
            </a:r>
            <a:endParaRPr/>
          </a:p>
        </p:txBody>
      </p:sp>
      <p:sp>
        <p:nvSpPr>
          <p:cNvPr id="629" name="Google Shape;629;p128"/>
          <p:cNvSpPr txBox="1">
            <a:spLocks noGrp="1"/>
          </p:cNvSpPr>
          <p:nvPr>
            <p:ph type="body" idx="1"/>
          </p:nvPr>
        </p:nvSpPr>
        <p:spPr>
          <a:xfrm>
            <a:off x="628650" y="1075159"/>
            <a:ext cx="7886700" cy="359096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Char char="•"/>
            </a:pPr>
            <a:r>
              <a:rPr lang="en-US" sz="2200">
                <a:solidFill>
                  <a:srgbClr val="000000"/>
                </a:solidFill>
              </a:rPr>
              <a:t>The parties and school may not ask Q’s or consider evidence about V’s prior sexual predisposition or sexual behavior …</a:t>
            </a:r>
            <a:endParaRPr/>
          </a:p>
          <a:p>
            <a:pPr marL="342900" lvl="0" indent="-190500" algn="l" rtl="0">
              <a:lnSpc>
                <a:spcPct val="90000"/>
              </a:lnSpc>
              <a:spcBef>
                <a:spcPts val="0"/>
              </a:spcBef>
              <a:spcAft>
                <a:spcPts val="0"/>
              </a:spcAft>
              <a:buClr>
                <a:srgbClr val="000000"/>
              </a:buClr>
              <a:buSzPts val="2400"/>
              <a:buNone/>
            </a:pPr>
            <a:endParaRPr sz="2200">
              <a:solidFill>
                <a:srgbClr val="000000"/>
              </a:solidFill>
            </a:endParaRPr>
          </a:p>
          <a:p>
            <a:pPr marL="342900" lvl="0" indent="-342900" algn="l" rtl="0">
              <a:lnSpc>
                <a:spcPct val="90000"/>
              </a:lnSpc>
              <a:spcBef>
                <a:spcPts val="0"/>
              </a:spcBef>
              <a:spcAft>
                <a:spcPts val="0"/>
              </a:spcAft>
              <a:buClr>
                <a:srgbClr val="000000"/>
              </a:buClr>
              <a:buSzPts val="2400"/>
              <a:buChar char="•"/>
            </a:pPr>
            <a:r>
              <a:rPr lang="en-US" sz="2200">
                <a:solidFill>
                  <a:srgbClr val="000000"/>
                </a:solidFill>
              </a:rPr>
              <a:t>Unless such evidence is being offered to prove someone other than the respondent committed the alleged conduct, or </a:t>
            </a:r>
            <a:endParaRPr/>
          </a:p>
          <a:p>
            <a:pPr marL="342900" lvl="0" indent="-190500" algn="l" rtl="0">
              <a:lnSpc>
                <a:spcPct val="90000"/>
              </a:lnSpc>
              <a:spcBef>
                <a:spcPts val="0"/>
              </a:spcBef>
              <a:spcAft>
                <a:spcPts val="0"/>
              </a:spcAft>
              <a:buClr>
                <a:srgbClr val="000000"/>
              </a:buClr>
              <a:buSzPts val="2400"/>
              <a:buNone/>
            </a:pPr>
            <a:endParaRPr sz="2200">
              <a:solidFill>
                <a:srgbClr val="000000"/>
              </a:solidFill>
            </a:endParaRPr>
          </a:p>
          <a:p>
            <a:pPr marL="342900" lvl="0" indent="-342900" algn="l" rtl="0">
              <a:lnSpc>
                <a:spcPct val="90000"/>
              </a:lnSpc>
              <a:spcBef>
                <a:spcPts val="0"/>
              </a:spcBef>
              <a:spcAft>
                <a:spcPts val="0"/>
              </a:spcAft>
              <a:buClr>
                <a:srgbClr val="000000"/>
              </a:buClr>
              <a:buSzPts val="2400"/>
              <a:buChar char="•"/>
            </a:pPr>
            <a:r>
              <a:rPr lang="en-US" sz="2200">
                <a:solidFill>
                  <a:srgbClr val="000000"/>
                </a:solidFill>
              </a:rPr>
              <a:t>The evidence relates to the complainant’s prior sexual behavior </a:t>
            </a:r>
            <a:r>
              <a:rPr lang="en-US" sz="2200" b="1">
                <a:solidFill>
                  <a:srgbClr val="000000"/>
                </a:solidFill>
              </a:rPr>
              <a:t>with respect to the respondent </a:t>
            </a:r>
            <a:r>
              <a:rPr lang="en-US" sz="2200">
                <a:solidFill>
                  <a:srgbClr val="000000"/>
                </a:solidFill>
              </a:rPr>
              <a:t>and is being offered to prove consent.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29"/>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Written Decision – K-12 Schools &amp; IHEs</a:t>
            </a:r>
            <a:endParaRPr sz="2800">
              <a:solidFill>
                <a:srgbClr val="00B0F0"/>
              </a:solidFill>
            </a:endParaRPr>
          </a:p>
        </p:txBody>
      </p:sp>
      <p:sp>
        <p:nvSpPr>
          <p:cNvPr id="635" name="Google Shape;635;p129"/>
          <p:cNvSpPr txBox="1">
            <a:spLocks noGrp="1"/>
          </p:cNvSpPr>
          <p:nvPr>
            <p:ph type="body" idx="1"/>
          </p:nvPr>
        </p:nvSpPr>
        <p:spPr>
          <a:xfrm>
            <a:off x="628650" y="1155031"/>
            <a:ext cx="8165726" cy="355865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a:t>School must send the written decision simultaneously to all parties</a:t>
            </a:r>
            <a:endParaRPr/>
          </a:p>
          <a:p>
            <a:pPr marL="228600" lvl="0" indent="-228600" algn="l" rtl="0">
              <a:lnSpc>
                <a:spcPct val="90000"/>
              </a:lnSpc>
              <a:spcBef>
                <a:spcPts val="1000"/>
              </a:spcBef>
              <a:spcAft>
                <a:spcPts val="0"/>
              </a:spcAft>
              <a:buClr>
                <a:schemeClr val="dk1"/>
              </a:buClr>
              <a:buSzPts val="2400"/>
              <a:buChar char="•"/>
            </a:pPr>
            <a:r>
              <a:rPr lang="en-US"/>
              <a:t>Describe specific Conduct Code sections violated (if any), actual findings &amp; conclusions</a:t>
            </a:r>
            <a:endParaRPr/>
          </a:p>
          <a:p>
            <a:pPr marL="228600" lvl="0" indent="-228600" algn="l" rtl="0">
              <a:lnSpc>
                <a:spcPct val="100000"/>
              </a:lnSpc>
              <a:spcBef>
                <a:spcPts val="0"/>
              </a:spcBef>
              <a:spcAft>
                <a:spcPts val="0"/>
              </a:spcAft>
              <a:buClr>
                <a:schemeClr val="dk1"/>
              </a:buClr>
              <a:buSzPts val="2040"/>
              <a:buNone/>
            </a:pPr>
            <a:endParaRPr sz="2400" b="1">
              <a:latin typeface="Avenir"/>
              <a:ea typeface="Avenir"/>
              <a:cs typeface="Avenir"/>
              <a:sym typeface="Avenir"/>
            </a:endParaRPr>
          </a:p>
          <a:p>
            <a:pPr marL="228600" lvl="0" indent="-228600" algn="l" rtl="0">
              <a:lnSpc>
                <a:spcPct val="100000"/>
              </a:lnSpc>
              <a:spcBef>
                <a:spcPts val="0"/>
              </a:spcBef>
              <a:spcAft>
                <a:spcPts val="0"/>
              </a:spcAft>
              <a:buClr>
                <a:schemeClr val="dk1"/>
              </a:buClr>
              <a:buSzPts val="2040"/>
              <a:buNone/>
            </a:pPr>
            <a:r>
              <a:rPr lang="en-US" sz="2400" b="1">
                <a:latin typeface="Avenir"/>
                <a:ea typeface="Avenir"/>
                <a:cs typeface="Avenir"/>
                <a:sym typeface="Avenir"/>
              </a:rPr>
              <a:t>Explain: </a:t>
            </a:r>
            <a:endParaRPr sz="2400">
              <a:latin typeface="Avenir"/>
              <a:ea typeface="Avenir"/>
              <a:cs typeface="Avenir"/>
              <a:sym typeface="Avenir"/>
            </a:endParaRPr>
          </a:p>
          <a:p>
            <a:pPr marL="457200" lvl="0" indent="-283210" algn="l" rtl="0">
              <a:lnSpc>
                <a:spcPct val="100000"/>
              </a:lnSpc>
              <a:spcBef>
                <a:spcPts val="0"/>
              </a:spcBef>
              <a:spcAft>
                <a:spcPts val="0"/>
              </a:spcAft>
              <a:buClr>
                <a:schemeClr val="dk1"/>
              </a:buClr>
              <a:buSzPts val="2000"/>
              <a:buFont typeface="Arial"/>
              <a:buChar char="•"/>
            </a:pPr>
            <a:r>
              <a:rPr lang="en-US" sz="2000">
                <a:latin typeface="Avenir"/>
                <a:ea typeface="Avenir"/>
                <a:cs typeface="Avenir"/>
                <a:sym typeface="Avenir"/>
              </a:rPr>
              <a:t>Rationale for the determination on each allegation</a:t>
            </a:r>
            <a:endParaRPr sz="2000"/>
          </a:p>
          <a:p>
            <a:pPr marL="457200" lvl="0" indent="-283210" algn="l" rtl="0">
              <a:lnSpc>
                <a:spcPct val="100000"/>
              </a:lnSpc>
              <a:spcBef>
                <a:spcPts val="0"/>
              </a:spcBef>
              <a:spcAft>
                <a:spcPts val="0"/>
              </a:spcAft>
              <a:buClr>
                <a:schemeClr val="dk1"/>
              </a:buClr>
              <a:buSzPts val="2000"/>
              <a:buFont typeface="Arial"/>
              <a:buChar char="•"/>
            </a:pPr>
            <a:r>
              <a:rPr lang="en-US" sz="2000">
                <a:latin typeface="Avenir"/>
                <a:ea typeface="Avenir"/>
                <a:cs typeface="Avenir"/>
                <a:sym typeface="Avenir"/>
              </a:rPr>
              <a:t>Reason for imposed sanctions/remedial measures</a:t>
            </a:r>
            <a:endParaRPr sz="2000"/>
          </a:p>
          <a:p>
            <a:pPr marL="457200" lvl="0" indent="-283210" algn="l" rtl="0">
              <a:lnSpc>
                <a:spcPct val="100000"/>
              </a:lnSpc>
              <a:spcBef>
                <a:spcPts val="0"/>
              </a:spcBef>
              <a:spcAft>
                <a:spcPts val="0"/>
              </a:spcAft>
              <a:buClr>
                <a:srgbClr val="000000"/>
              </a:buClr>
              <a:buSzPts val="2000"/>
              <a:buFont typeface="Arial"/>
              <a:buChar char="•"/>
            </a:pPr>
            <a:r>
              <a:rPr lang="en-US" sz="2000"/>
              <a:t>H</a:t>
            </a:r>
            <a:r>
              <a:rPr lang="en-US" sz="2000">
                <a:solidFill>
                  <a:srgbClr val="000000"/>
                </a:solidFill>
                <a:latin typeface="Avenir"/>
                <a:ea typeface="Avenir"/>
                <a:cs typeface="Avenir"/>
                <a:sym typeface="Avenir"/>
              </a:rPr>
              <a:t>ow to appeal, including the bases upon which the parties may appeal</a:t>
            </a:r>
            <a:endParaRPr sz="2000">
              <a:latin typeface="Avenir"/>
              <a:ea typeface="Avenir"/>
              <a:cs typeface="Avenir"/>
              <a:sym typeface="Avenir"/>
            </a:endParaRPr>
          </a:p>
          <a:p>
            <a:pPr marL="228600" lvl="0" indent="-76200" algn="l" rtl="0">
              <a:lnSpc>
                <a:spcPct val="90000"/>
              </a:lnSpc>
              <a:spcBef>
                <a:spcPts val="1000"/>
              </a:spcBef>
              <a:spcAft>
                <a:spcPts val="0"/>
              </a:spcAft>
              <a:buClr>
                <a:schemeClr val="dk1"/>
              </a:buClr>
              <a:buSzPts val="2400"/>
              <a:buNone/>
            </a:pPr>
            <a:endParaRPr/>
          </a:p>
        </p:txBody>
      </p:sp>
      <p:pic>
        <p:nvPicPr>
          <p:cNvPr id="636" name="Google Shape;636;p129" descr="A picture containing table&#10;&#10;Description automatically generated"/>
          <p:cNvPicPr preferRelativeResize="0"/>
          <p:nvPr/>
        </p:nvPicPr>
        <p:blipFill rotWithShape="1">
          <a:blip r:embed="rId3">
            <a:alphaModFix/>
          </a:blip>
          <a:srcRect/>
          <a:stretch/>
        </p:blipFill>
        <p:spPr>
          <a:xfrm>
            <a:off x="7575082" y="1"/>
            <a:ext cx="1568918" cy="1045946"/>
          </a:xfrm>
          <a:prstGeom prst="rect">
            <a:avLst/>
          </a:prstGeom>
          <a:noFill/>
          <a:ln>
            <a:noFill/>
          </a:ln>
        </p:spPr>
      </p:pic>
      <p:sp>
        <p:nvSpPr>
          <p:cNvPr id="637" name="Google Shape;637;p129"/>
          <p:cNvSpPr txBox="1"/>
          <p:nvPr/>
        </p:nvSpPr>
        <p:spPr>
          <a:xfrm>
            <a:off x="8839199" y="6524626"/>
            <a:ext cx="405477" cy="25853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900" b="0" i="0" u="sng" strike="noStrike" cap="none">
                <a:solidFill>
                  <a:schemeClr val="hlink"/>
                </a:solidFill>
                <a:latin typeface="Arial"/>
                <a:ea typeface="Arial"/>
                <a:cs typeface="Arial"/>
                <a:sym typeface="Arial"/>
                <a:hlinkClick r:id="rId4"/>
              </a:rPr>
              <a:t>This Photo</a:t>
            </a:r>
            <a:r>
              <a:rPr lang="en-US" sz="900" b="0" i="0" u="none" strike="noStrike" cap="none">
                <a:solidFill>
                  <a:srgbClr val="000000"/>
                </a:solidFill>
                <a:latin typeface="Arial"/>
                <a:ea typeface="Arial"/>
                <a:cs typeface="Arial"/>
                <a:sym typeface="Arial"/>
              </a:rPr>
              <a:t> by Unknown Author is licensed under </a:t>
            </a:r>
            <a:r>
              <a:rPr lang="en-US" sz="900" b="0" i="0" u="sng" strike="noStrike" cap="none">
                <a:solidFill>
                  <a:schemeClr val="hlink"/>
                </a:solidFill>
                <a:latin typeface="Arial"/>
                <a:ea typeface="Arial"/>
                <a:cs typeface="Arial"/>
                <a:sym typeface="Arial"/>
                <a:hlinkClick r:id="rId5"/>
              </a:rPr>
              <a:t>CC BY-SA</a:t>
            </a:r>
            <a:endParaRPr sz="9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30"/>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Written Decision Must Disclose Accommodations Offered to Complainant</a:t>
            </a:r>
            <a:endParaRPr sz="2800">
              <a:solidFill>
                <a:srgbClr val="00B0F0"/>
              </a:solidFill>
            </a:endParaRPr>
          </a:p>
        </p:txBody>
      </p:sp>
      <p:sp>
        <p:nvSpPr>
          <p:cNvPr id="643" name="Google Shape;643;p130"/>
          <p:cNvSpPr txBox="1">
            <a:spLocks noGrp="1"/>
          </p:cNvSpPr>
          <p:nvPr>
            <p:ph type="body" idx="1"/>
          </p:nvPr>
        </p:nvSpPr>
        <p:spPr>
          <a:xfrm>
            <a:off x="628650" y="1476375"/>
            <a:ext cx="7886700" cy="31090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0000"/>
              </a:buClr>
              <a:buSzPts val="2557"/>
              <a:buChar char="•"/>
            </a:pPr>
            <a:r>
              <a:rPr lang="en-US" sz="2200">
                <a:solidFill>
                  <a:srgbClr val="000000"/>
                </a:solidFill>
              </a:rPr>
              <a:t>Decision must s</a:t>
            </a:r>
            <a:r>
              <a:rPr lang="en-US" sz="2200">
                <a:solidFill>
                  <a:srgbClr val="000000"/>
                </a:solidFill>
                <a:latin typeface="Avenir"/>
                <a:ea typeface="Avenir"/>
                <a:cs typeface="Avenir"/>
                <a:sym typeface="Avenir"/>
              </a:rPr>
              <a:t>tate whether</a:t>
            </a:r>
            <a:endParaRPr sz="2200">
              <a:latin typeface="Avenir"/>
              <a:ea typeface="Avenir"/>
              <a:cs typeface="Avenir"/>
              <a:sym typeface="Avenir"/>
            </a:endParaRPr>
          </a:p>
          <a:p>
            <a:pPr marL="685800" lvl="1" indent="-228600" algn="l" rtl="0">
              <a:lnSpc>
                <a:spcPct val="90000"/>
              </a:lnSpc>
              <a:spcBef>
                <a:spcPts val="0"/>
              </a:spcBef>
              <a:spcAft>
                <a:spcPts val="0"/>
              </a:spcAft>
              <a:buClr>
                <a:srgbClr val="000000"/>
              </a:buClr>
              <a:buSzPts val="2092"/>
              <a:buNone/>
            </a:pPr>
            <a:r>
              <a:rPr lang="en-US" sz="2200">
                <a:solidFill>
                  <a:srgbClr val="000000"/>
                </a:solidFill>
                <a:latin typeface="Avenir"/>
                <a:ea typeface="Avenir"/>
                <a:cs typeface="Avenir"/>
                <a:sym typeface="Avenir"/>
              </a:rPr>
              <a:t> </a:t>
            </a:r>
            <a:r>
              <a:rPr lang="en-US" sz="2200" b="1">
                <a:solidFill>
                  <a:srgbClr val="000000"/>
                </a:solidFill>
                <a:latin typeface="Avenir"/>
                <a:ea typeface="Avenir"/>
                <a:cs typeface="Avenir"/>
                <a:sym typeface="Avenir"/>
              </a:rPr>
              <a:t>“remedies designed to restore or preserve equal access to the IHE’s education program or activity will be provided by the recipient to the complainant</a:t>
            </a:r>
            <a:r>
              <a:rPr lang="en-US" sz="2200">
                <a:solidFill>
                  <a:srgbClr val="000000"/>
                </a:solidFill>
                <a:latin typeface="Avenir"/>
                <a:ea typeface="Avenir"/>
                <a:cs typeface="Avenir"/>
                <a:sym typeface="Avenir"/>
              </a:rPr>
              <a:t>.” </a:t>
            </a:r>
            <a:endParaRPr sz="2200">
              <a:latin typeface="Avenir"/>
              <a:ea typeface="Avenir"/>
              <a:cs typeface="Avenir"/>
              <a:sym typeface="Avenir"/>
            </a:endParaRPr>
          </a:p>
          <a:p>
            <a:pPr marL="228600" lvl="0" indent="-76073" algn="l" rtl="0">
              <a:lnSpc>
                <a:spcPct val="90000"/>
              </a:lnSpc>
              <a:spcBef>
                <a:spcPts val="0"/>
              </a:spcBef>
              <a:spcAft>
                <a:spcPts val="0"/>
              </a:spcAft>
              <a:buClr>
                <a:schemeClr val="dk1"/>
              </a:buClr>
              <a:buSzPts val="2402"/>
              <a:buNone/>
            </a:pPr>
            <a:endParaRPr sz="2200">
              <a:solidFill>
                <a:srgbClr val="000000"/>
              </a:solidFill>
              <a:latin typeface="Avenir"/>
              <a:ea typeface="Avenir"/>
              <a:cs typeface="Avenir"/>
              <a:sym typeface="Avenir"/>
            </a:endParaRPr>
          </a:p>
          <a:p>
            <a:pPr marL="228600" lvl="0" indent="-76073" algn="l" rtl="0">
              <a:lnSpc>
                <a:spcPct val="90000"/>
              </a:lnSpc>
              <a:spcBef>
                <a:spcPts val="0"/>
              </a:spcBef>
              <a:spcAft>
                <a:spcPts val="0"/>
              </a:spcAft>
              <a:buClr>
                <a:schemeClr val="dk1"/>
              </a:buClr>
              <a:buSzPts val="2402"/>
              <a:buNone/>
            </a:pPr>
            <a:endParaRPr sz="2200">
              <a:solidFill>
                <a:srgbClr val="000000"/>
              </a:solidFill>
              <a:latin typeface="Avenir"/>
              <a:ea typeface="Avenir"/>
              <a:cs typeface="Avenir"/>
              <a:sym typeface="Avenir"/>
            </a:endParaRPr>
          </a:p>
          <a:p>
            <a:pPr marL="228600" lvl="0" indent="-228600" algn="l" rtl="0">
              <a:lnSpc>
                <a:spcPct val="90000"/>
              </a:lnSpc>
              <a:spcBef>
                <a:spcPts val="0"/>
              </a:spcBef>
              <a:spcAft>
                <a:spcPts val="0"/>
              </a:spcAft>
              <a:buClr>
                <a:srgbClr val="000000"/>
              </a:buClr>
              <a:buSzPts val="2402"/>
              <a:buChar char="•"/>
            </a:pPr>
            <a:r>
              <a:rPr lang="en-US" sz="2200" b="1">
                <a:solidFill>
                  <a:srgbClr val="00B0F0"/>
                </a:solidFill>
                <a:latin typeface="Avenir"/>
                <a:ea typeface="Avenir"/>
                <a:cs typeface="Avenir"/>
                <a:sym typeface="Avenir"/>
              </a:rPr>
              <a:t>NOTE:  </a:t>
            </a:r>
            <a:r>
              <a:rPr lang="en-US" sz="2200" b="1">
                <a:solidFill>
                  <a:srgbClr val="000000"/>
                </a:solidFill>
                <a:latin typeface="Avenir"/>
                <a:ea typeface="Avenir"/>
                <a:cs typeface="Avenir"/>
                <a:sym typeface="Avenir"/>
              </a:rPr>
              <a:t>Direct opposite </a:t>
            </a:r>
            <a:r>
              <a:rPr lang="en-US" sz="2200">
                <a:solidFill>
                  <a:srgbClr val="000000"/>
                </a:solidFill>
                <a:latin typeface="Avenir"/>
                <a:ea typeface="Avenir"/>
                <a:cs typeface="Avenir"/>
                <a:sym typeface="Avenir"/>
              </a:rPr>
              <a:t>of the repealed guidance, which did not permit </a:t>
            </a:r>
            <a:r>
              <a:rPr lang="en-US" sz="2200">
                <a:solidFill>
                  <a:srgbClr val="000000"/>
                </a:solidFill>
              </a:rPr>
              <a:t>schools</a:t>
            </a:r>
            <a:r>
              <a:rPr lang="en-US" sz="2200">
                <a:solidFill>
                  <a:srgbClr val="000000"/>
                </a:solidFill>
                <a:latin typeface="Avenir"/>
                <a:ea typeface="Avenir"/>
                <a:cs typeface="Avenir"/>
                <a:sym typeface="Avenir"/>
              </a:rPr>
              <a:t> to inform the respondent about accommodations made for the complainant</a:t>
            </a:r>
            <a:endParaRPr sz="2200">
              <a:solidFill>
                <a:srgbClr val="000000"/>
              </a:solidFill>
              <a:latin typeface="Avenir"/>
              <a:ea typeface="Avenir"/>
              <a:cs typeface="Avenir"/>
              <a:sym typeface="Avenir"/>
            </a:endParaRPr>
          </a:p>
          <a:p>
            <a:pPr marL="228600" lvl="0" indent="-228600" algn="l" rtl="0">
              <a:lnSpc>
                <a:spcPct val="60000"/>
              </a:lnSpc>
              <a:spcBef>
                <a:spcPts val="1000"/>
              </a:spcBef>
              <a:spcAft>
                <a:spcPts val="0"/>
              </a:spcAft>
              <a:buClr>
                <a:srgbClr val="000000"/>
              </a:buClr>
              <a:buSzPts val="1860"/>
              <a:buNone/>
            </a:pPr>
            <a:r>
              <a:rPr lang="en-US" sz="2200">
                <a:solidFill>
                  <a:srgbClr val="000000"/>
                </a:solidFill>
                <a:latin typeface="Avenir"/>
                <a:ea typeface="Avenir"/>
                <a:cs typeface="Avenir"/>
                <a:sym typeface="Avenir"/>
              </a:rPr>
              <a:t> </a:t>
            </a:r>
            <a:endParaRPr sz="2200">
              <a:latin typeface="Avenir"/>
              <a:ea typeface="Avenir"/>
              <a:cs typeface="Avenir"/>
              <a:sym typeface="Avenir"/>
            </a:endParaRPr>
          </a:p>
          <a:p>
            <a:pPr marL="228600" lvl="0" indent="-228600" algn="l" rtl="0">
              <a:lnSpc>
                <a:spcPct val="60000"/>
              </a:lnSpc>
              <a:spcBef>
                <a:spcPts val="1000"/>
              </a:spcBef>
              <a:spcAft>
                <a:spcPts val="0"/>
              </a:spcAft>
              <a:buClr>
                <a:srgbClr val="000000"/>
              </a:buClr>
              <a:buSzPts val="1860"/>
              <a:buNone/>
            </a:pPr>
            <a:r>
              <a:rPr lang="en-US" sz="2200">
                <a:solidFill>
                  <a:srgbClr val="000000"/>
                </a:solidFill>
                <a:latin typeface="Avenir"/>
                <a:ea typeface="Avenir"/>
                <a:cs typeface="Avenir"/>
                <a:sym typeface="Avenir"/>
              </a:rPr>
              <a:t> </a:t>
            </a:r>
            <a:endParaRPr sz="2200">
              <a:latin typeface="Avenir"/>
              <a:ea typeface="Avenir"/>
              <a:cs typeface="Avenir"/>
              <a:sym typeface="Avenir"/>
            </a:endParaRPr>
          </a:p>
          <a:p>
            <a:pPr marL="228600" lvl="0" indent="-110490" algn="l" rtl="0">
              <a:lnSpc>
                <a:spcPct val="60000"/>
              </a:lnSpc>
              <a:spcBef>
                <a:spcPts val="1000"/>
              </a:spcBef>
              <a:spcAft>
                <a:spcPts val="0"/>
              </a:spcAft>
              <a:buClr>
                <a:schemeClr val="dk1"/>
              </a:buClr>
              <a:buSzPts val="1860"/>
              <a:buNone/>
            </a:pPr>
            <a:endParaRPr sz="186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131"/>
          <p:cNvSpPr txBox="1">
            <a:spLocks noGrp="1"/>
          </p:cNvSpPr>
          <p:nvPr>
            <p:ph type="title"/>
          </p:nvPr>
        </p:nvSpPr>
        <p:spPr>
          <a:xfrm>
            <a:off x="628650" y="429811"/>
            <a:ext cx="7886700" cy="4800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sz="2800">
                <a:solidFill>
                  <a:srgbClr val="00B0F0"/>
                </a:solidFill>
              </a:rPr>
              <a:t>Appeals</a:t>
            </a:r>
            <a:endParaRPr sz="2800">
              <a:solidFill>
                <a:srgbClr val="00B0F0"/>
              </a:solidFill>
            </a:endParaRPr>
          </a:p>
        </p:txBody>
      </p:sp>
      <p:sp>
        <p:nvSpPr>
          <p:cNvPr id="649" name="Google Shape;649;p131"/>
          <p:cNvSpPr txBox="1">
            <a:spLocks noGrp="1"/>
          </p:cNvSpPr>
          <p:nvPr>
            <p:ph type="body" idx="1"/>
          </p:nvPr>
        </p:nvSpPr>
        <p:spPr>
          <a:xfrm>
            <a:off x="628650" y="854543"/>
            <a:ext cx="8038272" cy="3730903"/>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2400"/>
              <a:buNone/>
            </a:pPr>
            <a:r>
              <a:rPr lang="en-US" sz="2200" b="1"/>
              <a:t>Required grounds for appeal</a:t>
            </a:r>
            <a:endParaRPr sz="2200" b="1"/>
          </a:p>
          <a:p>
            <a:pPr marL="346075" lvl="0" indent="-336550" algn="l" rtl="0">
              <a:lnSpc>
                <a:spcPct val="90000"/>
              </a:lnSpc>
              <a:spcBef>
                <a:spcPts val="1000"/>
              </a:spcBef>
              <a:spcAft>
                <a:spcPts val="0"/>
              </a:spcAft>
              <a:buClr>
                <a:schemeClr val="dk1"/>
              </a:buClr>
              <a:buSzPts val="2000"/>
              <a:buChar char="•"/>
            </a:pPr>
            <a:r>
              <a:rPr lang="en-US" sz="2000" u="sng"/>
              <a:t>Procedural irregularity </a:t>
            </a:r>
            <a:r>
              <a:rPr lang="en-US" sz="2000"/>
              <a:t>that affected the outcome</a:t>
            </a:r>
            <a:endParaRPr/>
          </a:p>
          <a:p>
            <a:pPr marL="346075" lvl="0" indent="-336550" algn="l" rtl="0">
              <a:lnSpc>
                <a:spcPct val="90000"/>
              </a:lnSpc>
              <a:spcBef>
                <a:spcPts val="1000"/>
              </a:spcBef>
              <a:spcAft>
                <a:spcPts val="0"/>
              </a:spcAft>
              <a:buClr>
                <a:schemeClr val="dk1"/>
              </a:buClr>
              <a:buSzPts val="2000"/>
              <a:buChar char="•"/>
            </a:pPr>
            <a:r>
              <a:rPr lang="en-US" sz="2000" u="sng"/>
              <a:t>New evidence </a:t>
            </a:r>
            <a:r>
              <a:rPr lang="en-US" sz="2000"/>
              <a:t>that was not reasonably available at the time the determination regarding responsibility or dismissal was made that could affect the outcome of the matter. </a:t>
            </a:r>
            <a:endParaRPr/>
          </a:p>
          <a:p>
            <a:pPr marL="346075" lvl="0" indent="-336550" algn="l" rtl="0">
              <a:lnSpc>
                <a:spcPct val="90000"/>
              </a:lnSpc>
              <a:spcBef>
                <a:spcPts val="1000"/>
              </a:spcBef>
              <a:spcAft>
                <a:spcPts val="0"/>
              </a:spcAft>
              <a:buClr>
                <a:schemeClr val="dk1"/>
              </a:buClr>
              <a:buSzPts val="2000"/>
              <a:buChar char="•"/>
            </a:pPr>
            <a:r>
              <a:rPr lang="en-US" sz="2000"/>
              <a:t>Title IX Coordinator, investigator, or decision-maker had a </a:t>
            </a:r>
            <a:r>
              <a:rPr lang="en-US" sz="2000" u="sng"/>
              <a:t>conflict of interest or bias</a:t>
            </a:r>
            <a:r>
              <a:rPr lang="en-US" sz="2000"/>
              <a:t> that affected the outcome of the matter. </a:t>
            </a:r>
            <a:endParaRPr/>
          </a:p>
          <a:p>
            <a:pPr marL="346075" lvl="1" indent="-336550" algn="l" rtl="0">
              <a:lnSpc>
                <a:spcPct val="90000"/>
              </a:lnSpc>
              <a:spcBef>
                <a:spcPts val="1000"/>
              </a:spcBef>
              <a:spcAft>
                <a:spcPts val="0"/>
              </a:spcAft>
              <a:buClr>
                <a:schemeClr val="dk1"/>
              </a:buClr>
              <a:buSzPts val="1800"/>
              <a:buChar char="•"/>
            </a:pPr>
            <a:r>
              <a:rPr lang="en-US"/>
              <a:t>Right to appeal an initial dismissal of the matter as not falling within Title IX jurisdiction</a:t>
            </a:r>
            <a:endParaRPr/>
          </a:p>
          <a:p>
            <a:pPr marL="457200" lvl="1" indent="0" algn="l" rtl="0">
              <a:lnSpc>
                <a:spcPct val="90000"/>
              </a:lnSpc>
              <a:spcBef>
                <a:spcPts val="500"/>
              </a:spcBef>
              <a:spcAft>
                <a:spcPts val="0"/>
              </a:spcAft>
              <a:buClr>
                <a:schemeClr val="dk1"/>
              </a:buClr>
              <a:buSzPts val="1600"/>
              <a:buNone/>
            </a:pPr>
            <a:r>
              <a:rPr lang="en-US" sz="1800" u="sng"/>
              <a:t>IHE may add additional grounds for appeal </a:t>
            </a:r>
            <a:r>
              <a:rPr lang="en-US" sz="1800"/>
              <a:t>(if provided equally to all parties)</a:t>
            </a:r>
            <a:endParaRPr/>
          </a:p>
          <a:p>
            <a:pPr marL="228600" lvl="0" indent="-101600" algn="l" rtl="0">
              <a:lnSpc>
                <a:spcPct val="90000"/>
              </a:lnSpc>
              <a:spcBef>
                <a:spcPts val="1000"/>
              </a:spcBef>
              <a:spcAft>
                <a:spcPts val="0"/>
              </a:spcAft>
              <a:buClr>
                <a:schemeClr val="dk1"/>
              </a:buClr>
              <a:buSzPts val="2000"/>
              <a:buNone/>
            </a:pPr>
            <a:endParaRPr sz="2000"/>
          </a:p>
          <a:p>
            <a:pPr marL="228600" lvl="0" indent="-101600" algn="l" rtl="0">
              <a:lnSpc>
                <a:spcPct val="90000"/>
              </a:lnSpc>
              <a:spcBef>
                <a:spcPts val="1000"/>
              </a:spcBef>
              <a:spcAft>
                <a:spcPts val="0"/>
              </a:spcAft>
              <a:buClr>
                <a:schemeClr val="dk1"/>
              </a:buClr>
              <a:buSzPts val="2000"/>
              <a:buNone/>
            </a:pPr>
            <a:endParaRPr sz="2000"/>
          </a:p>
          <a:p>
            <a:pPr marL="685800" lvl="1" indent="-101600" algn="l" rtl="0">
              <a:lnSpc>
                <a:spcPct val="90000"/>
              </a:lnSpc>
              <a:spcBef>
                <a:spcPts val="500"/>
              </a:spcBef>
              <a:spcAft>
                <a:spcPts val="0"/>
              </a:spcAft>
              <a:buClr>
                <a:schemeClr val="dk1"/>
              </a:buClr>
              <a:buSzPts val="20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132"/>
          <p:cNvSpPr txBox="1">
            <a:spLocks noGrp="1"/>
          </p:cNvSpPr>
          <p:nvPr>
            <p:ph type="body" idx="1"/>
          </p:nvPr>
        </p:nvSpPr>
        <p:spPr>
          <a:xfrm>
            <a:off x="352425" y="940595"/>
            <a:ext cx="3867075" cy="3262275"/>
          </a:xfrm>
          <a:prstGeom prst="rect">
            <a:avLst/>
          </a:prstGeom>
          <a:noFill/>
          <a:ln>
            <a:noFill/>
          </a:ln>
        </p:spPr>
        <p:txBody>
          <a:bodyPr spcFirstLastPara="1" wrap="square" lIns="91425" tIns="45675" rIns="91425" bIns="45675" anchor="ctr" anchorCtr="0">
            <a:noAutofit/>
          </a:bodyPr>
          <a:lstStyle/>
          <a:p>
            <a:pPr marL="0" lvl="0" indent="0" algn="l" rtl="0">
              <a:lnSpc>
                <a:spcPct val="90000"/>
              </a:lnSpc>
              <a:spcBef>
                <a:spcPts val="0"/>
              </a:spcBef>
              <a:spcAft>
                <a:spcPts val="0"/>
              </a:spcAft>
              <a:buSzPts val="3000"/>
              <a:buNone/>
            </a:pPr>
            <a:r>
              <a:rPr lang="en-US"/>
              <a:t>Audience Poll</a:t>
            </a:r>
            <a:endParaRPr/>
          </a:p>
        </p:txBody>
      </p:sp>
      <p:sp>
        <p:nvSpPr>
          <p:cNvPr id="656" name="Google Shape;656;p132"/>
          <p:cNvSpPr txBox="1">
            <a:spLocks noGrp="1"/>
          </p:cNvSpPr>
          <p:nvPr>
            <p:ph type="body" idx="2"/>
          </p:nvPr>
        </p:nvSpPr>
        <p:spPr>
          <a:xfrm>
            <a:off x="4924425" y="143451"/>
            <a:ext cx="3867000" cy="2131200"/>
          </a:xfrm>
          <a:prstGeom prst="rect">
            <a:avLst/>
          </a:prstGeom>
          <a:noFill/>
          <a:ln>
            <a:noFill/>
          </a:ln>
        </p:spPr>
        <p:txBody>
          <a:bodyPr spcFirstLastPara="1" wrap="square" lIns="91425" tIns="45675" rIns="91425" bIns="45675" anchor="t" anchorCtr="0">
            <a:noAutofit/>
          </a:bodyPr>
          <a:lstStyle/>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r>
              <a:rPr lang="en-US"/>
              <a:t>Does knowing how the Title IX process works help you in creating prevention materials for schools?</a:t>
            </a:r>
            <a:endParaRPr/>
          </a:p>
          <a:p>
            <a:pPr marL="0" lvl="0" indent="0" algn="l" rtl="0">
              <a:lnSpc>
                <a:spcPct val="90000"/>
              </a:lnSpc>
              <a:spcBef>
                <a:spcPts val="0"/>
              </a:spcBef>
              <a:spcAft>
                <a:spcPts val="0"/>
              </a:spcAft>
              <a:buSzPts val="1800"/>
              <a:buNone/>
            </a:pPr>
            <a:endParaRPr>
              <a:solidFill>
                <a:srgbClr val="000000"/>
              </a:solidFill>
            </a:endParaRPr>
          </a:p>
        </p:txBody>
      </p:sp>
      <p:pic>
        <p:nvPicPr>
          <p:cNvPr id="657" name="Google Shape;657;p132" descr="Two people looking at the camera&#10;&#10;Description automatically generated"/>
          <p:cNvPicPr preferRelativeResize="0"/>
          <p:nvPr/>
        </p:nvPicPr>
        <p:blipFill rotWithShape="1">
          <a:blip r:embed="rId3">
            <a:alphaModFix/>
          </a:blip>
          <a:srcRect l="14341" r="14341"/>
          <a:stretch/>
        </p:blipFill>
        <p:spPr>
          <a:xfrm>
            <a:off x="5348950" y="2392350"/>
            <a:ext cx="3134700" cy="24747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133"/>
          <p:cNvSpPr txBox="1">
            <a:spLocks noGrp="1"/>
          </p:cNvSpPr>
          <p:nvPr>
            <p:ph type="title"/>
          </p:nvPr>
        </p:nvSpPr>
        <p:spPr>
          <a:xfrm>
            <a:off x="628650" y="429811"/>
            <a:ext cx="7886700" cy="43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a:t>QUESTIONS?</a:t>
            </a:r>
            <a:endParaRPr/>
          </a:p>
        </p:txBody>
      </p:sp>
      <p:sp>
        <p:nvSpPr>
          <p:cNvPr id="664" name="Google Shape;664;p133"/>
          <p:cNvSpPr txBox="1">
            <a:spLocks noGrp="1"/>
          </p:cNvSpPr>
          <p:nvPr>
            <p:ph type="body" idx="1"/>
          </p:nvPr>
        </p:nvSpPr>
        <p:spPr>
          <a:xfrm>
            <a:off x="628650" y="1075160"/>
            <a:ext cx="7886700" cy="32623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None/>
            </a:pPr>
            <a:r>
              <a:rPr lang="en-US"/>
              <a:t>Janet Neeley, J.D.</a:t>
            </a:r>
            <a:endParaRPr/>
          </a:p>
          <a:p>
            <a:pPr marL="228600" lvl="0" indent="-228600" algn="l" rtl="0">
              <a:lnSpc>
                <a:spcPct val="90000"/>
              </a:lnSpc>
              <a:spcBef>
                <a:spcPts val="1000"/>
              </a:spcBef>
              <a:spcAft>
                <a:spcPts val="0"/>
              </a:spcAft>
              <a:buClr>
                <a:schemeClr val="dk1"/>
              </a:buClr>
              <a:buSzPts val="2400"/>
              <a:buNone/>
            </a:pPr>
            <a:r>
              <a:rPr lang="en-US"/>
              <a:t>info@calcasa.org</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134"/>
          <p:cNvPicPr preferRelativeResize="0"/>
          <p:nvPr/>
        </p:nvPicPr>
        <p:blipFill rotWithShape="1">
          <a:blip r:embed="rId3">
            <a:alphaModFix/>
          </a:blip>
          <a:srcRect/>
          <a:stretch/>
        </p:blipFill>
        <p:spPr>
          <a:xfrm>
            <a:off x="839494" y="922493"/>
            <a:ext cx="7464993" cy="280002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135"/>
          <p:cNvSpPr txBox="1">
            <a:spLocks noGrp="1"/>
          </p:cNvSpPr>
          <p:nvPr>
            <p:ph type="body" idx="1"/>
          </p:nvPr>
        </p:nvSpPr>
        <p:spPr>
          <a:xfrm>
            <a:off x="5121616" y="869038"/>
            <a:ext cx="3394315" cy="3262312"/>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200"/>
              </a:spcBef>
              <a:spcAft>
                <a:spcPts val="0"/>
              </a:spcAft>
              <a:buClr>
                <a:schemeClr val="dk1"/>
              </a:buClr>
              <a:buSzPts val="2800"/>
              <a:buNone/>
            </a:pPr>
            <a:r>
              <a:rPr lang="en-US" sz="2800">
                <a:solidFill>
                  <a:schemeClr val="dk1"/>
                </a:solidFill>
              </a:rPr>
              <a:t>CALCASA.org</a:t>
            </a:r>
            <a:endParaRPr sz="2800">
              <a:solidFill>
                <a:schemeClr val="dk1"/>
              </a:solidFill>
            </a:endParaRPr>
          </a:p>
          <a:p>
            <a:pPr marL="0" lvl="0" indent="0" algn="ctr" rtl="0">
              <a:lnSpc>
                <a:spcPct val="115000"/>
              </a:lnSpc>
              <a:spcBef>
                <a:spcPts val="200"/>
              </a:spcBef>
              <a:spcAft>
                <a:spcPts val="0"/>
              </a:spcAft>
              <a:buClr>
                <a:srgbClr val="49B5FF"/>
              </a:buClr>
              <a:buSzPts val="2800"/>
              <a:buNone/>
            </a:pPr>
            <a:endParaRPr sz="2800">
              <a:solidFill>
                <a:schemeClr val="dk1"/>
              </a:solidFill>
            </a:endParaRPr>
          </a:p>
          <a:p>
            <a:pPr marL="0" lvl="0" indent="0" algn="ctr" rtl="0">
              <a:lnSpc>
                <a:spcPct val="115000"/>
              </a:lnSpc>
              <a:spcBef>
                <a:spcPts val="200"/>
              </a:spcBef>
              <a:spcAft>
                <a:spcPts val="0"/>
              </a:spcAft>
              <a:buClr>
                <a:schemeClr val="dk1"/>
              </a:buClr>
              <a:buSzPts val="1400"/>
              <a:buNone/>
            </a:pPr>
            <a:r>
              <a:rPr lang="en-US" sz="1400">
                <a:solidFill>
                  <a:schemeClr val="dk1"/>
                </a:solidFill>
              </a:rPr>
              <a:t>FOLLOW US</a:t>
            </a:r>
            <a:endParaRPr/>
          </a:p>
          <a:p>
            <a:pPr marL="0" lvl="0" indent="0" algn="ctr" rtl="0">
              <a:lnSpc>
                <a:spcPct val="115000"/>
              </a:lnSpc>
              <a:spcBef>
                <a:spcPts val="200"/>
              </a:spcBef>
              <a:spcAft>
                <a:spcPts val="0"/>
              </a:spcAft>
              <a:buClr>
                <a:schemeClr val="dk1"/>
              </a:buClr>
              <a:buSzPts val="2000"/>
              <a:buNone/>
            </a:pPr>
            <a:r>
              <a:rPr lang="en-US" sz="2000">
                <a:solidFill>
                  <a:schemeClr val="dk1"/>
                </a:solidFill>
              </a:rPr>
              <a:t>twitter.com/CALCASA</a:t>
            </a:r>
            <a:endParaRPr sz="2000">
              <a:solidFill>
                <a:schemeClr val="dk1"/>
              </a:solidFill>
            </a:endParaRPr>
          </a:p>
          <a:p>
            <a:pPr marL="0" lvl="0" indent="0" algn="ctr" rtl="0">
              <a:lnSpc>
                <a:spcPct val="115000"/>
              </a:lnSpc>
              <a:spcBef>
                <a:spcPts val="200"/>
              </a:spcBef>
              <a:spcAft>
                <a:spcPts val="0"/>
              </a:spcAft>
              <a:buClr>
                <a:schemeClr val="dk1"/>
              </a:buClr>
              <a:buSzPts val="2000"/>
              <a:buNone/>
            </a:pPr>
            <a:r>
              <a:rPr lang="en-US" sz="2000">
                <a:solidFill>
                  <a:schemeClr val="dk1"/>
                </a:solidFill>
              </a:rPr>
              <a:t>facebook.com/CALCASA</a:t>
            </a:r>
            <a:endParaRPr/>
          </a:p>
          <a:p>
            <a:pPr marL="0" lvl="0" indent="0" algn="ctr" rtl="0">
              <a:lnSpc>
                <a:spcPct val="115000"/>
              </a:lnSpc>
              <a:spcBef>
                <a:spcPts val="400"/>
              </a:spcBef>
              <a:spcAft>
                <a:spcPts val="200"/>
              </a:spcAft>
              <a:buClr>
                <a:schemeClr val="dk1"/>
              </a:buClr>
              <a:buSzPts val="2000"/>
              <a:buNone/>
            </a:pPr>
            <a:r>
              <a:rPr lang="en-US" sz="2000">
                <a:solidFill>
                  <a:schemeClr val="dk1"/>
                </a:solidFill>
              </a:rPr>
              <a:t>instagram.com/cal_casa</a:t>
            </a:r>
            <a:endParaRPr sz="4400">
              <a:solidFill>
                <a:schemeClr val="dk1"/>
              </a:solidFill>
            </a:endParaRPr>
          </a:p>
        </p:txBody>
      </p:sp>
      <p:pic>
        <p:nvPicPr>
          <p:cNvPr id="676" name="Google Shape;676;p135"/>
          <p:cNvPicPr preferRelativeResize="0"/>
          <p:nvPr/>
        </p:nvPicPr>
        <p:blipFill rotWithShape="1">
          <a:blip r:embed="rId3">
            <a:alphaModFix/>
          </a:blip>
          <a:srcRect/>
          <a:stretch/>
        </p:blipFill>
        <p:spPr>
          <a:xfrm>
            <a:off x="912454" y="2140360"/>
            <a:ext cx="2667000" cy="68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83"/>
          <p:cNvSpPr txBox="1">
            <a:spLocks noGrp="1"/>
          </p:cNvSpPr>
          <p:nvPr>
            <p:ph type="title"/>
          </p:nvPr>
        </p:nvSpPr>
        <p:spPr>
          <a:xfrm>
            <a:off x="628650" y="391928"/>
            <a:ext cx="7886700" cy="432234"/>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dk1"/>
              </a:buClr>
              <a:buSzPts val="2400"/>
              <a:buFont typeface="Avenir"/>
              <a:buNone/>
            </a:pPr>
            <a:r>
              <a:rPr lang="en-US"/>
              <a:t>ON THIS WEB CONFERENCE</a:t>
            </a:r>
            <a:endParaRPr/>
          </a:p>
        </p:txBody>
      </p:sp>
      <p:pic>
        <p:nvPicPr>
          <p:cNvPr id="329" name="Google Shape;329;p83" descr="C:\Users\User\Desktop\Jan headshots\IMG_1333 - Copy (2).JPG"/>
          <p:cNvPicPr preferRelativeResize="0"/>
          <p:nvPr/>
        </p:nvPicPr>
        <p:blipFill rotWithShape="1">
          <a:blip r:embed="rId3">
            <a:alphaModFix/>
          </a:blip>
          <a:srcRect t="200" b="16465"/>
          <a:stretch/>
        </p:blipFill>
        <p:spPr>
          <a:xfrm>
            <a:off x="3474248" y="1068345"/>
            <a:ext cx="2081255" cy="2081255"/>
          </a:xfrm>
          <a:prstGeom prst="rect">
            <a:avLst/>
          </a:prstGeom>
          <a:noFill/>
          <a:ln>
            <a:noFill/>
          </a:ln>
        </p:spPr>
      </p:pic>
      <p:sp>
        <p:nvSpPr>
          <p:cNvPr id="330" name="Google Shape;330;p83"/>
          <p:cNvSpPr txBox="1"/>
          <p:nvPr/>
        </p:nvSpPr>
        <p:spPr>
          <a:xfrm>
            <a:off x="3385538" y="3219266"/>
            <a:ext cx="2535268" cy="112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900" b="1" i="0" u="none" strike="noStrike" cap="none">
                <a:solidFill>
                  <a:srgbClr val="000000"/>
                </a:solidFill>
                <a:latin typeface="Avenir"/>
                <a:ea typeface="Avenir"/>
                <a:cs typeface="Avenir"/>
                <a:sym typeface="Avenir"/>
              </a:rPr>
              <a:t>Janet Neeley JD</a:t>
            </a:r>
            <a:endParaRPr sz="1900" b="1" i="0" u="none" strike="noStrike" cap="none">
              <a:solidFill>
                <a:srgbClr val="000000"/>
              </a:solidFill>
              <a:latin typeface="Avenir"/>
              <a:ea typeface="Avenir"/>
              <a:cs typeface="Avenir"/>
              <a:sym typeface="Avenir"/>
            </a:endParaRPr>
          </a:p>
          <a:p>
            <a:pPr marL="0" marR="0" lvl="0" indent="0" algn="ctr" rtl="0">
              <a:lnSpc>
                <a:spcPct val="100000"/>
              </a:lnSpc>
              <a:spcBef>
                <a:spcPts val="200"/>
              </a:spcBef>
              <a:spcAft>
                <a:spcPts val="0"/>
              </a:spcAft>
              <a:buClr>
                <a:srgbClr val="7F7F7F"/>
              </a:buClr>
              <a:buSzPts val="1200"/>
              <a:buFont typeface="Arial"/>
              <a:buNone/>
            </a:pPr>
            <a:r>
              <a:rPr lang="en-US" sz="1500" b="0" i="0" u="none" strike="noStrike" cap="none">
                <a:solidFill>
                  <a:srgbClr val="00B0F0"/>
                </a:solidFill>
                <a:latin typeface="Avenir"/>
                <a:ea typeface="Avenir"/>
                <a:cs typeface="Avenir"/>
                <a:sym typeface="Avenir"/>
              </a:rPr>
              <a:t>Legal Consultant</a:t>
            </a:r>
            <a:endParaRPr sz="1500" b="0" i="0" u="none" strike="noStrike" cap="none">
              <a:solidFill>
                <a:srgbClr val="00B0F0"/>
              </a:solidFill>
              <a:latin typeface="Avenir"/>
              <a:ea typeface="Avenir"/>
              <a:cs typeface="Avenir"/>
              <a:sym typeface="Avenir"/>
            </a:endParaRPr>
          </a:p>
          <a:p>
            <a:pPr marL="0" marR="0" lvl="0" indent="0" algn="ctr" rtl="0">
              <a:lnSpc>
                <a:spcPct val="100000"/>
              </a:lnSpc>
              <a:spcBef>
                <a:spcPts val="200"/>
              </a:spcBef>
              <a:spcAft>
                <a:spcPts val="0"/>
              </a:spcAft>
              <a:buClr>
                <a:srgbClr val="7F7F7F"/>
              </a:buClr>
              <a:buSzPts val="1200"/>
              <a:buFont typeface="Arial"/>
              <a:buNone/>
            </a:pPr>
            <a:r>
              <a:rPr lang="en-US" sz="1500" b="0" i="0" u="none" strike="noStrike" cap="none">
                <a:solidFill>
                  <a:srgbClr val="00B0F0"/>
                </a:solidFill>
                <a:latin typeface="Avenir"/>
                <a:ea typeface="Avenir"/>
                <a:cs typeface="Avenir"/>
                <a:sym typeface="Avenir"/>
              </a:rPr>
              <a:t>CALCASA</a:t>
            </a:r>
            <a:endParaRPr sz="1500" b="0" i="0" u="none" strike="noStrike" cap="none">
              <a:solidFill>
                <a:srgbClr val="00B0F0"/>
              </a:solidFill>
              <a:latin typeface="Avenir"/>
              <a:ea typeface="Avenir"/>
              <a:cs typeface="Avenir"/>
              <a:sym typeface="Avenir"/>
            </a:endParaRPr>
          </a:p>
          <a:p>
            <a:pPr marL="0" marR="0" lvl="0" indent="0" algn="ctr" rtl="0">
              <a:lnSpc>
                <a:spcPct val="100000"/>
              </a:lnSpc>
              <a:spcBef>
                <a:spcPts val="200"/>
              </a:spcBef>
              <a:spcAft>
                <a:spcPts val="0"/>
              </a:spcAft>
              <a:buClr>
                <a:srgbClr val="7F7F7F"/>
              </a:buClr>
              <a:buSzPts val="1200"/>
              <a:buFont typeface="Arial"/>
              <a:buNone/>
            </a:pPr>
            <a:r>
              <a:rPr lang="en-US" sz="1500" b="0" i="0" u="none" strike="noStrike" cap="none">
                <a:solidFill>
                  <a:srgbClr val="00B0F0"/>
                </a:solidFill>
                <a:latin typeface="Avenir"/>
                <a:ea typeface="Avenir"/>
                <a:cs typeface="Avenir"/>
                <a:sym typeface="Avenir"/>
              </a:rPr>
              <a:t>she/her/hers</a:t>
            </a:r>
            <a:endParaRPr sz="1500" b="0" i="0" u="none" strike="noStrike" cap="none">
              <a:solidFill>
                <a:srgbClr val="00B0F0"/>
              </a:solidFill>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84"/>
          <p:cNvSpPr txBox="1"/>
          <p:nvPr/>
        </p:nvSpPr>
        <p:spPr>
          <a:xfrm>
            <a:off x="471488" y="969760"/>
            <a:ext cx="7886700" cy="3540432"/>
          </a:xfrm>
          <a:prstGeom prst="rect">
            <a:avLst/>
          </a:prstGeom>
          <a:noFill/>
          <a:ln>
            <a:noFill/>
          </a:ln>
        </p:spPr>
        <p:txBody>
          <a:bodyPr spcFirstLastPara="1" wrap="square" lIns="91425" tIns="45700" rIns="91425" bIns="45700" anchor="t" anchorCtr="0">
            <a:noAutofit/>
          </a:bodyPr>
          <a:lstStyle/>
          <a:p>
            <a:pPr marL="287338" marR="0" lvl="0" indent="-279400" algn="l" rtl="0">
              <a:lnSpc>
                <a:spcPct val="90000"/>
              </a:lnSpc>
              <a:spcBef>
                <a:spcPts val="0"/>
              </a:spcBef>
              <a:spcAft>
                <a:spcPts val="0"/>
              </a:spcAft>
              <a:buClr>
                <a:schemeClr val="dk1"/>
              </a:buClr>
              <a:buSzPts val="2400"/>
              <a:buFont typeface="Avenir"/>
              <a:buChar char="•"/>
            </a:pPr>
            <a:r>
              <a:rPr lang="en-US" sz="2200" b="0" i="0" u="none" strike="noStrike" cap="none">
                <a:solidFill>
                  <a:schemeClr val="dk1"/>
                </a:solidFill>
                <a:latin typeface="Avenir"/>
                <a:ea typeface="Avenir"/>
                <a:cs typeface="Avenir"/>
                <a:sym typeface="Avenir"/>
              </a:rPr>
              <a:t>Recap the basics of the new federal Title IX regulations pertaining to sexual harassment/sexual violence.</a:t>
            </a:r>
            <a:endParaRPr sz="2200" b="0" i="0" u="none" strike="noStrike" cap="none">
              <a:solidFill>
                <a:srgbClr val="000000"/>
              </a:solidFill>
              <a:latin typeface="Avenir"/>
              <a:ea typeface="Avenir"/>
              <a:cs typeface="Avenir"/>
              <a:sym typeface="Avenir"/>
            </a:endParaRPr>
          </a:p>
          <a:p>
            <a:pPr marL="287338" marR="0" lvl="0" indent="-279400" algn="l" rtl="0">
              <a:lnSpc>
                <a:spcPct val="90000"/>
              </a:lnSpc>
              <a:spcBef>
                <a:spcPts val="1000"/>
              </a:spcBef>
              <a:spcAft>
                <a:spcPts val="0"/>
              </a:spcAft>
              <a:buClr>
                <a:schemeClr val="dk1"/>
              </a:buClr>
              <a:buSzPts val="2400"/>
              <a:buFont typeface="Arial"/>
              <a:buNone/>
            </a:pPr>
            <a:endParaRPr sz="2200" b="0" i="0" u="none" strike="noStrike" cap="none">
              <a:solidFill>
                <a:schemeClr val="dk1"/>
              </a:solidFill>
              <a:latin typeface="Avenir"/>
              <a:ea typeface="Avenir"/>
              <a:cs typeface="Avenir"/>
              <a:sym typeface="Avenir"/>
            </a:endParaRPr>
          </a:p>
          <a:p>
            <a:pPr marL="287338" marR="0" lvl="0" indent="-279400" algn="l" rtl="0">
              <a:lnSpc>
                <a:spcPct val="90000"/>
              </a:lnSpc>
              <a:spcBef>
                <a:spcPts val="1000"/>
              </a:spcBef>
              <a:spcAft>
                <a:spcPts val="0"/>
              </a:spcAft>
              <a:buClr>
                <a:schemeClr val="dk1"/>
              </a:buClr>
              <a:buSzPts val="2400"/>
              <a:buFont typeface="Avenir"/>
              <a:buChar char="•"/>
            </a:pPr>
            <a:r>
              <a:rPr lang="en-US" sz="2200" b="0" i="0" u="none" strike="noStrike" cap="none">
                <a:solidFill>
                  <a:schemeClr val="dk1"/>
                </a:solidFill>
                <a:latin typeface="Avenir"/>
                <a:ea typeface="Avenir"/>
                <a:cs typeface="Avenir"/>
                <a:sym typeface="Avenir"/>
              </a:rPr>
              <a:t>Examine the differences under Title IX between K-12 schools and postsecondary schools.</a:t>
            </a:r>
            <a:endParaRPr/>
          </a:p>
          <a:p>
            <a:pPr marL="287338" marR="0" lvl="0" indent="-127000" algn="l" rtl="0">
              <a:lnSpc>
                <a:spcPct val="90000"/>
              </a:lnSpc>
              <a:spcBef>
                <a:spcPts val="1000"/>
              </a:spcBef>
              <a:spcAft>
                <a:spcPts val="0"/>
              </a:spcAft>
              <a:buClr>
                <a:schemeClr val="dk1"/>
              </a:buClr>
              <a:buSzPts val="2400"/>
              <a:buFont typeface="Avenir"/>
              <a:buNone/>
            </a:pPr>
            <a:endParaRPr sz="2200" b="0" i="0" u="none" strike="noStrike" cap="none">
              <a:solidFill>
                <a:schemeClr val="dk1"/>
              </a:solidFill>
              <a:latin typeface="Avenir"/>
              <a:ea typeface="Avenir"/>
              <a:cs typeface="Avenir"/>
              <a:sym typeface="Avenir"/>
            </a:endParaRPr>
          </a:p>
          <a:p>
            <a:pPr marL="287338" marR="0" lvl="0" indent="-279400" algn="l" rtl="0">
              <a:lnSpc>
                <a:spcPct val="90000"/>
              </a:lnSpc>
              <a:spcBef>
                <a:spcPts val="1000"/>
              </a:spcBef>
              <a:spcAft>
                <a:spcPts val="0"/>
              </a:spcAft>
              <a:buClr>
                <a:schemeClr val="dk1"/>
              </a:buClr>
              <a:buSzPts val="2400"/>
              <a:buFont typeface="Avenir"/>
              <a:buChar char="•"/>
            </a:pPr>
            <a:r>
              <a:rPr lang="en-US" sz="2200" b="0" i="0" u="none" strike="noStrike" cap="none">
                <a:solidFill>
                  <a:schemeClr val="dk1"/>
                </a:solidFill>
                <a:latin typeface="Avenir"/>
                <a:ea typeface="Avenir"/>
                <a:cs typeface="Avenir"/>
                <a:sym typeface="Avenir"/>
              </a:rPr>
              <a:t>Understand how the new K-12 Title IX regulations pertain to rape prevention activities.</a:t>
            </a:r>
            <a:endParaRPr sz="2200" b="0" i="0" u="none" strike="noStrike" cap="none">
              <a:solidFill>
                <a:srgbClr val="000000"/>
              </a:solidFill>
              <a:latin typeface="Avenir"/>
              <a:ea typeface="Avenir"/>
              <a:cs typeface="Avenir"/>
              <a:sym typeface="Avenir"/>
            </a:endParaRPr>
          </a:p>
          <a:p>
            <a:pPr marL="287338" marR="0" lvl="0" indent="-279400" algn="l" rtl="0">
              <a:lnSpc>
                <a:spcPct val="90000"/>
              </a:lnSpc>
              <a:spcBef>
                <a:spcPts val="1000"/>
              </a:spcBef>
              <a:spcAft>
                <a:spcPts val="0"/>
              </a:spcAft>
              <a:buClr>
                <a:schemeClr val="dk1"/>
              </a:buClr>
              <a:buSzPts val="2400"/>
              <a:buFont typeface="Arial"/>
              <a:buNone/>
            </a:pPr>
            <a:endParaRPr sz="2200" b="0" i="0" u="none" strike="noStrike" cap="none">
              <a:solidFill>
                <a:schemeClr val="dk1"/>
              </a:solidFill>
              <a:latin typeface="Avenir"/>
              <a:ea typeface="Avenir"/>
              <a:cs typeface="Avenir"/>
              <a:sym typeface="Avenir"/>
            </a:endParaRPr>
          </a:p>
        </p:txBody>
      </p:sp>
      <p:sp>
        <p:nvSpPr>
          <p:cNvPr id="336" name="Google Shape;336;p84"/>
          <p:cNvSpPr txBox="1"/>
          <p:nvPr/>
        </p:nvSpPr>
        <p:spPr>
          <a:xfrm>
            <a:off x="471488" y="322358"/>
            <a:ext cx="5915025" cy="4746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700"/>
              <a:buFont typeface="Arial"/>
              <a:buNone/>
            </a:pPr>
            <a:r>
              <a:rPr lang="en-US" sz="2700" b="1" i="0" u="none" strike="noStrike" cap="none">
                <a:solidFill>
                  <a:srgbClr val="00B0F0"/>
                </a:solidFill>
                <a:latin typeface="Avenir"/>
                <a:ea typeface="Avenir"/>
                <a:cs typeface="Avenir"/>
                <a:sym typeface="Avenir"/>
              </a:rPr>
              <a:t>Learning Objectives</a:t>
            </a:r>
            <a:endParaRPr sz="2700" b="1" i="0" u="none" strike="noStrike" cap="none">
              <a:solidFill>
                <a:srgbClr val="00B0F0"/>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85"/>
          <p:cNvSpPr txBox="1">
            <a:spLocks noGrp="1"/>
          </p:cNvSpPr>
          <p:nvPr>
            <p:ph type="title"/>
          </p:nvPr>
        </p:nvSpPr>
        <p:spPr>
          <a:xfrm>
            <a:off x="628650" y="429811"/>
            <a:ext cx="7886700" cy="43223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Font typeface="Avenir"/>
              <a:buNone/>
            </a:pPr>
            <a:r>
              <a:rPr lang="en-US" u="sng">
                <a:solidFill>
                  <a:srgbClr val="00B0F0"/>
                </a:solidFill>
              </a:rPr>
              <a:t>Road Map</a:t>
            </a:r>
            <a:r>
              <a:rPr lang="en-US"/>
              <a:t> to the 2020 Title IX Regulations</a:t>
            </a:r>
            <a:endParaRPr/>
          </a:p>
          <a:p>
            <a:pPr marL="0" lvl="0" indent="0" algn="l" rtl="0">
              <a:lnSpc>
                <a:spcPct val="90000"/>
              </a:lnSpc>
              <a:spcBef>
                <a:spcPts val="0"/>
              </a:spcBef>
              <a:spcAft>
                <a:spcPts val="0"/>
              </a:spcAft>
              <a:buClr>
                <a:schemeClr val="dk1"/>
              </a:buClr>
              <a:buSzPts val="2400"/>
              <a:buFont typeface="Avenir"/>
              <a:buNone/>
            </a:pPr>
            <a:endParaRPr/>
          </a:p>
        </p:txBody>
      </p:sp>
      <p:sp>
        <p:nvSpPr>
          <p:cNvPr id="343" name="Google Shape;343;p85"/>
          <p:cNvSpPr txBox="1">
            <a:spLocks noGrp="1"/>
          </p:cNvSpPr>
          <p:nvPr>
            <p:ph type="body" idx="1"/>
          </p:nvPr>
        </p:nvSpPr>
        <p:spPr>
          <a:xfrm>
            <a:off x="628650" y="1075160"/>
            <a:ext cx="7886700" cy="3262312"/>
          </a:xfrm>
          <a:prstGeom prst="rect">
            <a:avLst/>
          </a:prstGeom>
          <a:noFill/>
          <a:ln>
            <a:noFill/>
          </a:ln>
        </p:spPr>
        <p:txBody>
          <a:bodyPr spcFirstLastPara="1" wrap="square" lIns="91425" tIns="91425" rIns="91425" bIns="91425" anchor="t" anchorCtr="0">
            <a:noAutofit/>
          </a:bodyPr>
          <a:lstStyle/>
          <a:p>
            <a:pPr marL="411163" lvl="0" indent="-209550" algn="l" rtl="0">
              <a:lnSpc>
                <a:spcPct val="100000"/>
              </a:lnSpc>
              <a:spcBef>
                <a:spcPts val="0"/>
              </a:spcBef>
              <a:spcAft>
                <a:spcPts val="0"/>
              </a:spcAft>
              <a:buClr>
                <a:schemeClr val="dk1"/>
              </a:buClr>
              <a:buSzPts val="3000"/>
              <a:buNone/>
            </a:pPr>
            <a:endParaRPr/>
          </a:p>
          <a:p>
            <a:pPr marL="411163" lvl="0" indent="-400050" algn="l" rtl="0">
              <a:lnSpc>
                <a:spcPct val="100000"/>
              </a:lnSpc>
              <a:spcBef>
                <a:spcPts val="0"/>
              </a:spcBef>
              <a:spcAft>
                <a:spcPts val="0"/>
              </a:spcAft>
              <a:buClr>
                <a:schemeClr val="dk1"/>
              </a:buClr>
              <a:buSzPts val="3000"/>
              <a:buChar char="•"/>
            </a:pPr>
            <a:r>
              <a:rPr lang="en-US"/>
              <a:t>New Title IX definitions</a:t>
            </a:r>
            <a:endParaRPr/>
          </a:p>
          <a:p>
            <a:pPr marL="411163" lvl="0" indent="-209550" algn="l" rtl="0">
              <a:lnSpc>
                <a:spcPct val="100000"/>
              </a:lnSpc>
              <a:spcBef>
                <a:spcPts val="0"/>
              </a:spcBef>
              <a:spcAft>
                <a:spcPts val="0"/>
              </a:spcAft>
              <a:buClr>
                <a:schemeClr val="dk1"/>
              </a:buClr>
              <a:buSzPts val="3000"/>
              <a:buNone/>
            </a:pPr>
            <a:endParaRPr/>
          </a:p>
          <a:p>
            <a:pPr marL="411163" lvl="0" indent="-400050" algn="l" rtl="0">
              <a:lnSpc>
                <a:spcPct val="100000"/>
              </a:lnSpc>
              <a:spcBef>
                <a:spcPts val="0"/>
              </a:spcBef>
              <a:spcAft>
                <a:spcPts val="0"/>
              </a:spcAft>
              <a:buClr>
                <a:schemeClr val="dk1"/>
              </a:buClr>
              <a:buSzPts val="3000"/>
              <a:buChar char="•"/>
            </a:pPr>
            <a:r>
              <a:rPr lang="en-US"/>
              <a:t>How does Title IX apply to K-12 sexual violence?</a:t>
            </a:r>
            <a:endParaRPr/>
          </a:p>
          <a:p>
            <a:pPr marL="411163" lvl="0" indent="-209550" algn="l" rtl="0">
              <a:lnSpc>
                <a:spcPct val="100000"/>
              </a:lnSpc>
              <a:spcBef>
                <a:spcPts val="0"/>
              </a:spcBef>
              <a:spcAft>
                <a:spcPts val="0"/>
              </a:spcAft>
              <a:buClr>
                <a:schemeClr val="dk1"/>
              </a:buClr>
              <a:buSzPts val="3000"/>
              <a:buNone/>
            </a:pPr>
            <a:endParaRPr/>
          </a:p>
          <a:p>
            <a:pPr marL="411163" lvl="0" indent="-400050" algn="l" rtl="0">
              <a:lnSpc>
                <a:spcPct val="100000"/>
              </a:lnSpc>
              <a:spcBef>
                <a:spcPts val="0"/>
              </a:spcBef>
              <a:spcAft>
                <a:spcPts val="0"/>
              </a:spcAft>
              <a:buClr>
                <a:schemeClr val="dk1"/>
              </a:buClr>
              <a:buSzPts val="3000"/>
              <a:buChar char="•"/>
            </a:pPr>
            <a:r>
              <a:rPr lang="en-US"/>
              <a:t>The Title IX process at K-12 schools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86"/>
          <p:cNvSpPr txBox="1"/>
          <p:nvPr/>
        </p:nvSpPr>
        <p:spPr>
          <a:xfrm>
            <a:off x="471488" y="969760"/>
            <a:ext cx="7886700" cy="3540432"/>
          </a:xfrm>
          <a:prstGeom prst="rect">
            <a:avLst/>
          </a:prstGeom>
          <a:noFill/>
          <a:ln>
            <a:noFill/>
          </a:ln>
        </p:spPr>
        <p:txBody>
          <a:bodyPr spcFirstLastPara="1" wrap="square" lIns="91425" tIns="45700" rIns="91425" bIns="45700" anchor="t" anchorCtr="0">
            <a:noAutofit/>
          </a:bodyPr>
          <a:lstStyle/>
          <a:p>
            <a:pPr marL="228600" marR="0" lvl="0" indent="-76200" algn="l" rtl="0">
              <a:lnSpc>
                <a:spcPct val="90000"/>
              </a:lnSpc>
              <a:spcBef>
                <a:spcPts val="0"/>
              </a:spcBef>
              <a:spcAft>
                <a:spcPts val="0"/>
              </a:spcAft>
              <a:buClr>
                <a:schemeClr val="dk1"/>
              </a:buClr>
              <a:buSzPts val="2400"/>
              <a:buFont typeface="Arial"/>
              <a:buNone/>
            </a:pPr>
            <a:endParaRPr sz="2400" b="0" i="0" u="none" strike="noStrike" cap="none">
              <a:solidFill>
                <a:srgbClr val="000000"/>
              </a:solidFill>
              <a:latin typeface="Avenir"/>
              <a:ea typeface="Avenir"/>
              <a:cs typeface="Avenir"/>
              <a:sym typeface="Avenir"/>
            </a:endParaRPr>
          </a:p>
        </p:txBody>
      </p:sp>
      <p:sp>
        <p:nvSpPr>
          <p:cNvPr id="349" name="Google Shape;349;p86"/>
          <p:cNvSpPr txBox="1"/>
          <p:nvPr/>
        </p:nvSpPr>
        <p:spPr>
          <a:xfrm>
            <a:off x="471488" y="322358"/>
            <a:ext cx="8052752" cy="4746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700"/>
              <a:buFont typeface="Arial"/>
              <a:buNone/>
            </a:pPr>
            <a:r>
              <a:rPr lang="en-US" sz="2700" b="1" i="0" u="none" strike="noStrike" cap="none">
                <a:solidFill>
                  <a:srgbClr val="00B0F0"/>
                </a:solidFill>
                <a:latin typeface="Avenir"/>
                <a:ea typeface="Avenir"/>
                <a:cs typeface="Avenir"/>
                <a:sym typeface="Avenir"/>
              </a:rPr>
              <a:t>Legal Disclaimer – </a:t>
            </a:r>
            <a:r>
              <a:rPr lang="en-US" sz="2400" b="1" i="0" u="none" strike="noStrike" cap="none">
                <a:solidFill>
                  <a:srgbClr val="00B0F0"/>
                </a:solidFill>
                <a:latin typeface="Avenir"/>
                <a:ea typeface="Avenir"/>
                <a:cs typeface="Avenir"/>
                <a:sym typeface="Avenir"/>
              </a:rPr>
              <a:t>Because That’s What  Lawyers Do!</a:t>
            </a:r>
            <a:endParaRPr sz="2400" b="1" i="0" u="none" strike="noStrike" cap="none">
              <a:solidFill>
                <a:srgbClr val="00B0F0"/>
              </a:solidFill>
              <a:highlight>
                <a:srgbClr val="FFFF00"/>
              </a:highlight>
              <a:latin typeface="Avenir"/>
              <a:ea typeface="Avenir"/>
              <a:cs typeface="Avenir"/>
              <a:sym typeface="Avenir"/>
            </a:endParaRPr>
          </a:p>
        </p:txBody>
      </p:sp>
      <p:sp>
        <p:nvSpPr>
          <p:cNvPr id="350" name="Google Shape;350;p86"/>
          <p:cNvSpPr txBox="1"/>
          <p:nvPr/>
        </p:nvSpPr>
        <p:spPr>
          <a:xfrm>
            <a:off x="582499" y="1178560"/>
            <a:ext cx="6867172" cy="3216681"/>
          </a:xfrm>
          <a:prstGeom prst="rect">
            <a:avLst/>
          </a:prstGeom>
          <a:noFill/>
          <a:ln>
            <a:noFill/>
          </a:ln>
        </p:spPr>
        <p:txBody>
          <a:bodyPr spcFirstLastPara="1" wrap="square" lIns="91425" tIns="45700" rIns="91425" bIns="45700" anchor="t" anchorCtr="0">
            <a:noAutofit/>
          </a:bodyPr>
          <a:lstStyle/>
          <a:p>
            <a:pPr marL="458788" marR="0" lvl="0" indent="-458788"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CALCASA cannot give legal advice,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Avenir"/>
                <a:ea typeface="Avenir"/>
                <a:cs typeface="Avenir"/>
                <a:sym typeface="Avenir"/>
              </a:rPr>
              <a:t>but can provide information about legal requirements. </a:t>
            </a:r>
            <a:endParaRPr sz="1400" b="0" i="0" u="none" strike="noStrike" cap="none">
              <a:solidFill>
                <a:srgbClr val="000000"/>
              </a:solidFill>
              <a:latin typeface="Arial"/>
              <a:ea typeface="Arial"/>
              <a:cs typeface="Arial"/>
              <a:sym typeface="Arial"/>
            </a:endParaRPr>
          </a:p>
          <a:p>
            <a:pPr marL="457200" marR="0" lvl="1" indent="-446088" algn="l" rtl="0">
              <a:lnSpc>
                <a:spcPct val="90000"/>
              </a:lnSpc>
              <a:spcBef>
                <a:spcPts val="500"/>
              </a:spcBef>
              <a:spcAft>
                <a:spcPts val="0"/>
              </a:spcAft>
              <a:buClr>
                <a:schemeClr val="dk1"/>
              </a:buClr>
              <a:buSzPts val="2000"/>
              <a:buFont typeface="Arial"/>
              <a:buNone/>
            </a:pPr>
            <a:endParaRPr sz="2000" b="0" i="0" u="none" strike="noStrike" cap="none">
              <a:solidFill>
                <a:schemeClr val="dk1"/>
              </a:solidFill>
              <a:latin typeface="Avenir"/>
              <a:ea typeface="Avenir"/>
              <a:cs typeface="Avenir"/>
              <a:sym typeface="Avenir"/>
            </a:endParaRPr>
          </a:p>
          <a:p>
            <a:pPr marL="457200" marR="0" lvl="0" indent="-446088"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venir"/>
                <a:ea typeface="Avenir"/>
                <a:cs typeface="Avenir"/>
                <a:sym typeface="Avenir"/>
              </a:rPr>
              <a:t>Persons seeking legal advice about specific situations should consult an attorney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Avenir"/>
                <a:ea typeface="Avenir"/>
                <a:cs typeface="Avenir"/>
                <a:sym typeface="Avenir"/>
              </a:rPr>
              <a:t>about implications for themselves and their own campuses or organizations.</a:t>
            </a:r>
            <a:endParaRPr sz="1400" b="0" i="0" u="none" strike="noStrike" cap="none">
              <a:solidFill>
                <a:srgbClr val="000000"/>
              </a:solidFill>
              <a:latin typeface="Arial"/>
              <a:ea typeface="Arial"/>
              <a:cs typeface="Arial"/>
              <a:sym typeface="Arial"/>
            </a:endParaRPr>
          </a:p>
        </p:txBody>
      </p:sp>
      <p:pic>
        <p:nvPicPr>
          <p:cNvPr id="351" name="Google Shape;351;p86" descr="Judge, Lawyer, Attorney, Barrister"/>
          <p:cNvPicPr preferRelativeResize="0"/>
          <p:nvPr/>
        </p:nvPicPr>
        <p:blipFill rotWithShape="1">
          <a:blip r:embed="rId3">
            <a:alphaModFix/>
          </a:blip>
          <a:srcRect/>
          <a:stretch/>
        </p:blipFill>
        <p:spPr>
          <a:xfrm>
            <a:off x="7306235" y="1525538"/>
            <a:ext cx="1267104" cy="1692791"/>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5750</Words>
  <Application>Microsoft Macintosh PowerPoint</Application>
  <PresentationFormat>On-screen Show (16:9)</PresentationFormat>
  <Paragraphs>450</Paragraphs>
  <Slides>58</Slides>
  <Notes>58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58</vt:i4>
      </vt:variant>
    </vt:vector>
  </HeadingPairs>
  <TitlesOfParts>
    <vt:vector size="71" baseType="lpstr">
      <vt:lpstr>Noto Sans Symbols</vt:lpstr>
      <vt:lpstr>Avenir</vt:lpstr>
      <vt:lpstr>Times New Roman</vt:lpstr>
      <vt:lpstr>Calibri</vt:lpstr>
      <vt:lpstr>Arial</vt:lpstr>
      <vt:lpstr>Raleway Thin</vt:lpstr>
      <vt:lpstr>NTR</vt:lpstr>
      <vt:lpstr>1_Custom Design</vt:lpstr>
      <vt:lpstr>Office Theme</vt:lpstr>
      <vt:lpstr>Custom Design</vt:lpstr>
      <vt:lpstr>2_Custom Design</vt:lpstr>
      <vt:lpstr>3_Custom Design</vt:lpstr>
      <vt:lpstr>4_Custom Design</vt:lpstr>
      <vt:lpstr>PowerPoint Presentation</vt:lpstr>
      <vt:lpstr>PowerPoint Presentation</vt:lpstr>
      <vt:lpstr>HOW TO USE ZOOM</vt:lpstr>
      <vt:lpstr>PowerPoint Presentation</vt:lpstr>
      <vt:lpstr>PowerPoint Presentation</vt:lpstr>
      <vt:lpstr>ON THIS WEB CONFERENCE</vt:lpstr>
      <vt:lpstr>PowerPoint Presentation</vt:lpstr>
      <vt:lpstr>Road Map to the 2020 Title IX Regulations </vt:lpstr>
      <vt:lpstr>PowerPoint Presentation</vt:lpstr>
      <vt:lpstr>PowerPoint Presentation</vt:lpstr>
      <vt:lpstr>PowerPoint Presentation</vt:lpstr>
      <vt:lpstr>Definitions</vt:lpstr>
      <vt:lpstr>New Standard for Title IX Violation (Sexual Harassment)</vt:lpstr>
      <vt:lpstr>PowerPoint Presentation</vt:lpstr>
      <vt:lpstr>Educational Program or Activity </vt:lpstr>
      <vt:lpstr>Off-Campus Sexual Violence</vt:lpstr>
      <vt:lpstr>Unwelcome Conduct</vt:lpstr>
      <vt:lpstr>PowerPoint Presentation</vt:lpstr>
      <vt:lpstr>Title IX Coordinator</vt:lpstr>
      <vt:lpstr>Informal Resolutions</vt:lpstr>
      <vt:lpstr>Alternatives to Conduct System Proceedings</vt:lpstr>
      <vt:lpstr>K-12 schools may offer alternative resolution processes</vt:lpstr>
      <vt:lpstr>PowerPoint Presentation</vt:lpstr>
      <vt:lpstr>Parents of Minors Have Rights in K-12  Title IX Proceedings</vt:lpstr>
      <vt:lpstr>Parents</vt:lpstr>
      <vt:lpstr>Working with Parents in K-12 Title IX Proceedings</vt:lpstr>
      <vt:lpstr>PowerPoint Presentation</vt:lpstr>
      <vt:lpstr>School Employees Required to Report SH</vt:lpstr>
      <vt:lpstr>Actual Notice – K-12 Schools</vt:lpstr>
      <vt:lpstr>Is Actual Knowledge Triggered by Social Media Posts?</vt:lpstr>
      <vt:lpstr>Reporting Parties and Response Required</vt:lpstr>
      <vt:lpstr>Supportive Measures/Accommodations </vt:lpstr>
      <vt:lpstr>Response to Reports of Sexual Harassment</vt:lpstr>
      <vt:lpstr>PowerPoint Presentation</vt:lpstr>
      <vt:lpstr>Initiation of a Title IX case</vt:lpstr>
      <vt:lpstr>Signing a Complaint</vt:lpstr>
      <vt:lpstr>Title IX Process for K-12 Schools</vt:lpstr>
      <vt:lpstr>Investigations</vt:lpstr>
      <vt:lpstr>Title IX Proceedings in K-12 Schools</vt:lpstr>
      <vt:lpstr>Hearings at K-12 Schools</vt:lpstr>
      <vt:lpstr>Can parents control what questions are submitted?</vt:lpstr>
      <vt:lpstr>Can a Survivor’s Statement to an Investigator Take the Place of Submitting Written Questions?</vt:lpstr>
      <vt:lpstr>Policy, Notice re: Gag Orders</vt:lpstr>
      <vt:lpstr>Sanctions Versus Safety</vt:lpstr>
      <vt:lpstr>Required Training  </vt:lpstr>
      <vt:lpstr>California Law Still Governs Affirmative Consent </vt:lpstr>
      <vt:lpstr>Burden of Proof on Consent</vt:lpstr>
      <vt:lpstr>Separate Roles</vt:lpstr>
      <vt:lpstr>Confidentiality</vt:lpstr>
      <vt:lpstr>Disclosure Prior to Hearing - K-12 &amp; IHEs</vt:lpstr>
      <vt:lpstr>Rape Shield Standard Applies in K-12 Schools</vt:lpstr>
      <vt:lpstr>Written Decision – K-12 Schools &amp; IHEs</vt:lpstr>
      <vt:lpstr>Written Decision Must Disclose Accommodations Offered to Complainant</vt:lpstr>
      <vt:lpstr>Appeals</vt:lpstr>
      <vt:lpstr>PowerPoint Presentation</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CALCASA IT</cp:lastModifiedBy>
  <cp:revision>2</cp:revision>
  <dcterms:modified xsi:type="dcterms:W3CDTF">2020-11-06T18:18:30Z</dcterms:modified>
</cp:coreProperties>
</file>