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93" r:id="rId20"/>
    <p:sldId id="294" r:id="rId21"/>
    <p:sldId id="295" r:id="rId22"/>
    <p:sldId id="296" r:id="rId23"/>
    <p:sldId id="297" r:id="rId24"/>
    <p:sldId id="279" r:id="rId25"/>
    <p:sldId id="298" r:id="rId26"/>
    <p:sldId id="281" r:id="rId27"/>
    <p:sldId id="282" r:id="rId28"/>
    <p:sldId id="283" r:id="rId29"/>
    <p:sldId id="284" r:id="rId30"/>
    <p:sldId id="285" r:id="rId31"/>
    <p:sldId id="286" r:id="rId32"/>
    <p:sldId id="287" r:id="rId33"/>
    <p:sldId id="288" r:id="rId34"/>
    <p:sldId id="289" r:id="rId35"/>
    <p:sldId id="290" r:id="rId36"/>
    <p:sldId id="299" r:id="rId37"/>
    <p:sldId id="292" r:id="rId38"/>
  </p:sldIdLst>
  <p:sldSz cx="9144000" cy="5143500" type="screen16x9"/>
  <p:notesSz cx="6858000" cy="9144000"/>
  <p:embeddedFontLst>
    <p:embeddedFont>
      <p:font typeface="Avenir" panose="02000503020000020003" pitchFamily="2" charset="0"/>
      <p:regular r:id="rId40"/>
      <p:italic r:id="rId41"/>
    </p:embeddedFont>
    <p:embeddedFont>
      <p:font typeface="Calibri" panose="020F0502020204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jBdU++H9fw4Is9p86ueMuE6AYPC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8C5"/>
    <a:srgbClr val="1D97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29"/>
    <p:restoredTop sz="92643"/>
  </p:normalViewPr>
  <p:slideViewPr>
    <p:cSldViewPr snapToGrid="0" snapToObjects="1">
      <p:cViewPr varScale="1">
        <p:scale>
          <a:sx n="251" d="100"/>
          <a:sy n="251" d="100"/>
        </p:scale>
        <p:origin x="15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Clr>
                <a:schemeClr val="dk1"/>
              </a:buClr>
              <a:buSzPts val="1400"/>
              <a:buFont typeface="Avenir"/>
              <a:buNone/>
            </a:pPr>
            <a:endParaRPr dirty="0"/>
          </a:p>
          <a:p>
            <a:pPr marL="158750" lvl="0" indent="0" algn="l" rtl="0">
              <a:lnSpc>
                <a:spcPct val="100000"/>
              </a:lnSpc>
              <a:spcBef>
                <a:spcPts val="0"/>
              </a:spcBef>
              <a:spcAft>
                <a:spcPts val="0"/>
              </a:spcAft>
              <a:buClr>
                <a:schemeClr val="dk1"/>
              </a:buClr>
              <a:buSzPts val="1400"/>
              <a:buFont typeface="Calibri"/>
              <a:buNone/>
            </a:pPr>
            <a:endParaRPr dirty="0">
              <a:latin typeface="Arial" panose="020B0604020202020204" pitchFamily="34" charset="0"/>
              <a:ea typeface="Avenir"/>
              <a:cs typeface="Arial" panose="020B0604020202020204" pitchFamily="34" charset="0"/>
              <a:sym typeface="Avenir"/>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Calibri"/>
              <a:buNone/>
            </a:pPr>
            <a:endParaRPr dirty="0"/>
          </a:p>
        </p:txBody>
      </p:sp>
      <p:sp>
        <p:nvSpPr>
          <p:cNvPr id="65" name="Google Shape;6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rtl="0"/>
            <a:r>
              <a:rPr lang="en-US" sz="1100" b="0" i="0" u="none" strike="noStrike" cap="none" dirty="0">
                <a:solidFill>
                  <a:srgbClr val="000000"/>
                </a:solidFill>
                <a:effectLst/>
                <a:latin typeface="Arial"/>
                <a:ea typeface="Arial"/>
                <a:cs typeface="Arial"/>
                <a:sym typeface="Arial"/>
              </a:rPr>
              <a:t>Ask your participant to describe in their own words what sexual assault is. They can us the chat or raise their hand.</a:t>
            </a:r>
          </a:p>
          <a:p>
            <a:pPr rtl="0"/>
            <a:endParaRPr lang="en-US" b="0" dirty="0">
              <a:effectLst/>
            </a:endParaRPr>
          </a:p>
          <a:p>
            <a:pPr rtl="0"/>
            <a:r>
              <a:rPr lang="en-US" sz="1100" b="0" i="0" u="none" strike="noStrike" cap="none" dirty="0">
                <a:solidFill>
                  <a:srgbClr val="000000"/>
                </a:solidFill>
                <a:effectLst/>
                <a:latin typeface="Arial"/>
                <a:ea typeface="Arial"/>
                <a:cs typeface="Arial"/>
                <a:sym typeface="Arial"/>
              </a:rPr>
              <a:t>Sexual assault is any type of unwanted sexual contact or behavior that occurs without the consent of the person. Sexual assault occurs when a person is forced, coerced, or manipulated into any unwanted sexual activity.</a:t>
            </a:r>
            <a:br>
              <a:rPr lang="en-US" dirty="0"/>
            </a:br>
            <a:endParaRPr dirty="0"/>
          </a:p>
        </p:txBody>
      </p:sp>
      <p:sp>
        <p:nvSpPr>
          <p:cNvPr id="128" name="Google Shape;128;p1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100" dirty="0">
                <a:solidFill>
                  <a:schemeClr val="dk1"/>
                </a:solidFill>
                <a:latin typeface="Avenir"/>
                <a:ea typeface="Avenir"/>
                <a:cs typeface="Avenir"/>
                <a:sym typeface="Avenir"/>
              </a:rPr>
              <a:t>Notes: There are many different types of sexual violence and assault. It can be verbal sexual harassment, rape or forced sexual activity, unwanted touching, and exposure to sexual images. Take the time to have a discussion about the different types of sexual violence and assault. You can use the chat (if virtual) or have your participants raise their hand to verbalized what sexual violence is in addition to rape.</a:t>
            </a:r>
            <a:endParaRPr lang="en-US" dirty="0"/>
          </a:p>
        </p:txBody>
      </p:sp>
      <p:sp>
        <p:nvSpPr>
          <p:cNvPr id="137" name="Google Shape;137;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US" sz="1100" b="0" i="0" u="none" strike="noStrike" cap="none" dirty="0">
                <a:solidFill>
                  <a:srgbClr val="000000"/>
                </a:solidFill>
                <a:effectLst/>
                <a:latin typeface="Arial"/>
                <a:ea typeface="Arial"/>
                <a:cs typeface="Arial"/>
                <a:sym typeface="Arial"/>
              </a:rPr>
              <a:t>Notes: Advocates often think about sexual violence as being along a continuum of harm. This image shows that continuum and how words can slide into actions and then physical violence--but this is all violence. From words to rape --this continuum of harm impacts individuals and communities.</a:t>
            </a:r>
            <a:endParaRPr dirty="0"/>
          </a:p>
        </p:txBody>
      </p:sp>
      <p:sp>
        <p:nvSpPr>
          <p:cNvPr id="144" name="Google Shape;144;p1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dirty="0">
                <a:solidFill>
                  <a:schemeClr val="dk1"/>
                </a:solidFill>
                <a:latin typeface="Avenir"/>
                <a:ea typeface="Avenir"/>
                <a:cs typeface="Avenir"/>
                <a:sym typeface="Avenir"/>
              </a:rPr>
              <a:t>Resource: https://</a:t>
            </a:r>
            <a:r>
              <a:rPr lang="en-US" sz="1100" dirty="0" err="1">
                <a:solidFill>
                  <a:schemeClr val="dk1"/>
                </a:solidFill>
                <a:latin typeface="Avenir"/>
                <a:ea typeface="Avenir"/>
                <a:cs typeface="Avenir"/>
                <a:sym typeface="Avenir"/>
              </a:rPr>
              <a:t>www.marshall.edu</a:t>
            </a:r>
            <a:r>
              <a:rPr lang="en-US" sz="1100" dirty="0">
                <a:solidFill>
                  <a:schemeClr val="dk1"/>
                </a:solidFill>
                <a:latin typeface="Avenir"/>
                <a:ea typeface="Avenir"/>
                <a:cs typeface="Avenir"/>
                <a:sym typeface="Avenir"/>
              </a:rPr>
              <a:t>/</a:t>
            </a:r>
            <a:r>
              <a:rPr lang="en-US" sz="1100" dirty="0" err="1">
                <a:solidFill>
                  <a:schemeClr val="dk1"/>
                </a:solidFill>
                <a:latin typeface="Avenir"/>
                <a:ea typeface="Avenir"/>
                <a:cs typeface="Avenir"/>
                <a:sym typeface="Avenir"/>
              </a:rPr>
              <a:t>wcenter</a:t>
            </a:r>
            <a:r>
              <a:rPr lang="en-US" sz="1100" dirty="0">
                <a:solidFill>
                  <a:schemeClr val="dk1"/>
                </a:solidFill>
                <a:latin typeface="Avenir"/>
                <a:ea typeface="Avenir"/>
                <a:cs typeface="Avenir"/>
                <a:sym typeface="Avenir"/>
              </a:rPr>
              <a:t>/sexual-assault/rape-culture/</a:t>
            </a:r>
          </a:p>
          <a:p>
            <a:pPr marL="0" lvl="0" indent="0" algn="l" rtl="0">
              <a:lnSpc>
                <a:spcPct val="115000"/>
              </a:lnSpc>
              <a:spcBef>
                <a:spcPts val="1400"/>
              </a:spcBef>
              <a:spcAft>
                <a:spcPts val="0"/>
              </a:spcAft>
              <a:buClr>
                <a:schemeClr val="dk1"/>
              </a:buClr>
              <a:buSzPts val="1100"/>
              <a:buFont typeface="Arial"/>
              <a:buNone/>
            </a:pPr>
            <a:endParaRPr lang="en-US" sz="1100" dirty="0">
              <a:solidFill>
                <a:schemeClr val="dk1"/>
              </a:solidFill>
              <a:highlight>
                <a:schemeClr val="lt1"/>
              </a:highlight>
              <a:latin typeface="Avenir"/>
              <a:ea typeface="Avenir"/>
              <a:cs typeface="Avenir"/>
              <a:sym typeface="Avenir"/>
            </a:endParaRPr>
          </a:p>
          <a:p>
            <a:pPr marL="0" lvl="0" indent="0" algn="l" rtl="0">
              <a:lnSpc>
                <a:spcPct val="115000"/>
              </a:lnSpc>
              <a:spcBef>
                <a:spcPts val="1400"/>
              </a:spcBef>
              <a:spcAft>
                <a:spcPts val="0"/>
              </a:spcAft>
              <a:buClr>
                <a:schemeClr val="dk1"/>
              </a:buClr>
              <a:buSzPts val="1100"/>
              <a:buFont typeface="Arial"/>
              <a:buNone/>
            </a:pPr>
            <a:r>
              <a:rPr lang="en-US" sz="1100" dirty="0">
                <a:solidFill>
                  <a:schemeClr val="dk1"/>
                </a:solidFill>
                <a:highlight>
                  <a:schemeClr val="lt1"/>
                </a:highlight>
                <a:latin typeface="Avenir"/>
                <a:ea typeface="Avenir"/>
                <a:cs typeface="Avenir"/>
                <a:sym typeface="Avenir"/>
              </a:rPr>
              <a:t>Similar to the continuum it moves from seemingly innocent behavior into harassment and assault.</a:t>
            </a:r>
          </a:p>
          <a:p>
            <a:pPr marL="0" lvl="0" indent="0" algn="l" rtl="0">
              <a:lnSpc>
                <a:spcPct val="115000"/>
              </a:lnSpc>
              <a:spcBef>
                <a:spcPts val="1400"/>
              </a:spcBef>
              <a:spcAft>
                <a:spcPts val="0"/>
              </a:spcAft>
              <a:buClr>
                <a:schemeClr val="dk1"/>
              </a:buClr>
              <a:buSzPts val="1100"/>
              <a:buFont typeface="Arial"/>
              <a:buNone/>
            </a:pPr>
            <a:endParaRPr lang="en-US" sz="1100" dirty="0">
              <a:solidFill>
                <a:schemeClr val="dk1"/>
              </a:solidFill>
              <a:highlight>
                <a:schemeClr val="lt1"/>
              </a:highlight>
              <a:latin typeface="Avenir"/>
              <a:ea typeface="Avenir"/>
              <a:cs typeface="Avenir"/>
              <a:sym typeface="Avenir"/>
            </a:endParaRPr>
          </a:p>
          <a:p>
            <a:pPr marL="0" lvl="0" indent="0" algn="l" rtl="0">
              <a:lnSpc>
                <a:spcPct val="115000"/>
              </a:lnSpc>
              <a:spcBef>
                <a:spcPts val="1400"/>
              </a:spcBef>
              <a:spcAft>
                <a:spcPts val="0"/>
              </a:spcAft>
              <a:buClr>
                <a:schemeClr val="dk1"/>
              </a:buClr>
              <a:buSzPts val="1100"/>
              <a:buFont typeface="Arial"/>
              <a:buNone/>
            </a:pPr>
            <a:r>
              <a:rPr lang="en-US" sz="1100" dirty="0">
                <a:solidFill>
                  <a:schemeClr val="dk1"/>
                </a:solidFill>
                <a:highlight>
                  <a:schemeClr val="lt1"/>
                </a:highlight>
                <a:latin typeface="Avenir"/>
                <a:ea typeface="Avenir"/>
                <a:cs typeface="Avenir"/>
                <a:sym typeface="Avenir"/>
              </a:rPr>
              <a:t>What is the “Rape Culture?”</a:t>
            </a:r>
          </a:p>
          <a:p>
            <a:pPr marL="0" lvl="0" indent="0" algn="l" rtl="0">
              <a:spcBef>
                <a:spcPts val="400"/>
              </a:spcBef>
              <a:spcAft>
                <a:spcPts val="0"/>
              </a:spcAft>
              <a:buClr>
                <a:schemeClr val="dk1"/>
              </a:buClr>
              <a:buSzPts val="1100"/>
              <a:buFont typeface="Arial"/>
              <a:buNone/>
            </a:pPr>
            <a:r>
              <a:rPr lang="en-US" sz="1100" dirty="0">
                <a:solidFill>
                  <a:schemeClr val="dk1"/>
                </a:solidFill>
                <a:highlight>
                  <a:schemeClr val="lt1"/>
                </a:highlight>
                <a:latin typeface="Avenir"/>
                <a:ea typeface="Avenir"/>
                <a:cs typeface="Avenir"/>
                <a:sym typeface="Avenir"/>
              </a:rPr>
              <a:t>Rape Culture is an environment where sexual violence against women is normalized, justified, excused in media and pop culture, and where rape is prevalent. It’s embedded in the way we think, speak, and is perpetuated through the use of misogynistic language, the objectification of women’s bodies, and the glamorization of sexual violence, thereby creating a society that disregards women’s rights and safety. Rape Culture affects every woman even women who have never been raped. It is rooted in patriarchal beliefs, power, and control.</a:t>
            </a:r>
            <a:endParaRPr lang="en-US" sz="1100" dirty="0">
              <a:solidFill>
                <a:schemeClr val="dk1"/>
              </a:solidFill>
              <a:latin typeface="Avenir"/>
              <a:ea typeface="Avenir"/>
              <a:cs typeface="Avenir"/>
              <a:sym typeface="Avenir"/>
            </a:endParaRPr>
          </a:p>
          <a:p>
            <a:pPr marL="0" lvl="0" indent="0" algn="l" rtl="0">
              <a:spcBef>
                <a:spcPts val="0"/>
              </a:spcBef>
              <a:spcAft>
                <a:spcPts val="0"/>
              </a:spcAft>
              <a:buClr>
                <a:schemeClr val="dk1"/>
              </a:buClr>
              <a:buSzPts val="1100"/>
              <a:buFont typeface="Arial"/>
              <a:buNone/>
            </a:pPr>
            <a:r>
              <a:rPr lang="en-US" sz="1100" dirty="0">
                <a:solidFill>
                  <a:schemeClr val="dk1"/>
                </a:solidFill>
                <a:latin typeface="Avenir"/>
                <a:ea typeface="Avenir"/>
                <a:cs typeface="Avenir"/>
                <a:sym typeface="Avenir"/>
              </a:rPr>
              <a:t>This pyramid shows how explicit acts of sexual violence are supported by a larger number of removals of autonomy, degradation, and normalization</a:t>
            </a:r>
          </a:p>
          <a:p>
            <a:pPr marL="274320" lvl="0" indent="-246380" algn="l" rtl="0">
              <a:spcBef>
                <a:spcPts val="0"/>
              </a:spcBef>
              <a:spcAft>
                <a:spcPts val="0"/>
              </a:spcAft>
              <a:buClr>
                <a:schemeClr val="dk1"/>
              </a:buClr>
              <a:buSzPts val="1000"/>
              <a:buFont typeface="Arial" panose="020B0604020202020204" pitchFamily="34" charset="0"/>
              <a:buChar char="•"/>
            </a:pPr>
            <a:r>
              <a:rPr lang="en-US" sz="1100" dirty="0">
                <a:solidFill>
                  <a:schemeClr val="dk1"/>
                </a:solidFill>
                <a:latin typeface="Avenir"/>
                <a:ea typeface="Avenir"/>
                <a:cs typeface="Avenir"/>
                <a:sym typeface="Avenir"/>
              </a:rPr>
              <a:t>These experiences of oppression feed and in some ways condone the explicit use of sexual violence in our community.</a:t>
            </a:r>
          </a:p>
          <a:p>
            <a:pPr marL="274320" lvl="0" indent="-246380" algn="l" rtl="0">
              <a:spcBef>
                <a:spcPts val="0"/>
              </a:spcBef>
              <a:spcAft>
                <a:spcPts val="0"/>
              </a:spcAft>
              <a:buClr>
                <a:schemeClr val="dk1"/>
              </a:buClr>
              <a:buSzPts val="1000"/>
              <a:buFont typeface="Arial" panose="020B0604020202020204" pitchFamily="34" charset="0"/>
              <a:buChar char="•"/>
            </a:pPr>
            <a:r>
              <a:rPr lang="en-US" sz="1100" dirty="0">
                <a:solidFill>
                  <a:schemeClr val="dk1"/>
                </a:solidFill>
                <a:latin typeface="Avenir"/>
                <a:ea typeface="Avenir"/>
                <a:cs typeface="Avenir"/>
                <a:sym typeface="Avenir"/>
              </a:rPr>
              <a:t>Rape culture is the cultural norms that condone, legitimize and glorify sexual violence. This is often linked to violence inflicted by men against women as part of the accepted behavior in society.</a:t>
            </a:r>
            <a:endParaRPr lang="en-US" sz="1100" dirty="0">
              <a:solidFill>
                <a:schemeClr val="dk1"/>
              </a:solidFill>
              <a:highlight>
                <a:srgbClr val="FFFFFF"/>
              </a:highlight>
              <a:latin typeface="Avenir"/>
              <a:ea typeface="Avenir"/>
              <a:cs typeface="Avenir"/>
              <a:sym typeface="Avenir"/>
            </a:endParaRPr>
          </a:p>
        </p:txBody>
      </p:sp>
      <p:sp>
        <p:nvSpPr>
          <p:cNvPr id="151" name="Google Shape;151;p1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US" sz="1100" b="0" i="0" u="none" strike="noStrike" cap="none" dirty="0">
                <a:solidFill>
                  <a:srgbClr val="000000"/>
                </a:solidFill>
                <a:effectLst/>
                <a:latin typeface="Arial"/>
                <a:ea typeface="Arial"/>
                <a:cs typeface="Arial"/>
                <a:sym typeface="Arial"/>
              </a:rPr>
              <a:t>You can use the chat for your participants to respond or raise their hands.</a:t>
            </a:r>
            <a:endParaRPr dirty="0"/>
          </a:p>
        </p:txBody>
      </p:sp>
      <p:sp>
        <p:nvSpPr>
          <p:cNvPr id="158" name="Google Shape;158;p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Image source from https://</a:t>
            </a:r>
            <a:r>
              <a:rPr lang="en-US" dirty="0" err="1"/>
              <a:t>www.cdc.gov</a:t>
            </a:r>
            <a:r>
              <a:rPr lang="en-US" dirty="0"/>
              <a:t>/</a:t>
            </a:r>
            <a:r>
              <a:rPr lang="en-US" dirty="0" err="1"/>
              <a:t>violenceprevention</a:t>
            </a:r>
            <a:r>
              <a:rPr lang="en-US" dirty="0"/>
              <a:t>/</a:t>
            </a:r>
            <a:r>
              <a:rPr lang="en-US" dirty="0" err="1"/>
              <a:t>sexualviolence</a:t>
            </a:r>
            <a:r>
              <a:rPr lang="en-US" dirty="0"/>
              <a:t>/</a:t>
            </a:r>
            <a:r>
              <a:rPr lang="en-US" dirty="0" err="1"/>
              <a:t>fastfact.html</a:t>
            </a:r>
            <a:r>
              <a:rPr lang="en-US" dirty="0"/>
              <a:t>.</a:t>
            </a:r>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According to the CDC more than 1 in 3 women has experienced sexual violence involving physical contact during her lifetime and nearly 1 and 4 men experience sexual violence involving physical contact. It is believed that these numbers are much higher as many do not report their abuse.</a:t>
            </a:r>
          </a:p>
        </p:txBody>
      </p:sp>
      <p:sp>
        <p:nvSpPr>
          <p:cNvPr id="167" name="Google Shape;167;p14: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10efc3e2d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110efc3e2d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Sexual violence impacts us all in some way whether directly or indirectly. It impacts the individual, their family, the community,  their work or school. And in the state of California the financial impact is roughly $163,800 for an adults lifetime and $227,700 for an individual who experienced sexual violence as a child The national average is slightly lower at $122,461 per victim in a lifetime.</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
        <p:nvSpPr>
          <p:cNvPr id="180" name="Google Shape;180;p1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1652dff29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g11652dff29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
        <p:nvSpPr>
          <p:cNvPr id="187" name="Google Shape;187;g11652dff29e_0_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1652dff29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g11652dff29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
        <p:nvSpPr>
          <p:cNvPr id="187" name="Google Shape;187;g11652dff29e_0_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19409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300" dirty="0">
                <a:solidFill>
                  <a:schemeClr val="dk1"/>
                </a:solidFill>
                <a:latin typeface="Arial" panose="020B0604020202020204" pitchFamily="34" charset="0"/>
                <a:ea typeface="Avenir"/>
                <a:cs typeface="Arial" panose="020B0604020202020204" pitchFamily="34" charset="0"/>
                <a:sym typeface="Avenir"/>
              </a:rPr>
              <a:t>This is your opportunity to welcome your audience and start the presentation. If you are going to record the web conference this is where you will start the recording and let your audience know they have the option to leave if they chose to not be recorded.</a:t>
            </a:r>
          </a:p>
          <a:p>
            <a:pPr marL="0" lvl="0" indent="0" algn="l" rtl="0">
              <a:spcBef>
                <a:spcPts val="0"/>
              </a:spcBef>
              <a:spcAft>
                <a:spcPts val="0"/>
              </a:spcAft>
              <a:buClr>
                <a:schemeClr val="dk1"/>
              </a:buClr>
              <a:buSzPts val="1100"/>
              <a:buFont typeface="Arial"/>
              <a:buNone/>
            </a:pPr>
            <a:endParaRPr lang="en-US" sz="1300" dirty="0">
              <a:solidFill>
                <a:schemeClr val="dk1"/>
              </a:solidFill>
              <a:latin typeface="Arial" panose="020B0604020202020204" pitchFamily="34" charset="0"/>
              <a:ea typeface="Avenir"/>
              <a:cs typeface="Arial" panose="020B0604020202020204" pitchFamily="34" charset="0"/>
              <a:sym typeface="Avenir"/>
            </a:endParaRPr>
          </a:p>
          <a:p>
            <a:pPr marL="0" lvl="0" indent="0" algn="l" rtl="0">
              <a:spcBef>
                <a:spcPts val="0"/>
              </a:spcBef>
              <a:spcAft>
                <a:spcPts val="0"/>
              </a:spcAft>
              <a:buClr>
                <a:schemeClr val="dk1"/>
              </a:buClr>
              <a:buSzPts val="1100"/>
              <a:buFont typeface="Arial"/>
              <a:buNone/>
            </a:pPr>
            <a:r>
              <a:rPr lang="en-US" sz="1300" dirty="0">
                <a:solidFill>
                  <a:schemeClr val="dk1"/>
                </a:solidFill>
                <a:latin typeface="Arial" panose="020B0604020202020204" pitchFamily="34" charset="0"/>
                <a:ea typeface="Avenir"/>
                <a:cs typeface="Arial" panose="020B0604020202020204" pitchFamily="34" charset="0"/>
                <a:sym typeface="Avenir"/>
              </a:rPr>
              <a:t>This training was developed for entry level participants in your local community or partnering organizations.</a:t>
            </a:r>
            <a:endParaRPr sz="1300" dirty="0">
              <a:solidFill>
                <a:schemeClr val="dk1"/>
              </a:solidFill>
              <a:latin typeface="Arial" panose="020B0604020202020204" pitchFamily="34" charset="0"/>
              <a:ea typeface="Avenir"/>
              <a:cs typeface="Arial" panose="020B0604020202020204" pitchFamily="34" charset="0"/>
              <a:sym typeface="Avenir"/>
            </a:endParaRPr>
          </a:p>
          <a:p>
            <a:pPr marL="0" lvl="0" indent="0" algn="l" rtl="0">
              <a:lnSpc>
                <a:spcPct val="100000"/>
              </a:lnSpc>
              <a:spcBef>
                <a:spcPts val="0"/>
              </a:spcBef>
              <a:spcAft>
                <a:spcPts val="0"/>
              </a:spcAft>
              <a:buClr>
                <a:schemeClr val="dk1"/>
              </a:buClr>
              <a:buSzPts val="1400"/>
              <a:buFont typeface="Avenir"/>
              <a:buNone/>
            </a:pPr>
            <a:endParaRPr sz="1300" dirty="0">
              <a:solidFill>
                <a:schemeClr val="dk1"/>
              </a:solidFill>
              <a:latin typeface="Arial" panose="020B0604020202020204" pitchFamily="34" charset="0"/>
              <a:ea typeface="Avenir"/>
              <a:cs typeface="Arial" panose="020B0604020202020204" pitchFamily="34" charset="0"/>
              <a:sym typeface="Avenir"/>
            </a:endParaRPr>
          </a:p>
          <a:p>
            <a:pPr marL="0" lvl="0" indent="0" algn="l" rtl="0">
              <a:spcBef>
                <a:spcPts val="0"/>
              </a:spcBef>
              <a:spcAft>
                <a:spcPts val="0"/>
              </a:spcAft>
              <a:buClr>
                <a:schemeClr val="dk1"/>
              </a:buClr>
              <a:buSzPts val="1400"/>
              <a:buFont typeface="Avenir"/>
              <a:buNone/>
            </a:pPr>
            <a:r>
              <a:rPr lang="en-US" sz="1300" dirty="0">
                <a:solidFill>
                  <a:schemeClr val="dk1"/>
                </a:solidFill>
                <a:latin typeface="Arial" panose="020B0604020202020204" pitchFamily="34" charset="0"/>
                <a:ea typeface="Avenir"/>
                <a:cs typeface="Arial" panose="020B0604020202020204" pitchFamily="34" charset="0"/>
                <a:sym typeface="Avenir"/>
              </a:rPr>
              <a:t>Welcome to today’s presentation </a:t>
            </a:r>
            <a:r>
              <a:rPr lang="en-US" sz="1300" dirty="0">
                <a:solidFill>
                  <a:srgbClr val="3C4043"/>
                </a:solidFill>
                <a:highlight>
                  <a:schemeClr val="lt1"/>
                </a:highlight>
                <a:latin typeface="Arial" panose="020B0604020202020204" pitchFamily="34" charset="0"/>
                <a:ea typeface="Roboto"/>
                <a:cs typeface="Arial" panose="020B0604020202020204" pitchFamily="34" charset="0"/>
                <a:sym typeface="Roboto"/>
              </a:rPr>
              <a:t>It Impacts Us All: Sexual Assault 101</a:t>
            </a:r>
            <a:endParaRPr sz="1300" dirty="0">
              <a:solidFill>
                <a:schemeClr val="dk1"/>
              </a:solidFill>
            </a:endParaRPr>
          </a:p>
          <a:p>
            <a:pPr marL="0" lvl="0" indent="0" algn="l" rtl="0">
              <a:lnSpc>
                <a:spcPct val="100000"/>
              </a:lnSpc>
              <a:spcBef>
                <a:spcPts val="0"/>
              </a:spcBef>
              <a:spcAft>
                <a:spcPts val="0"/>
              </a:spcAft>
              <a:buClr>
                <a:schemeClr val="dk1"/>
              </a:buClr>
              <a:buSzPts val="1400"/>
              <a:buFont typeface="Avenir"/>
              <a:buNone/>
            </a:pPr>
            <a:endParaRPr sz="1300" dirty="0">
              <a:solidFill>
                <a:schemeClr val="dk1"/>
              </a:solidFill>
              <a:latin typeface="Arial" panose="020B0604020202020204" pitchFamily="34" charset="0"/>
              <a:ea typeface="Avenir"/>
              <a:cs typeface="Arial" panose="020B0604020202020204" pitchFamily="34" charset="0"/>
              <a:sym typeface="Avenir"/>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1652dff29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g11652dff29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
        <p:nvSpPr>
          <p:cNvPr id="187" name="Google Shape;187;g11652dff29e_0_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264772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1652dff29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g11652dff29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
        <p:nvSpPr>
          <p:cNvPr id="187" name="Google Shape;187;g11652dff29e_0_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77119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1652dff29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g11652dff29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dirty="0"/>
          </a:p>
        </p:txBody>
      </p:sp>
      <p:sp>
        <p:nvSpPr>
          <p:cNvPr id="187" name="Google Shape;187;g11652dff29e_0_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2839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US" dirty="0"/>
              <a:t>Have an open discussion of what consent is and is not.</a:t>
            </a:r>
            <a:endParaRPr dirty="0"/>
          </a:p>
          <a:p>
            <a:pPr marL="457200" lvl="0" indent="-228600" algn="l" rtl="0">
              <a:lnSpc>
                <a:spcPct val="100000"/>
              </a:lnSpc>
              <a:spcBef>
                <a:spcPts val="0"/>
              </a:spcBef>
              <a:spcAft>
                <a:spcPts val="0"/>
              </a:spcAft>
              <a:buSzPts val="1100"/>
              <a:buNone/>
            </a:pPr>
            <a:endParaRPr dirty="0"/>
          </a:p>
        </p:txBody>
      </p:sp>
      <p:sp>
        <p:nvSpPr>
          <p:cNvPr id="229" name="Google Shape;229;p18: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Play the Tea video simply click the image</a:t>
            </a:r>
          </a:p>
          <a:p>
            <a:r>
              <a:rPr lang="en-US" dirty="0"/>
              <a:t>Here is the link to the video on YouTube: https://</a:t>
            </a:r>
            <a:r>
              <a:rPr lang="en-US" dirty="0" err="1"/>
              <a:t>www.youtube.com</a:t>
            </a:r>
            <a:r>
              <a:rPr lang="en-US" dirty="0"/>
              <a:t>/</a:t>
            </a:r>
            <a:r>
              <a:rPr lang="en-US" dirty="0" err="1"/>
              <a:t>watch?v</a:t>
            </a:r>
            <a:r>
              <a:rPr lang="en-US"/>
              <a:t>=fGoWLWS4-kU&amp;t=1s</a:t>
            </a:r>
            <a:endParaRPr lang="en-US" dirty="0"/>
          </a:p>
        </p:txBody>
      </p:sp>
    </p:spTree>
    <p:extLst>
      <p:ext uri="{BB962C8B-B14F-4D97-AF65-F5344CB8AC3E}">
        <p14:creationId xmlns:p14="http://schemas.microsoft.com/office/powerpoint/2010/main" val="464583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1707ce31b0_1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g11707ce31b0_1_4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dirty="0">
                <a:solidFill>
                  <a:schemeClr val="dk1"/>
                </a:solidFill>
              </a:rPr>
              <a:t>This can be done in person on in a web conference:</a:t>
            </a:r>
          </a:p>
          <a:p>
            <a:pPr marL="0" lvl="0" indent="0" algn="l" rtl="0">
              <a:lnSpc>
                <a:spcPct val="100000"/>
              </a:lnSpc>
              <a:spcBef>
                <a:spcPts val="0"/>
              </a:spcBef>
              <a:spcAft>
                <a:spcPts val="0"/>
              </a:spcAft>
              <a:buClr>
                <a:schemeClr val="dk1"/>
              </a:buClr>
              <a:buSzPts val="1100"/>
              <a:buFont typeface="Calibri"/>
              <a:buNone/>
            </a:pPr>
            <a:endParaRPr lang="en-US" dirty="0">
              <a:solidFill>
                <a:schemeClr val="dk1"/>
              </a:solidFill>
            </a:endParaRPr>
          </a:p>
          <a:p>
            <a:pPr marL="0" lvl="0" indent="0" algn="l" rtl="0">
              <a:lnSpc>
                <a:spcPct val="100000"/>
              </a:lnSpc>
              <a:spcBef>
                <a:spcPts val="0"/>
              </a:spcBef>
              <a:spcAft>
                <a:spcPts val="0"/>
              </a:spcAft>
              <a:buClr>
                <a:schemeClr val="dk1"/>
              </a:buClr>
              <a:buSzPts val="1100"/>
              <a:buFont typeface="Calibri"/>
              <a:buNone/>
            </a:pPr>
            <a:r>
              <a:rPr lang="en-US" dirty="0">
                <a:solidFill>
                  <a:schemeClr val="dk1"/>
                </a:solidFill>
              </a:rPr>
              <a:t>Give your participant about 10-15 mins to discuss these 3 questions in small groups then bring back for a larger discussion.</a:t>
            </a:r>
          </a:p>
          <a:p>
            <a:pPr marL="0" lvl="0" indent="0" algn="l" rtl="0">
              <a:lnSpc>
                <a:spcPct val="100000"/>
              </a:lnSpc>
              <a:spcBef>
                <a:spcPts val="0"/>
              </a:spcBef>
              <a:spcAft>
                <a:spcPts val="0"/>
              </a:spcAft>
              <a:buClr>
                <a:schemeClr val="dk1"/>
              </a:buClr>
              <a:buSzPts val="1100"/>
              <a:buFont typeface="Calibri"/>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Calibri"/>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Calibri"/>
              <a:buNone/>
            </a:pPr>
            <a:endParaRPr dirty="0">
              <a:solidFill>
                <a:schemeClr val="dk1"/>
              </a:solidFill>
            </a:endParaRPr>
          </a:p>
          <a:p>
            <a:pPr marL="0" lvl="0" indent="0" algn="l" rtl="0">
              <a:lnSpc>
                <a:spcPct val="100000"/>
              </a:lnSpc>
              <a:spcBef>
                <a:spcPts val="0"/>
              </a:spcBef>
              <a:spcAft>
                <a:spcPts val="0"/>
              </a:spcAft>
              <a:buSzPts val="1100"/>
              <a:buNone/>
            </a:pPr>
            <a:endParaRPr dirty="0"/>
          </a:p>
        </p:txBody>
      </p:sp>
      <p:sp>
        <p:nvSpPr>
          <p:cNvPr id="243" name="Google Shape;243;g11707ce31b0_1_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US" dirty="0"/>
              <a:t>Overview of the 4 L’s</a:t>
            </a:r>
            <a:endParaRPr dirty="0"/>
          </a:p>
        </p:txBody>
      </p:sp>
      <p:sp>
        <p:nvSpPr>
          <p:cNvPr id="250" name="Google Shape;250;p1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US" sz="1100" dirty="0"/>
              <a:t>You are already taking the first steps to ending sexual violence by taking this training. But is important to continue to learn. Our organization will continue to provide information, resources and answer any question you have. We encourage you to also check out VALOR’s website for additional information and trainings available. </a:t>
            </a:r>
            <a:endParaRPr sz="1100" dirty="0"/>
          </a:p>
        </p:txBody>
      </p:sp>
      <p:sp>
        <p:nvSpPr>
          <p:cNvPr id="258" name="Google Shape;258;p2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5" name="Google Shape;26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US" dirty="0"/>
              <a:t>If you are a friend or family member of a survivor it is important to listen, without interruption. Allow them to tell their story in their own words without adding your own experience or making it about you. Validate their feeling and let them know they it is never their fault. Let them tell you want they need or want you to do if anything.</a:t>
            </a:r>
            <a:endParaRPr dirty="0"/>
          </a:p>
        </p:txBody>
      </p:sp>
      <p:sp>
        <p:nvSpPr>
          <p:cNvPr id="266" name="Google Shape;266;p21: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SzPts val="1100"/>
              <a:buNone/>
            </a:pPr>
            <a:r>
              <a:rPr lang="en-US" dirty="0"/>
              <a:t>Link them survivor to resources. You can find a list a local center across the state of California on VALOR’s </a:t>
            </a:r>
            <a:r>
              <a:rPr lang="en-US" dirty="0" err="1"/>
              <a:t>webside</a:t>
            </a:r>
            <a:r>
              <a:rPr lang="en-US" dirty="0"/>
              <a:t>.</a:t>
            </a:r>
            <a:endParaRPr dirty="0"/>
          </a:p>
          <a:p>
            <a:pPr marL="457200" lvl="0" indent="-228600" algn="l" rtl="0">
              <a:lnSpc>
                <a:spcPct val="100000"/>
              </a:lnSpc>
              <a:spcBef>
                <a:spcPts val="0"/>
              </a:spcBef>
              <a:spcAft>
                <a:spcPts val="0"/>
              </a:spcAft>
              <a:buSzPts val="1100"/>
              <a:buNone/>
            </a:pPr>
            <a:endParaRPr dirty="0"/>
          </a:p>
          <a:p>
            <a:pPr marL="457200" lvl="0" indent="-228600" algn="l" rtl="0">
              <a:lnSpc>
                <a:spcPct val="100000"/>
              </a:lnSpc>
              <a:spcBef>
                <a:spcPts val="0"/>
              </a:spcBef>
              <a:spcAft>
                <a:spcPts val="0"/>
              </a:spcAft>
              <a:buSzPts val="1100"/>
              <a:buNone/>
            </a:pPr>
            <a:endParaRPr dirty="0"/>
          </a:p>
          <a:p>
            <a:pPr marL="457200" lvl="0" indent="-228600" algn="l" rtl="0">
              <a:lnSpc>
                <a:spcPct val="100000"/>
              </a:lnSpc>
              <a:spcBef>
                <a:spcPts val="0"/>
              </a:spcBef>
              <a:spcAft>
                <a:spcPts val="0"/>
              </a:spcAft>
              <a:buSzPts val="1100"/>
              <a:buNone/>
            </a:pPr>
            <a:endParaRPr dirty="0"/>
          </a:p>
          <a:p>
            <a:pPr marL="457200" lvl="0" indent="-228600" algn="l" rtl="0">
              <a:lnSpc>
                <a:spcPct val="100000"/>
              </a:lnSpc>
              <a:spcBef>
                <a:spcPts val="0"/>
              </a:spcBef>
              <a:spcAft>
                <a:spcPts val="0"/>
              </a:spcAft>
              <a:buSzPts val="1100"/>
              <a:buNone/>
            </a:pPr>
            <a:endParaRPr dirty="0"/>
          </a:p>
          <a:p>
            <a:pPr marL="457200" lvl="0" indent="-228600" algn="l" rtl="0">
              <a:lnSpc>
                <a:spcPct val="100000"/>
              </a:lnSpc>
              <a:spcBef>
                <a:spcPts val="0"/>
              </a:spcBef>
              <a:spcAft>
                <a:spcPts val="0"/>
              </a:spcAft>
              <a:buSzPts val="1100"/>
              <a:buNone/>
            </a:pPr>
            <a:endParaRPr dirty="0"/>
          </a:p>
        </p:txBody>
      </p:sp>
      <p:sp>
        <p:nvSpPr>
          <p:cNvPr id="274" name="Google Shape;274;p2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t>VALOR ACKNOWLEDGMENT:</a:t>
            </a:r>
          </a:p>
          <a:p>
            <a:pPr marL="0" lvl="0" indent="0" algn="l" rtl="0">
              <a:lnSpc>
                <a:spcPct val="100000"/>
              </a:lnSpc>
              <a:spcBef>
                <a:spcPts val="0"/>
              </a:spcBef>
              <a:spcAft>
                <a:spcPts val="0"/>
              </a:spcAft>
              <a:buClr>
                <a:schemeClr val="dk1"/>
              </a:buClr>
              <a:buSzPts val="1400"/>
              <a:buFont typeface="Arial"/>
              <a:buNone/>
            </a:pPr>
            <a:endParaRPr b="1" dirty="0"/>
          </a:p>
          <a:p>
            <a:pPr marL="0" lvl="0" indent="0" algn="l" rtl="0">
              <a:lnSpc>
                <a:spcPct val="100000"/>
              </a:lnSpc>
              <a:spcBef>
                <a:spcPts val="0"/>
              </a:spcBef>
              <a:spcAft>
                <a:spcPts val="0"/>
              </a:spcAft>
              <a:buClr>
                <a:schemeClr val="dk1"/>
              </a:buClr>
              <a:buSzPts val="1400"/>
              <a:buFont typeface="Arial"/>
              <a:buNone/>
            </a:pPr>
            <a:r>
              <a:rPr lang="en-US" b="1" dirty="0"/>
              <a:t>THIS SLIDE MUST BE KEPT AND READ IN YOUR PRESENTATION.</a:t>
            </a:r>
            <a:endParaRPr b="1" dirty="0"/>
          </a:p>
          <a:p>
            <a:pPr marL="0" lvl="0" indent="0" algn="l" rtl="0">
              <a:lnSpc>
                <a:spcPct val="100000"/>
              </a:lnSpc>
              <a:spcBef>
                <a:spcPts val="0"/>
              </a:spcBef>
              <a:spcAft>
                <a:spcPts val="0"/>
              </a:spcAft>
              <a:buClr>
                <a:schemeClr val="dk1"/>
              </a:buClr>
              <a:buSzPts val="1400"/>
              <a:buFont typeface="Arial"/>
              <a:buNone/>
            </a:pPr>
            <a:endParaRPr b="1" dirty="0"/>
          </a:p>
          <a:p>
            <a:pPr marL="0" lvl="0" indent="0" algn="l" rtl="0">
              <a:spcBef>
                <a:spcPts val="0"/>
              </a:spcBef>
              <a:spcAft>
                <a:spcPts val="0"/>
              </a:spcAft>
              <a:buClr>
                <a:schemeClr val="dk1"/>
              </a:buClr>
              <a:buSzPts val="1100"/>
              <a:buFont typeface="Arial"/>
              <a:buNone/>
            </a:pPr>
            <a:r>
              <a:rPr lang="en-US" sz="1200" dirty="0">
                <a:solidFill>
                  <a:schemeClr val="dk1"/>
                </a:solidFill>
                <a:latin typeface="Arial" panose="020B0604020202020204" pitchFamily="34" charset="0"/>
                <a:ea typeface="Avenir"/>
                <a:cs typeface="Arial" panose="020B0604020202020204" pitchFamily="34" charset="0"/>
                <a:sym typeface="Avenir"/>
              </a:rPr>
              <a:t>The material in this presentation was researched and created by ValorUS (VALOR) for the use of all California Rape Crisis Centers for purpose of training their community and community partners.</a:t>
            </a:r>
            <a:endParaRPr sz="1200" dirty="0">
              <a:solidFill>
                <a:schemeClr val="dk1"/>
              </a:solidFill>
              <a:latin typeface="Arial" panose="020B0604020202020204" pitchFamily="34" charset="0"/>
              <a:ea typeface="Avenir"/>
              <a:cs typeface="Arial" panose="020B0604020202020204" pitchFamily="34" charset="0"/>
              <a:sym typeface="Avenir"/>
            </a:endParaRPr>
          </a:p>
          <a:p>
            <a:pPr marL="274320" lvl="0" indent="-246380" algn="l" rtl="0">
              <a:spcBef>
                <a:spcPts val="0"/>
              </a:spcBef>
              <a:spcAft>
                <a:spcPts val="0"/>
              </a:spcAft>
              <a:buClr>
                <a:schemeClr val="dk1"/>
              </a:buClr>
              <a:buSzPts val="1000"/>
              <a:buFont typeface="Avenir"/>
              <a:buChar char="➤"/>
            </a:pPr>
            <a:r>
              <a:rPr lang="en-US" sz="1200" dirty="0">
                <a:solidFill>
                  <a:schemeClr val="dk1"/>
                </a:solidFill>
                <a:latin typeface="Arial" panose="020B0604020202020204" pitchFamily="34" charset="0"/>
                <a:ea typeface="Avenir"/>
                <a:cs typeface="Arial" panose="020B0604020202020204" pitchFamily="34" charset="0"/>
                <a:sym typeface="Avenir"/>
              </a:rPr>
              <a:t>VALOR is a national organization committed to advancing equity and ending sexual violence. Through leadership, prevention, and advocacy, we are fearlessly pursuing a world free from violence where the dignity of every person is valued and respected.</a:t>
            </a:r>
            <a:endParaRPr sz="1200" dirty="0">
              <a:solidFill>
                <a:schemeClr val="dk1"/>
              </a:solidFill>
              <a:latin typeface="Arial" panose="020B0604020202020204" pitchFamily="34" charset="0"/>
              <a:ea typeface="Avenir"/>
              <a:cs typeface="Arial" panose="020B0604020202020204" pitchFamily="34" charset="0"/>
              <a:sym typeface="Avenir"/>
            </a:endParaRPr>
          </a:p>
          <a:p>
            <a:pPr marL="274320" lvl="0" indent="-246380" algn="l" rtl="0">
              <a:spcBef>
                <a:spcPts val="0"/>
              </a:spcBef>
              <a:spcAft>
                <a:spcPts val="0"/>
              </a:spcAft>
              <a:buClr>
                <a:schemeClr val="dk1"/>
              </a:buClr>
              <a:buSzPts val="1000"/>
              <a:buFont typeface="Avenir"/>
              <a:buChar char="➤"/>
            </a:pPr>
            <a:r>
              <a:rPr lang="en-US" sz="1200" dirty="0">
                <a:solidFill>
                  <a:schemeClr val="dk1"/>
                </a:solidFill>
                <a:latin typeface="Arial" panose="020B0604020202020204" pitchFamily="34" charset="0"/>
                <a:ea typeface="Avenir"/>
                <a:cs typeface="Arial" panose="020B0604020202020204" pitchFamily="34" charset="0"/>
                <a:sym typeface="Avenir"/>
              </a:rPr>
              <a:t>VALOR’s mission is preventing and ending sexual violence by advancing equity and eradicating oppression.</a:t>
            </a:r>
            <a:endParaRPr sz="1200" dirty="0">
              <a:solidFill>
                <a:schemeClr val="dk1"/>
              </a:solidFill>
              <a:latin typeface="Arial" panose="020B0604020202020204" pitchFamily="34" charset="0"/>
              <a:ea typeface="Avenir"/>
              <a:cs typeface="Arial" panose="020B0604020202020204" pitchFamily="34" charset="0"/>
              <a:sym typeface="Avenir"/>
            </a:endParaRPr>
          </a:p>
          <a:p>
            <a:pPr marL="274320" lvl="0" indent="-246380" algn="l" rtl="0">
              <a:spcBef>
                <a:spcPts val="0"/>
              </a:spcBef>
              <a:spcAft>
                <a:spcPts val="0"/>
              </a:spcAft>
              <a:buClr>
                <a:schemeClr val="dk1"/>
              </a:buClr>
              <a:buSzPts val="1000"/>
              <a:buFont typeface="Avenir"/>
              <a:buChar char="➤"/>
            </a:pPr>
            <a:r>
              <a:rPr lang="en-US" sz="1200" dirty="0">
                <a:solidFill>
                  <a:schemeClr val="dk1"/>
                </a:solidFill>
                <a:latin typeface="Arial" panose="020B0604020202020204" pitchFamily="34" charset="0"/>
                <a:ea typeface="Avenir"/>
                <a:cs typeface="Arial" panose="020B0604020202020204" pitchFamily="34" charset="0"/>
                <a:sym typeface="Avenir"/>
              </a:rPr>
              <a:t>You can find them on their website at </a:t>
            </a:r>
            <a:r>
              <a:rPr lang="en-US" sz="1200" dirty="0" err="1">
                <a:solidFill>
                  <a:schemeClr val="dk1"/>
                </a:solidFill>
                <a:latin typeface="Arial" panose="020B0604020202020204" pitchFamily="34" charset="0"/>
                <a:ea typeface="Avenir"/>
                <a:cs typeface="Arial" panose="020B0604020202020204" pitchFamily="34" charset="0"/>
                <a:sym typeface="Avenir"/>
              </a:rPr>
              <a:t>Valor.us</a:t>
            </a:r>
            <a:r>
              <a:rPr lang="en-US" sz="1200" dirty="0">
                <a:solidFill>
                  <a:schemeClr val="dk1"/>
                </a:solidFill>
                <a:latin typeface="Arial" panose="020B0604020202020204" pitchFamily="34" charset="0"/>
                <a:ea typeface="Avenir"/>
                <a:cs typeface="Arial" panose="020B0604020202020204" pitchFamily="34" charset="0"/>
                <a:sym typeface="Avenir"/>
              </a:rPr>
              <a:t> and on social media as listed on this slide.</a:t>
            </a:r>
            <a:endParaRPr b="1" dirty="0"/>
          </a:p>
          <a:p>
            <a:pPr marL="0" lvl="0" indent="0" algn="l" rtl="0">
              <a:lnSpc>
                <a:spcPct val="100000"/>
              </a:lnSpc>
              <a:spcBef>
                <a:spcPts val="0"/>
              </a:spcBef>
              <a:spcAft>
                <a:spcPts val="0"/>
              </a:spcAft>
              <a:buClr>
                <a:schemeClr val="dk1"/>
              </a:buClr>
              <a:buSzPts val="1400"/>
              <a:buFont typeface="Arial"/>
              <a:buNone/>
            </a:pPr>
            <a:endParaRPr dirty="0">
              <a:latin typeface="Arial" panose="020B0604020202020204" pitchFamily="34" charset="0"/>
              <a:ea typeface="Avenir"/>
              <a:cs typeface="Arial" panose="020B0604020202020204" pitchFamily="34" charset="0"/>
              <a:sym typeface="Avenir"/>
            </a:endParaRPr>
          </a:p>
          <a:p>
            <a:pPr marL="0" lvl="0" indent="0" algn="l" rtl="0">
              <a:lnSpc>
                <a:spcPct val="100000"/>
              </a:lnSpc>
              <a:spcBef>
                <a:spcPts val="0"/>
              </a:spcBef>
              <a:spcAft>
                <a:spcPts val="0"/>
              </a:spcAft>
              <a:buClr>
                <a:schemeClr val="dk1"/>
              </a:buClr>
              <a:buSzPts val="1400"/>
              <a:buFont typeface="Arial"/>
              <a:buNone/>
            </a:pPr>
            <a:endParaRPr dirty="0">
              <a:latin typeface="Arial" panose="020B0604020202020204" pitchFamily="34" charset="0"/>
              <a:ea typeface="Avenir"/>
              <a:cs typeface="Arial" panose="020B0604020202020204" pitchFamily="34" charset="0"/>
              <a:sym typeface="Aveni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r>
              <a:rPr lang="en-US" dirty="0"/>
              <a:t>You can link to a local advocate who can talk through options and consequences as well as supporting them with law enforcement and the forensic nurse and exam.</a:t>
            </a:r>
            <a:endParaRPr dirty="0"/>
          </a:p>
        </p:txBody>
      </p:sp>
      <p:sp>
        <p:nvSpPr>
          <p:cNvPr id="282" name="Google Shape;282;p2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1707ce31b0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g11707ce31b0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SzPts val="1100"/>
              <a:buNone/>
            </a:pPr>
            <a:r>
              <a:rPr lang="en-US" dirty="0"/>
              <a:t>And finally get involved in you community and become a leader. Identify what sexual violence looks like in your community. Talk about how to prevent it within your own circle and community. Be a recourse for those who need help and get involved by volunteering and taking action.</a:t>
            </a:r>
            <a:endParaRPr dirty="0"/>
          </a:p>
        </p:txBody>
      </p:sp>
      <p:sp>
        <p:nvSpPr>
          <p:cNvPr id="290" name="Google Shape;290;g11707ce31b0_1_2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p2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endParaRPr/>
          </a:p>
        </p:txBody>
      </p:sp>
      <p:sp>
        <p:nvSpPr>
          <p:cNvPr id="298" name="Google Shape;298;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1707ce31b0_1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5" name="Google Shape;305;g11707ce31b0_1_3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lnSpc>
                <a:spcPct val="100000"/>
              </a:lnSpc>
              <a:spcBef>
                <a:spcPts val="0"/>
              </a:spcBef>
              <a:spcAft>
                <a:spcPts val="0"/>
              </a:spcAft>
              <a:buClr>
                <a:schemeClr val="dk1"/>
              </a:buClr>
              <a:buSzPts val="1100"/>
              <a:buFont typeface="Calibri"/>
              <a:buNone/>
            </a:pPr>
            <a:endParaRPr/>
          </a:p>
        </p:txBody>
      </p:sp>
      <p:sp>
        <p:nvSpPr>
          <p:cNvPr id="306" name="Google Shape;306;g11707ce31b0_1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1720e0c575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g11720e0c575_1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lvl="0" indent="0" algn="l" rtl="0">
              <a:lnSpc>
                <a:spcPct val="100000"/>
              </a:lnSpc>
              <a:spcBef>
                <a:spcPts val="0"/>
              </a:spcBef>
              <a:spcAft>
                <a:spcPts val="0"/>
              </a:spcAft>
              <a:buSzPts val="1100"/>
              <a:buNone/>
            </a:pPr>
            <a:endParaRPr/>
          </a:p>
        </p:txBody>
      </p:sp>
      <p:sp>
        <p:nvSpPr>
          <p:cNvPr id="314" name="Google Shape;314;g11720e0c575_1_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t>VALOR ACKNOWLEDGMENT:</a:t>
            </a:r>
            <a:endParaRPr b="1" dirty="0"/>
          </a:p>
          <a:p>
            <a:pPr marL="0" lvl="0" indent="0" algn="l" rtl="0">
              <a:lnSpc>
                <a:spcPct val="100000"/>
              </a:lnSpc>
              <a:spcBef>
                <a:spcPts val="0"/>
              </a:spcBef>
              <a:spcAft>
                <a:spcPts val="0"/>
              </a:spcAft>
              <a:buClr>
                <a:schemeClr val="dk1"/>
              </a:buClr>
              <a:buSzPts val="1400"/>
              <a:buFont typeface="Arial"/>
              <a:buNone/>
            </a:pPr>
            <a:endParaRPr b="1" dirty="0"/>
          </a:p>
          <a:p>
            <a:pPr marL="0" lvl="0" indent="0" algn="l" rtl="0">
              <a:lnSpc>
                <a:spcPct val="100000"/>
              </a:lnSpc>
              <a:spcBef>
                <a:spcPts val="0"/>
              </a:spcBef>
              <a:spcAft>
                <a:spcPts val="0"/>
              </a:spcAft>
              <a:buClr>
                <a:schemeClr val="dk1"/>
              </a:buClr>
              <a:buSzPts val="1400"/>
              <a:buFont typeface="Arial"/>
              <a:buNone/>
            </a:pPr>
            <a:r>
              <a:rPr lang="en-US" b="1" dirty="0"/>
              <a:t>THIS SLIDE MUST BE KEPT AND READ IN YOUR PRESENTATION.</a:t>
            </a:r>
            <a:endParaRPr b="1" dirty="0"/>
          </a:p>
          <a:p>
            <a:pPr marL="0" lvl="0" indent="0" algn="l" rtl="0">
              <a:lnSpc>
                <a:spcPct val="100000"/>
              </a:lnSpc>
              <a:spcBef>
                <a:spcPts val="0"/>
              </a:spcBef>
              <a:spcAft>
                <a:spcPts val="0"/>
              </a:spcAft>
              <a:buClr>
                <a:schemeClr val="dk1"/>
              </a:buClr>
              <a:buSzPts val="1400"/>
              <a:buFont typeface="Arial"/>
              <a:buNone/>
            </a:pPr>
            <a:endParaRPr b="1" dirty="0"/>
          </a:p>
          <a:p>
            <a:pPr marL="0" lvl="0" indent="0" algn="l" rtl="0">
              <a:spcBef>
                <a:spcPts val="0"/>
              </a:spcBef>
              <a:spcAft>
                <a:spcPts val="0"/>
              </a:spcAft>
              <a:buClr>
                <a:schemeClr val="dk1"/>
              </a:buClr>
              <a:buSzPts val="1100"/>
              <a:buFont typeface="Arial"/>
              <a:buNone/>
            </a:pPr>
            <a:r>
              <a:rPr lang="en-US" sz="1200" dirty="0">
                <a:solidFill>
                  <a:schemeClr val="dk1"/>
                </a:solidFill>
                <a:latin typeface="Arial" panose="020B0604020202020204" pitchFamily="34" charset="0"/>
                <a:ea typeface="Avenir"/>
                <a:cs typeface="Arial" panose="020B0604020202020204" pitchFamily="34" charset="0"/>
                <a:sym typeface="Avenir"/>
              </a:rPr>
              <a:t>Thank you to ValorUS for creating this material and presentation You can find them on their website at </a:t>
            </a:r>
            <a:r>
              <a:rPr lang="en-US" sz="1200" dirty="0" err="1">
                <a:solidFill>
                  <a:schemeClr val="dk1"/>
                </a:solidFill>
                <a:latin typeface="Arial" panose="020B0604020202020204" pitchFamily="34" charset="0"/>
                <a:ea typeface="Avenir"/>
                <a:cs typeface="Arial" panose="020B0604020202020204" pitchFamily="34" charset="0"/>
                <a:sym typeface="Avenir"/>
              </a:rPr>
              <a:t>Valor.us</a:t>
            </a:r>
            <a:r>
              <a:rPr lang="en-US" sz="1200" dirty="0">
                <a:solidFill>
                  <a:schemeClr val="dk1"/>
                </a:solidFill>
                <a:latin typeface="Arial" panose="020B0604020202020204" pitchFamily="34" charset="0"/>
                <a:ea typeface="Avenir"/>
                <a:cs typeface="Arial" panose="020B0604020202020204" pitchFamily="34" charset="0"/>
                <a:sym typeface="Avenir"/>
              </a:rPr>
              <a:t> and on social media as listed on this slide.</a:t>
            </a:r>
            <a:endParaRPr lang="en-US" sz="1200" b="1" dirty="0"/>
          </a:p>
        </p:txBody>
      </p:sp>
    </p:spTree>
    <p:extLst>
      <p:ext uri="{BB962C8B-B14F-4D97-AF65-F5344CB8AC3E}">
        <p14:creationId xmlns:p14="http://schemas.microsoft.com/office/powerpoint/2010/main" val="1448634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1707ce31b0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1707ce31b0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dirty="0"/>
              <a:t>OPTIONAL SLIDE IF DOING A WEB CONFERENCE</a:t>
            </a:r>
          </a:p>
          <a:p>
            <a:pPr marL="0" marR="0" lvl="0" indent="0" algn="l" rtl="0">
              <a:lnSpc>
                <a:spcPct val="100000"/>
              </a:lnSpc>
              <a:spcBef>
                <a:spcPts val="0"/>
              </a:spcBef>
              <a:spcAft>
                <a:spcPts val="0"/>
              </a:spcAft>
              <a:buClr>
                <a:srgbClr val="000000"/>
              </a:buClr>
              <a:buSzPts val="1100"/>
              <a:buFont typeface="Arial"/>
              <a:buNone/>
            </a:pPr>
            <a:endParaRPr dirty="0"/>
          </a:p>
          <a:p>
            <a:pPr marL="457200" marR="0" lvl="0" indent="-298450" algn="l" rtl="0">
              <a:lnSpc>
                <a:spcPct val="100000"/>
              </a:lnSpc>
              <a:spcBef>
                <a:spcPts val="0"/>
              </a:spcBef>
              <a:spcAft>
                <a:spcPts val="0"/>
              </a:spcAft>
              <a:buClr>
                <a:srgbClr val="000000"/>
              </a:buClr>
              <a:buSzPts val="1100"/>
              <a:buFont typeface="Arial"/>
              <a:buChar char="●"/>
            </a:pPr>
            <a:r>
              <a:rPr lang="en-US" b="1" dirty="0"/>
              <a:t>Do a quick run through of web conference/Zoom use- (if you feel this is necessary)</a:t>
            </a:r>
            <a:endParaRPr dirty="0"/>
          </a:p>
          <a:p>
            <a:pPr marL="457200" marR="0" lvl="0" indent="-298450" algn="l" rtl="0">
              <a:lnSpc>
                <a:spcPct val="100000"/>
              </a:lnSpc>
              <a:spcBef>
                <a:spcPts val="0"/>
              </a:spcBef>
              <a:spcAft>
                <a:spcPts val="0"/>
              </a:spcAft>
              <a:buClr>
                <a:srgbClr val="000000"/>
              </a:buClr>
              <a:buSzPts val="1100"/>
              <a:buFont typeface="Arial"/>
              <a:buChar char="●"/>
            </a:pPr>
            <a:r>
              <a:rPr lang="en-US" dirty="0"/>
              <a:t>We have the text chat- please feel free to write your questions or reactions as well as responses to some text chat questions we may have. If you have joined now, please introduce yourself, your pronouns, organization and what's the weather like in your neighborhood?</a:t>
            </a:r>
            <a:endParaRPr dirty="0"/>
          </a:p>
        </p:txBody>
      </p:sp>
      <p:sp>
        <p:nvSpPr>
          <p:cNvPr id="87" name="Google Shape;87;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latin typeface="Arial" panose="020B0604020202020204" pitchFamily="34" charset="0"/>
                <a:ea typeface="Avenir"/>
                <a:cs typeface="Arial" panose="020B0604020202020204" pitchFamily="34" charset="0"/>
                <a:sym typeface="Avenir"/>
              </a:rPr>
              <a:t>Insert your upcoming training/event/activities/web conferences</a:t>
            </a:r>
            <a:endParaRPr dirty="0">
              <a:latin typeface="Arial" panose="020B0604020202020204" pitchFamily="34" charset="0"/>
              <a:ea typeface="Avenir"/>
              <a:cs typeface="Arial" panose="020B0604020202020204" pitchFamily="34" charset="0"/>
              <a:sym typeface="Avenir"/>
            </a:endParaRPr>
          </a:p>
          <a:p>
            <a:pPr marL="0" lvl="0" indent="0" algn="l" rtl="0">
              <a:lnSpc>
                <a:spcPct val="115000"/>
              </a:lnSpc>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Calibri"/>
              <a:buNone/>
            </a:pPr>
            <a:endParaRPr dirty="0"/>
          </a:p>
        </p:txBody>
      </p:sp>
      <p:sp>
        <p:nvSpPr>
          <p:cNvPr id="95" name="Google Shape;9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Clr>
                <a:schemeClr val="dk1"/>
              </a:buClr>
              <a:buSzPts val="1100"/>
              <a:buFont typeface="Calibri"/>
              <a:buNone/>
            </a:pPr>
            <a:r>
              <a:rPr lang="en-US" dirty="0"/>
              <a:t>Introduce yourself and hand it over to your presenter if different than </a:t>
            </a:r>
            <a:endParaRPr dirty="0"/>
          </a:p>
        </p:txBody>
      </p:sp>
      <p:sp>
        <p:nvSpPr>
          <p:cNvPr id="101" name="Google Shape;10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98500" lvl="0" indent="-228600" algn="l" rtl="0">
              <a:lnSpc>
                <a:spcPct val="142857"/>
              </a:lnSpc>
              <a:spcBef>
                <a:spcPts val="0"/>
              </a:spcBef>
              <a:spcAft>
                <a:spcPts val="0"/>
              </a:spcAft>
              <a:buClr>
                <a:srgbClr val="333333"/>
              </a:buClr>
              <a:buSzPts val="1050"/>
              <a:buNone/>
            </a:pPr>
            <a:endParaRPr sz="1050">
              <a:solidFill>
                <a:srgbClr val="333333"/>
              </a:solidFill>
              <a:highlight>
                <a:srgbClr val="F5F5F5"/>
              </a:highlight>
            </a:endParaRPr>
          </a:p>
          <a:p>
            <a:pPr marL="0" lvl="0" indent="0" algn="l" rtl="0">
              <a:lnSpc>
                <a:spcPct val="100000"/>
              </a:lnSpc>
              <a:spcBef>
                <a:spcPts val="1600"/>
              </a:spcBef>
              <a:spcAft>
                <a:spcPts val="0"/>
              </a:spcAft>
              <a:buSzPts val="1100"/>
              <a:buNone/>
            </a:pPr>
            <a:endParaRPr/>
          </a:p>
        </p:txBody>
      </p:sp>
      <p:sp>
        <p:nvSpPr>
          <p:cNvPr id="108" name="Google Shape;10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1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r>
              <a:rPr lang="en-US" dirty="0">
                <a:solidFill>
                  <a:schemeClr val="dk1"/>
                </a:solidFill>
              </a:rPr>
              <a:t>Ask the breakout room question</a:t>
            </a:r>
            <a:endParaRPr dirty="0">
              <a:solidFill>
                <a:schemeClr val="dk1"/>
              </a:solidFill>
            </a:endParaRPr>
          </a:p>
          <a:p>
            <a:pPr marL="0" lvl="0" indent="0" algn="l" rtl="0">
              <a:lnSpc>
                <a:spcPct val="100000"/>
              </a:lnSpc>
              <a:spcBef>
                <a:spcPts val="0"/>
              </a:spcBef>
              <a:spcAft>
                <a:spcPts val="0"/>
              </a:spcAft>
              <a:buClr>
                <a:schemeClr val="dk1"/>
              </a:buClr>
              <a:buSzPts val="1100"/>
              <a:buFont typeface="Calibri"/>
              <a:buNone/>
            </a:pPr>
            <a:r>
              <a:rPr lang="en-US" dirty="0">
                <a:solidFill>
                  <a:schemeClr val="dk1"/>
                </a:solidFill>
              </a:rPr>
              <a:t>Copy paste the questions in the chat</a:t>
            </a:r>
          </a:p>
          <a:p>
            <a:pPr marL="0" lvl="0" indent="0" algn="l" rtl="0">
              <a:lnSpc>
                <a:spcPct val="100000"/>
              </a:lnSpc>
              <a:spcBef>
                <a:spcPts val="0"/>
              </a:spcBef>
              <a:spcAft>
                <a:spcPts val="0"/>
              </a:spcAft>
              <a:buClr>
                <a:schemeClr val="dk1"/>
              </a:buClr>
              <a:buSzPts val="1100"/>
              <a:buFont typeface="Calibri"/>
              <a:buNone/>
            </a:pPr>
            <a:endParaRPr lang="en-US" dirty="0">
              <a:solidFill>
                <a:schemeClr val="dk1"/>
              </a:solidFill>
            </a:endParaRPr>
          </a:p>
          <a:p>
            <a:pPr marL="0" lvl="0" indent="0" algn="l" rtl="0">
              <a:lnSpc>
                <a:spcPct val="100000"/>
              </a:lnSpc>
              <a:spcBef>
                <a:spcPts val="0"/>
              </a:spcBef>
              <a:spcAft>
                <a:spcPts val="0"/>
              </a:spcAft>
              <a:buClr>
                <a:schemeClr val="dk1"/>
              </a:buClr>
              <a:buSzPts val="1100"/>
              <a:buFont typeface="Calibri"/>
              <a:buNone/>
            </a:pPr>
            <a:r>
              <a:rPr lang="en-US" dirty="0">
                <a:solidFill>
                  <a:schemeClr val="dk1"/>
                </a:solidFill>
              </a:rPr>
              <a:t>If web conference: Allow participants to respond verbally or in the chat.</a:t>
            </a:r>
          </a:p>
          <a:p>
            <a:pPr marL="0" lvl="0" indent="0" algn="l" rtl="0">
              <a:lnSpc>
                <a:spcPct val="100000"/>
              </a:lnSpc>
              <a:spcBef>
                <a:spcPts val="0"/>
              </a:spcBef>
              <a:spcAft>
                <a:spcPts val="0"/>
              </a:spcAft>
              <a:buClr>
                <a:schemeClr val="dk1"/>
              </a:buClr>
              <a:buSzPts val="1100"/>
              <a:buFont typeface="Calibri"/>
              <a:buNone/>
            </a:pPr>
            <a:r>
              <a:rPr lang="en-US" dirty="0">
                <a:solidFill>
                  <a:schemeClr val="dk1"/>
                </a:solidFill>
              </a:rPr>
              <a:t>If in person: Allow time for participants to respond.</a:t>
            </a:r>
            <a:endParaRPr dirty="0">
              <a:solidFill>
                <a:schemeClr val="dk1"/>
              </a:solidFill>
            </a:endParaRPr>
          </a:p>
          <a:p>
            <a:pPr marL="0" lvl="0" indent="0" algn="l" rtl="0">
              <a:lnSpc>
                <a:spcPct val="100000"/>
              </a:lnSpc>
              <a:spcBef>
                <a:spcPts val="0"/>
              </a:spcBef>
              <a:spcAft>
                <a:spcPts val="0"/>
              </a:spcAft>
              <a:buClr>
                <a:schemeClr val="dk1"/>
              </a:buClr>
              <a:buSzPts val="1100"/>
              <a:buFont typeface="Calibri"/>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Calibri"/>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Calibri"/>
              <a:buNone/>
            </a:pPr>
            <a:endParaRPr dirty="0">
              <a:solidFill>
                <a:schemeClr val="dk1"/>
              </a:solidFill>
            </a:endParaRPr>
          </a:p>
          <a:p>
            <a:pPr marL="0" lvl="0" indent="0" algn="l" rtl="0">
              <a:lnSpc>
                <a:spcPct val="100000"/>
              </a:lnSpc>
              <a:spcBef>
                <a:spcPts val="0"/>
              </a:spcBef>
              <a:spcAft>
                <a:spcPts val="0"/>
              </a:spcAft>
              <a:buSzPts val="1100"/>
              <a:buNone/>
            </a:pPr>
            <a:endParaRPr dirty="0"/>
          </a:p>
        </p:txBody>
      </p:sp>
      <p:sp>
        <p:nvSpPr>
          <p:cNvPr id="115" name="Google Shape;115;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9"/>
        <p:cNvGrpSpPr/>
        <p:nvPr/>
      </p:nvGrpSpPr>
      <p:grpSpPr>
        <a:xfrm>
          <a:off x="0" y="0"/>
          <a:ext cx="0" cy="0"/>
          <a:chOff x="0" y="0"/>
          <a:chExt cx="0" cy="0"/>
        </a:xfrm>
      </p:grpSpPr>
      <p:sp>
        <p:nvSpPr>
          <p:cNvPr id="4" name="Rectangle 3">
            <a:extLst>
              <a:ext uri="{FF2B5EF4-FFF2-40B4-BE49-F238E27FC236}">
                <a16:creationId xmlns:a16="http://schemas.microsoft.com/office/drawing/2014/main" id="{06ADB9FC-BA8C-9E43-ABE2-BCE9F3DD1426}"/>
              </a:ext>
            </a:extLst>
          </p:cNvPr>
          <p:cNvSpPr/>
          <p:nvPr userDrawn="1"/>
        </p:nvSpPr>
        <p:spPr>
          <a:xfrm>
            <a:off x="0" y="1371600"/>
            <a:ext cx="9144000" cy="2971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10;g115eca26dca_0_62"/>
          <p:cNvSpPr txBox="1">
            <a:spLocks noGrp="1"/>
          </p:cNvSpPr>
          <p:nvPr>
            <p:ph type="ctrTitle"/>
          </p:nvPr>
        </p:nvSpPr>
        <p:spPr>
          <a:xfrm>
            <a:off x="228600" y="457200"/>
            <a:ext cx="8686800" cy="1366061"/>
          </a:xfrm>
          <a:prstGeom prst="rect">
            <a:avLst/>
          </a:prstGeom>
        </p:spPr>
        <p:txBody>
          <a:bodyPr spcFirstLastPara="1" wrap="square" lIns="0" tIns="0" rIns="0" bIns="0" anchor="t" anchorCtr="0">
            <a:normAutofit/>
          </a:bodyPr>
          <a:lstStyle>
            <a:lvl1pPr lvl="0" algn="ctr">
              <a:spcBef>
                <a:spcPts val="0"/>
              </a:spcBef>
              <a:spcAft>
                <a:spcPts val="0"/>
              </a:spcAft>
              <a:buSzPts val="5200"/>
              <a:buNone/>
              <a:defRPr sz="3600">
                <a:solidFill>
                  <a:schemeClr val="bg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g115eca26dca_0_62"/>
          <p:cNvSpPr txBox="1">
            <a:spLocks noGrp="1"/>
          </p:cNvSpPr>
          <p:nvPr>
            <p:ph type="subTitle" idx="1"/>
          </p:nvPr>
        </p:nvSpPr>
        <p:spPr>
          <a:xfrm>
            <a:off x="228600" y="1828800"/>
            <a:ext cx="8686800" cy="2288289"/>
          </a:xfrm>
          <a:prstGeom prst="rect">
            <a:avLst/>
          </a:prstGeom>
        </p:spPr>
        <p:txBody>
          <a:bodyPr spcFirstLastPara="1" wrap="square" lIns="0" tIns="0" rIns="0" bIns="0" anchor="t" anchorCtr="0">
            <a:normAutofit/>
          </a:bodyPr>
          <a:lstStyle>
            <a:lvl1pPr lvl="0" algn="ctr">
              <a:lnSpc>
                <a:spcPct val="114000"/>
              </a:lnSpc>
              <a:spcBef>
                <a:spcPts val="0"/>
              </a:spcBef>
              <a:spcAft>
                <a:spcPts val="0"/>
              </a:spcAft>
              <a:buSzPts val="2800"/>
              <a:buNone/>
              <a:defRPr sz="2000">
                <a:solidFill>
                  <a:schemeClr val="tx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12" name="Google Shape;12;g115eca26dca_0_62"/>
          <p:cNvSpPr txBox="1">
            <a:spLocks noGrp="1"/>
          </p:cNvSpPr>
          <p:nvPr>
            <p:ph type="sldNum" idx="12"/>
          </p:nvPr>
        </p:nvSpPr>
        <p:spPr>
          <a:xfrm>
            <a:off x="228600" y="4866361"/>
            <a:ext cx="548700" cy="190455"/>
          </a:xfrm>
          <a:prstGeom prst="rect">
            <a:avLst/>
          </a:prstGeom>
        </p:spPr>
        <p:txBody>
          <a:bodyPr spcFirstLastPara="1" wrap="square" lIns="0" tIns="0" rIns="0" bIns="0" anchor="t" anchorCtr="0">
            <a:normAutofit/>
          </a:bodyPr>
          <a:lstStyle>
            <a:lvl1pPr lvl="0" algn="l">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
        <p:nvSpPr>
          <p:cNvPr id="3" name="Picture Placeholder 2">
            <a:extLst>
              <a:ext uri="{FF2B5EF4-FFF2-40B4-BE49-F238E27FC236}">
                <a16:creationId xmlns:a16="http://schemas.microsoft.com/office/drawing/2014/main" id="{F8009024-1220-1D42-86CA-7A299F0DFD4E}"/>
              </a:ext>
            </a:extLst>
          </p:cNvPr>
          <p:cNvSpPr>
            <a:spLocks noGrp="1"/>
          </p:cNvSpPr>
          <p:nvPr>
            <p:ph type="pic" sz="quarter" idx="13" hasCustomPrompt="1"/>
          </p:nvPr>
        </p:nvSpPr>
        <p:spPr>
          <a:xfrm>
            <a:off x="6872838" y="4398925"/>
            <a:ext cx="2042562" cy="657891"/>
          </a:xfrm>
          <a:prstGeom prst="rect">
            <a:avLst/>
          </a:prstGeom>
        </p:spPr>
        <p:txBody>
          <a:bodyPr anchor="ctr" anchorCtr="0">
            <a:normAutofit/>
          </a:bodyPr>
          <a:lstStyle>
            <a:lvl1pPr marL="114300" indent="0" algn="ctr">
              <a:buNone/>
              <a:defRPr sz="1200"/>
            </a:lvl1pPr>
          </a:lstStyle>
          <a:p>
            <a:r>
              <a:rPr lang="en-US" sz="1400" dirty="0"/>
              <a:t>Insert Logo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56"/>
        <p:cNvGrpSpPr/>
        <p:nvPr/>
      </p:nvGrpSpPr>
      <p:grpSpPr>
        <a:xfrm>
          <a:off x="0" y="0"/>
          <a:ext cx="0" cy="0"/>
          <a:chOff x="0" y="0"/>
          <a:chExt cx="0" cy="0"/>
        </a:xfrm>
      </p:grpSpPr>
      <p:sp>
        <p:nvSpPr>
          <p:cNvPr id="4" name="Google Shape;10;g115eca26dca_0_62">
            <a:extLst>
              <a:ext uri="{FF2B5EF4-FFF2-40B4-BE49-F238E27FC236}">
                <a16:creationId xmlns:a16="http://schemas.microsoft.com/office/drawing/2014/main" id="{8088EE27-2E34-864D-B977-FDB4FAAFB13D}"/>
              </a:ext>
            </a:extLst>
          </p:cNvPr>
          <p:cNvSpPr txBox="1">
            <a:spLocks noGrp="1"/>
          </p:cNvSpPr>
          <p:nvPr>
            <p:ph type="ctrTitle"/>
          </p:nvPr>
        </p:nvSpPr>
        <p:spPr>
          <a:xfrm>
            <a:off x="228600" y="457200"/>
            <a:ext cx="8686800" cy="732503"/>
          </a:xfrm>
          <a:prstGeom prst="rect">
            <a:avLst/>
          </a:prstGeom>
        </p:spPr>
        <p:txBody>
          <a:bodyPr spcFirstLastPara="1" wrap="square" lIns="0" tIns="0" rIns="0" bIns="0" anchor="t" anchorCtr="0">
            <a:normAutofit/>
          </a:bodyPr>
          <a:lstStyle>
            <a:lvl1pPr lvl="0" algn="ctr">
              <a:spcBef>
                <a:spcPts val="0"/>
              </a:spcBef>
              <a:spcAft>
                <a:spcPts val="0"/>
              </a:spcAft>
              <a:buSzPts val="5200"/>
              <a:buNone/>
              <a:defRPr sz="3600">
                <a:solidFill>
                  <a:schemeClr val="bg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6" name="Google Shape;12;g115eca26dca_0_62">
            <a:extLst>
              <a:ext uri="{FF2B5EF4-FFF2-40B4-BE49-F238E27FC236}">
                <a16:creationId xmlns:a16="http://schemas.microsoft.com/office/drawing/2014/main" id="{23C0138F-EB02-DB40-BBC7-E9855B7C12B9}"/>
              </a:ext>
            </a:extLst>
          </p:cNvPr>
          <p:cNvSpPr txBox="1">
            <a:spLocks noGrp="1"/>
          </p:cNvSpPr>
          <p:nvPr>
            <p:ph type="sldNum" idx="12"/>
          </p:nvPr>
        </p:nvSpPr>
        <p:spPr>
          <a:xfrm>
            <a:off x="228600" y="4866361"/>
            <a:ext cx="548700" cy="190455"/>
          </a:xfrm>
          <a:prstGeom prst="rect">
            <a:avLst/>
          </a:prstGeom>
        </p:spPr>
        <p:txBody>
          <a:bodyPr spcFirstLastPara="1" wrap="square" lIns="0" tIns="0" rIns="0" bIns="0" anchor="t" anchorCtr="0">
            <a:normAutofit/>
          </a:bodyPr>
          <a:lstStyle>
            <a:lvl1pPr lvl="0" algn="l">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
        <p:nvSpPr>
          <p:cNvPr id="7" name="Picture Placeholder 2">
            <a:extLst>
              <a:ext uri="{FF2B5EF4-FFF2-40B4-BE49-F238E27FC236}">
                <a16:creationId xmlns:a16="http://schemas.microsoft.com/office/drawing/2014/main" id="{12F0649E-A2D8-3143-867E-A5F6476EC782}"/>
              </a:ext>
            </a:extLst>
          </p:cNvPr>
          <p:cNvSpPr>
            <a:spLocks noGrp="1"/>
          </p:cNvSpPr>
          <p:nvPr>
            <p:ph type="pic" sz="quarter" idx="13" hasCustomPrompt="1"/>
          </p:nvPr>
        </p:nvSpPr>
        <p:spPr>
          <a:xfrm>
            <a:off x="7315199" y="4617720"/>
            <a:ext cx="1600200" cy="441141"/>
          </a:xfrm>
          <a:prstGeom prst="rect">
            <a:avLst/>
          </a:prstGeom>
        </p:spPr>
        <p:txBody>
          <a:bodyPr wrap="none" anchor="ctr" anchorCtr="0">
            <a:normAutofit/>
          </a:bodyPr>
          <a:lstStyle>
            <a:lvl1pPr marL="114300" indent="0" algn="ctr">
              <a:buNone/>
              <a:defRPr sz="1000"/>
            </a:lvl1pPr>
          </a:lstStyle>
          <a:p>
            <a:r>
              <a:rPr lang="en-US" sz="1400" dirty="0"/>
              <a:t>Insert Logo Here</a:t>
            </a:r>
            <a:endParaRPr lang="en-US" dirty="0"/>
          </a:p>
        </p:txBody>
      </p:sp>
      <p:sp>
        <p:nvSpPr>
          <p:cNvPr id="5" name="Media Placeholder 4">
            <a:extLst>
              <a:ext uri="{FF2B5EF4-FFF2-40B4-BE49-F238E27FC236}">
                <a16:creationId xmlns:a16="http://schemas.microsoft.com/office/drawing/2014/main" id="{029DEC3E-06D8-A64C-925B-AEDD7DEB7FF3}"/>
              </a:ext>
            </a:extLst>
          </p:cNvPr>
          <p:cNvSpPr>
            <a:spLocks noGrp="1"/>
          </p:cNvSpPr>
          <p:nvPr>
            <p:ph type="media" sz="quarter" idx="14"/>
          </p:nvPr>
        </p:nvSpPr>
        <p:spPr>
          <a:xfrm>
            <a:off x="1620837" y="1189212"/>
            <a:ext cx="5902325" cy="3429000"/>
          </a:xfrm>
        </p:spPr>
        <p:txBody>
          <a:bodyPr/>
          <a:lstStyle>
            <a:lvl1pPr marL="114300" indent="0" algn="ctr">
              <a:buNone/>
              <a:defRPr>
                <a:solidFill>
                  <a:schemeClr val="tx1"/>
                </a:solidFill>
              </a:defRPr>
            </a:lvl1pPr>
          </a:lstStyle>
          <a:p>
            <a:endParaRPr lang="en-US" dirty="0"/>
          </a:p>
        </p:txBody>
      </p:sp>
    </p:spTree>
    <p:extLst>
      <p:ext uri="{BB962C8B-B14F-4D97-AF65-F5344CB8AC3E}">
        <p14:creationId xmlns:p14="http://schemas.microsoft.com/office/powerpoint/2010/main" val="2813664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userDrawn="1">
  <p:cSld name="Presenter slide">
    <p:spTree>
      <p:nvGrpSpPr>
        <p:cNvPr id="1" name="Shape 41"/>
        <p:cNvGrpSpPr/>
        <p:nvPr/>
      </p:nvGrpSpPr>
      <p:grpSpPr>
        <a:xfrm>
          <a:off x="0" y="0"/>
          <a:ext cx="0" cy="0"/>
          <a:chOff x="0" y="0"/>
          <a:chExt cx="0" cy="0"/>
        </a:xfrm>
      </p:grpSpPr>
      <p:sp>
        <p:nvSpPr>
          <p:cNvPr id="5" name="Picture Placeholder 5">
            <a:extLst>
              <a:ext uri="{FF2B5EF4-FFF2-40B4-BE49-F238E27FC236}">
                <a16:creationId xmlns:a16="http://schemas.microsoft.com/office/drawing/2014/main" id="{C1239D87-B166-9F43-80CA-4FDDA79161E6}"/>
              </a:ext>
            </a:extLst>
          </p:cNvPr>
          <p:cNvSpPr>
            <a:spLocks noGrp="1"/>
          </p:cNvSpPr>
          <p:nvPr>
            <p:ph type="pic" sz="quarter" idx="11"/>
          </p:nvPr>
        </p:nvSpPr>
        <p:spPr>
          <a:xfrm>
            <a:off x="5125007" y="1248365"/>
            <a:ext cx="1603612" cy="1828800"/>
          </a:xfrm>
          <a:prstGeom prst="rect">
            <a:avLst/>
          </a:prstGeom>
        </p:spPr>
        <p:txBody>
          <a:bodyPr>
            <a:normAutofit/>
          </a:bodyPr>
          <a:lstStyle>
            <a:lvl1pPr marL="0" indent="0" algn="ctr">
              <a:buNone/>
              <a:defRPr sz="1600">
                <a:solidFill>
                  <a:schemeClr val="tx1"/>
                </a:solidFill>
              </a:defRPr>
            </a:lvl1pPr>
          </a:lstStyle>
          <a:p>
            <a:endParaRPr lang="en-US" dirty="0"/>
          </a:p>
        </p:txBody>
      </p:sp>
      <p:sp>
        <p:nvSpPr>
          <p:cNvPr id="6" name="Picture Placeholder 5">
            <a:extLst>
              <a:ext uri="{FF2B5EF4-FFF2-40B4-BE49-F238E27FC236}">
                <a16:creationId xmlns:a16="http://schemas.microsoft.com/office/drawing/2014/main" id="{0413CB8D-2579-4346-A1C3-11398851F6D4}"/>
              </a:ext>
            </a:extLst>
          </p:cNvPr>
          <p:cNvSpPr>
            <a:spLocks noGrp="1"/>
          </p:cNvSpPr>
          <p:nvPr>
            <p:ph type="pic" sz="quarter" idx="10"/>
          </p:nvPr>
        </p:nvSpPr>
        <p:spPr>
          <a:xfrm>
            <a:off x="2426798" y="1248365"/>
            <a:ext cx="1600200" cy="1828800"/>
          </a:xfrm>
          <a:prstGeom prst="rect">
            <a:avLst/>
          </a:prstGeom>
        </p:spPr>
        <p:txBody>
          <a:bodyPr>
            <a:normAutofit/>
          </a:bodyPr>
          <a:lstStyle>
            <a:lvl1pPr marL="0" indent="0" algn="ctr">
              <a:buNone/>
              <a:defRPr sz="1600">
                <a:solidFill>
                  <a:schemeClr val="tx1"/>
                </a:solidFill>
              </a:defRPr>
            </a:lvl1pPr>
          </a:lstStyle>
          <a:p>
            <a:endParaRPr lang="en-US" dirty="0"/>
          </a:p>
        </p:txBody>
      </p:sp>
      <p:cxnSp>
        <p:nvCxnSpPr>
          <p:cNvPr id="8" name="Straight Connector 7">
            <a:extLst>
              <a:ext uri="{FF2B5EF4-FFF2-40B4-BE49-F238E27FC236}">
                <a16:creationId xmlns:a16="http://schemas.microsoft.com/office/drawing/2014/main" id="{58B753D1-ACDF-5D42-8015-7E744208BF0B}"/>
              </a:ext>
            </a:extLst>
          </p:cNvPr>
          <p:cNvCxnSpPr>
            <a:cxnSpLocks/>
          </p:cNvCxnSpPr>
          <p:nvPr userDrawn="1"/>
        </p:nvCxnSpPr>
        <p:spPr>
          <a:xfrm>
            <a:off x="2541098" y="3862673"/>
            <a:ext cx="13716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1F73C5C-B002-1647-97F1-68C3A8E03F55}"/>
              </a:ext>
            </a:extLst>
          </p:cNvPr>
          <p:cNvCxnSpPr>
            <a:cxnSpLocks/>
          </p:cNvCxnSpPr>
          <p:nvPr userDrawn="1"/>
        </p:nvCxnSpPr>
        <p:spPr>
          <a:xfrm>
            <a:off x="5241013" y="3862673"/>
            <a:ext cx="13716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 Placeholder 6">
            <a:extLst>
              <a:ext uri="{FF2B5EF4-FFF2-40B4-BE49-F238E27FC236}">
                <a16:creationId xmlns:a16="http://schemas.microsoft.com/office/drawing/2014/main" id="{DE6D05A6-CC59-074A-B07F-A938ADDB74A2}"/>
              </a:ext>
            </a:extLst>
          </p:cNvPr>
          <p:cNvSpPr>
            <a:spLocks noGrp="1"/>
          </p:cNvSpPr>
          <p:nvPr>
            <p:ph type="body" sz="quarter" idx="12" hasCustomPrompt="1"/>
          </p:nvPr>
        </p:nvSpPr>
        <p:spPr>
          <a:xfrm>
            <a:off x="2194502" y="3169925"/>
            <a:ext cx="2064792" cy="1516375"/>
          </a:xfrm>
          <a:prstGeom prst="rect">
            <a:avLst/>
          </a:prstGeom>
        </p:spPr>
        <p:txBody>
          <a:bodyPr/>
          <a:lstStyle>
            <a:lvl1pPr marL="0" indent="0" algn="ctr">
              <a:spcBef>
                <a:spcPts val="1500"/>
              </a:spcBef>
              <a:buNone/>
              <a:defRPr sz="1600" baseline="0">
                <a:solidFill>
                  <a:schemeClr val="tx1"/>
                </a:solidFill>
                <a:latin typeface="Arial" panose="020B0604020202020204" pitchFamily="34" charset="0"/>
              </a:defRPr>
            </a:lvl1pPr>
          </a:lstStyle>
          <a:p>
            <a:pPr>
              <a:lnSpc>
                <a:spcPct val="120000"/>
              </a:lnSpc>
              <a:spcBef>
                <a:spcPts val="0"/>
              </a:spcBef>
            </a:pPr>
            <a:r>
              <a:rPr lang="en-US" sz="1400" dirty="0"/>
              <a:t>Name</a:t>
            </a:r>
          </a:p>
          <a:p>
            <a:pPr>
              <a:lnSpc>
                <a:spcPct val="120000"/>
              </a:lnSpc>
              <a:spcBef>
                <a:spcPts val="0"/>
              </a:spcBef>
            </a:pPr>
            <a:r>
              <a:rPr lang="en-US" sz="1400" dirty="0"/>
              <a:t>Pronouns</a:t>
            </a:r>
          </a:p>
          <a:p>
            <a:pPr>
              <a:lnSpc>
                <a:spcPct val="120000"/>
              </a:lnSpc>
              <a:spcBef>
                <a:spcPts val="1200"/>
              </a:spcBef>
            </a:pPr>
            <a:r>
              <a:rPr lang="en-US" sz="1400" dirty="0"/>
              <a:t>Title</a:t>
            </a:r>
          </a:p>
          <a:p>
            <a:pPr>
              <a:lnSpc>
                <a:spcPct val="120000"/>
              </a:lnSpc>
              <a:spcBef>
                <a:spcPts val="0"/>
              </a:spcBef>
            </a:pPr>
            <a:r>
              <a:rPr lang="en-US" sz="1400" dirty="0"/>
              <a:t>Organization</a:t>
            </a:r>
          </a:p>
        </p:txBody>
      </p:sp>
      <p:sp>
        <p:nvSpPr>
          <p:cNvPr id="12" name="Text Placeholder 6">
            <a:extLst>
              <a:ext uri="{FF2B5EF4-FFF2-40B4-BE49-F238E27FC236}">
                <a16:creationId xmlns:a16="http://schemas.microsoft.com/office/drawing/2014/main" id="{347FA4E9-EED4-0A41-BA84-03A56EB0AB9F}"/>
              </a:ext>
            </a:extLst>
          </p:cNvPr>
          <p:cNvSpPr>
            <a:spLocks noGrp="1"/>
          </p:cNvSpPr>
          <p:nvPr>
            <p:ph type="body" sz="quarter" idx="13" hasCustomPrompt="1"/>
          </p:nvPr>
        </p:nvSpPr>
        <p:spPr>
          <a:xfrm>
            <a:off x="4894417" y="3169925"/>
            <a:ext cx="2064792" cy="1516375"/>
          </a:xfrm>
          <a:prstGeom prst="rect">
            <a:avLst/>
          </a:prstGeom>
        </p:spPr>
        <p:txBody>
          <a:bodyPr/>
          <a:lstStyle>
            <a:lvl1pPr marL="0" indent="0" algn="ctr">
              <a:lnSpc>
                <a:spcPct val="120000"/>
              </a:lnSpc>
              <a:spcBef>
                <a:spcPts val="0"/>
              </a:spcBef>
              <a:buNone/>
              <a:defRPr sz="1600" baseline="0">
                <a:solidFill>
                  <a:schemeClr val="tx1"/>
                </a:solidFill>
                <a:latin typeface="Arial" panose="020B0604020202020204" pitchFamily="34" charset="0"/>
              </a:defRPr>
            </a:lvl1pPr>
          </a:lstStyle>
          <a:p>
            <a:pPr>
              <a:lnSpc>
                <a:spcPct val="120000"/>
              </a:lnSpc>
              <a:spcBef>
                <a:spcPts val="0"/>
              </a:spcBef>
            </a:pPr>
            <a:r>
              <a:rPr lang="en-US" sz="1400" dirty="0"/>
              <a:t>Name</a:t>
            </a:r>
          </a:p>
          <a:p>
            <a:pPr>
              <a:lnSpc>
                <a:spcPct val="120000"/>
              </a:lnSpc>
              <a:spcBef>
                <a:spcPts val="0"/>
              </a:spcBef>
            </a:pPr>
            <a:r>
              <a:rPr lang="en-US" sz="1400" dirty="0"/>
              <a:t>Pronouns</a:t>
            </a:r>
          </a:p>
          <a:p>
            <a:pPr>
              <a:lnSpc>
                <a:spcPct val="120000"/>
              </a:lnSpc>
              <a:spcBef>
                <a:spcPts val="1200"/>
              </a:spcBef>
            </a:pPr>
            <a:r>
              <a:rPr lang="en-US" sz="1400" dirty="0"/>
              <a:t>Title</a:t>
            </a:r>
          </a:p>
          <a:p>
            <a:pPr>
              <a:lnSpc>
                <a:spcPct val="120000"/>
              </a:lnSpc>
              <a:spcBef>
                <a:spcPts val="0"/>
              </a:spcBef>
            </a:pPr>
            <a:r>
              <a:rPr lang="en-US" sz="1400" dirty="0"/>
              <a:t>Organization</a:t>
            </a:r>
          </a:p>
        </p:txBody>
      </p:sp>
      <p:sp>
        <p:nvSpPr>
          <p:cNvPr id="13" name="Google Shape;17;g115eca26dca_0_69">
            <a:extLst>
              <a:ext uri="{FF2B5EF4-FFF2-40B4-BE49-F238E27FC236}">
                <a16:creationId xmlns:a16="http://schemas.microsoft.com/office/drawing/2014/main" id="{4FB1CDFC-64D2-624D-A5E5-F708EF1FAF03}"/>
              </a:ext>
            </a:extLst>
          </p:cNvPr>
          <p:cNvSpPr txBox="1">
            <a:spLocks noGrp="1"/>
          </p:cNvSpPr>
          <p:nvPr>
            <p:ph type="title"/>
          </p:nvPr>
        </p:nvSpPr>
        <p:spPr>
          <a:xfrm>
            <a:off x="228600" y="457200"/>
            <a:ext cx="8686800" cy="572700"/>
          </a:xfrm>
          <a:prstGeom prst="rect">
            <a:avLst/>
          </a:prstGeom>
        </p:spPr>
        <p:txBody>
          <a:bodyPr spcFirstLastPara="1" wrap="square" lIns="0" tIns="0" rIns="0" bIns="0" anchor="t" anchorCtr="0">
            <a:normAutofit/>
          </a:bodyPr>
          <a:lstStyle>
            <a:lvl1pPr lvl="0">
              <a:spcBef>
                <a:spcPts val="0"/>
              </a:spcBef>
              <a:spcAft>
                <a:spcPts val="0"/>
              </a:spcAft>
              <a:buSzPts val="2800"/>
              <a:buNone/>
              <a:defRPr sz="3600">
                <a:solidFill>
                  <a:schemeClr val="bg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4" name="Google Shape;12;g115eca26dca_0_62">
            <a:extLst>
              <a:ext uri="{FF2B5EF4-FFF2-40B4-BE49-F238E27FC236}">
                <a16:creationId xmlns:a16="http://schemas.microsoft.com/office/drawing/2014/main" id="{3D09078C-94D3-814E-91BA-D2D08EF5FE28}"/>
              </a:ext>
            </a:extLst>
          </p:cNvPr>
          <p:cNvSpPr txBox="1">
            <a:spLocks noGrp="1"/>
          </p:cNvSpPr>
          <p:nvPr>
            <p:ph type="sldNum" idx="14"/>
          </p:nvPr>
        </p:nvSpPr>
        <p:spPr>
          <a:xfrm>
            <a:off x="228600" y="4866361"/>
            <a:ext cx="548700" cy="190455"/>
          </a:xfrm>
          <a:prstGeom prst="rect">
            <a:avLst/>
          </a:prstGeom>
        </p:spPr>
        <p:txBody>
          <a:bodyPr spcFirstLastPara="1" wrap="square" lIns="0" tIns="0" rIns="0" bIns="0" anchor="t" anchorCtr="0">
            <a:normAutofit/>
          </a:bodyPr>
          <a:lstStyle>
            <a:lvl1pPr lvl="0" algn="l">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
        <p:nvSpPr>
          <p:cNvPr id="15" name="Picture Placeholder 2">
            <a:extLst>
              <a:ext uri="{FF2B5EF4-FFF2-40B4-BE49-F238E27FC236}">
                <a16:creationId xmlns:a16="http://schemas.microsoft.com/office/drawing/2014/main" id="{B9B19D41-0A39-A840-9EB2-12EF05B0CF1D}"/>
              </a:ext>
            </a:extLst>
          </p:cNvPr>
          <p:cNvSpPr>
            <a:spLocks noGrp="1"/>
          </p:cNvSpPr>
          <p:nvPr>
            <p:ph type="pic" sz="quarter" idx="15" hasCustomPrompt="1"/>
          </p:nvPr>
        </p:nvSpPr>
        <p:spPr>
          <a:xfrm>
            <a:off x="7315199" y="4617720"/>
            <a:ext cx="1600200" cy="441141"/>
          </a:xfrm>
          <a:prstGeom prst="rect">
            <a:avLst/>
          </a:prstGeom>
        </p:spPr>
        <p:txBody>
          <a:bodyPr wrap="none" anchor="ctr" anchorCtr="0">
            <a:normAutofit/>
          </a:bodyPr>
          <a:lstStyle>
            <a:lvl1pPr marL="114300" indent="0" algn="ctr">
              <a:buNone/>
              <a:defRPr sz="1000"/>
            </a:lvl1pPr>
          </a:lstStyle>
          <a:p>
            <a:r>
              <a:rPr lang="en-US" sz="1400" dirty="0"/>
              <a:t>Insert Logo Here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g115eca26dca_0_10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Question" userDrawn="1">
  <p:cSld name="Title and text">
    <p:spTree>
      <p:nvGrpSpPr>
        <p:cNvPr id="1" name="Shape 52"/>
        <p:cNvGrpSpPr/>
        <p:nvPr/>
      </p:nvGrpSpPr>
      <p:grpSpPr>
        <a:xfrm>
          <a:off x="0" y="0"/>
          <a:ext cx="0" cy="0"/>
          <a:chOff x="0" y="0"/>
          <a:chExt cx="0" cy="0"/>
        </a:xfrm>
      </p:grpSpPr>
      <p:sp>
        <p:nvSpPr>
          <p:cNvPr id="53" name="Google Shape;53;g115eca26dca_0_105"/>
          <p:cNvSpPr/>
          <p:nvPr/>
        </p:nvSpPr>
        <p:spPr>
          <a:xfrm>
            <a:off x="0" y="0"/>
            <a:ext cx="4572000" cy="51435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 name="Google Shape;54;g115eca26dca_0_105"/>
          <p:cNvSpPr txBox="1">
            <a:spLocks noGrp="1"/>
          </p:cNvSpPr>
          <p:nvPr>
            <p:ph type="body" idx="1"/>
          </p:nvPr>
        </p:nvSpPr>
        <p:spPr>
          <a:xfrm>
            <a:off x="352425" y="265471"/>
            <a:ext cx="3867000" cy="4601497"/>
          </a:xfrm>
          <a:prstGeom prst="rect">
            <a:avLst/>
          </a:prstGeom>
          <a:noFill/>
          <a:ln>
            <a:noFill/>
          </a:ln>
        </p:spPr>
        <p:txBody>
          <a:bodyPr spcFirstLastPara="1" wrap="square" lIns="0" tIns="0" rIns="0" bIns="0" anchor="ctr" anchorCtr="0">
            <a:noAutofit/>
          </a:bodyPr>
          <a:lstStyle>
            <a:lvl1pPr marL="0" lvl="0" indent="0" algn="l" rtl="0">
              <a:lnSpc>
                <a:spcPct val="114000"/>
              </a:lnSpc>
              <a:spcBef>
                <a:spcPts val="0"/>
              </a:spcBef>
              <a:spcAft>
                <a:spcPts val="0"/>
              </a:spcAft>
              <a:buClr>
                <a:srgbClr val="49B5FF"/>
              </a:buClr>
              <a:buSzPts val="3600"/>
              <a:buFont typeface="Arial" panose="020B0604020202020204" pitchFamily="34" charset="0"/>
              <a:buNone/>
              <a:defRPr sz="3600">
                <a:solidFill>
                  <a:schemeClr val="bg1"/>
                </a:solidFill>
              </a:defRPr>
            </a:lvl1pPr>
            <a:lvl2pPr marL="914400" lvl="1" indent="-228600" algn="l" rtl="0">
              <a:lnSpc>
                <a:spcPct val="90000"/>
              </a:lnSpc>
              <a:spcBef>
                <a:spcPts val="500"/>
              </a:spcBef>
              <a:spcAft>
                <a:spcPts val="0"/>
              </a:spcAft>
              <a:buClr>
                <a:schemeClr val="dk1"/>
              </a:buClr>
              <a:buSzPts val="2000"/>
              <a:buNone/>
              <a:defRPr/>
            </a:lvl2pPr>
            <a:lvl3pPr marL="1371600" lvl="2" indent="-228600" algn="l" rtl="0">
              <a:lnSpc>
                <a:spcPct val="90000"/>
              </a:lnSpc>
              <a:spcBef>
                <a:spcPts val="500"/>
              </a:spcBef>
              <a:spcAft>
                <a:spcPts val="0"/>
              </a:spcAft>
              <a:buClr>
                <a:schemeClr val="dk1"/>
              </a:buClr>
              <a:buSzPts val="18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dirty="0"/>
          </a:p>
        </p:txBody>
      </p:sp>
      <p:sp>
        <p:nvSpPr>
          <p:cNvPr id="6" name="Google Shape;55;g115eca26dca_0_105">
            <a:extLst>
              <a:ext uri="{FF2B5EF4-FFF2-40B4-BE49-F238E27FC236}">
                <a16:creationId xmlns:a16="http://schemas.microsoft.com/office/drawing/2014/main" id="{042A0DCD-B3EF-3D44-9AC8-F5A801C190EA}"/>
              </a:ext>
            </a:extLst>
          </p:cNvPr>
          <p:cNvSpPr txBox="1">
            <a:spLocks noGrp="1"/>
          </p:cNvSpPr>
          <p:nvPr>
            <p:ph type="body" idx="2"/>
          </p:nvPr>
        </p:nvSpPr>
        <p:spPr>
          <a:xfrm>
            <a:off x="5029200" y="265176"/>
            <a:ext cx="3886200" cy="4601497"/>
          </a:xfrm>
          <a:prstGeom prst="rect">
            <a:avLst/>
          </a:prstGeom>
          <a:noFill/>
          <a:ln>
            <a:noFill/>
          </a:ln>
        </p:spPr>
        <p:txBody>
          <a:bodyPr spcFirstLastPara="1" wrap="square" lIns="91425" tIns="45700" rIns="91425" bIns="45700" anchor="ctr" anchorCtr="0">
            <a:noAutofit/>
          </a:bodyPr>
          <a:lstStyle>
            <a:lvl1pPr marL="457200" lvl="0" indent="-342900" algn="l" rtl="0">
              <a:lnSpc>
                <a:spcPct val="114000"/>
              </a:lnSpc>
              <a:spcBef>
                <a:spcPts val="200"/>
              </a:spcBef>
              <a:spcAft>
                <a:spcPts val="0"/>
              </a:spcAft>
              <a:buClr>
                <a:schemeClr val="dk1"/>
              </a:buClr>
              <a:buSzPts val="1800"/>
              <a:buFont typeface="Wingdings" pitchFamily="2" charset="2"/>
              <a:buChar char="§"/>
              <a:defRPr>
                <a:solidFill>
                  <a:schemeClr val="tx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dirty="0"/>
          </a:p>
        </p:txBody>
      </p:sp>
      <p:sp>
        <p:nvSpPr>
          <p:cNvPr id="7" name="Picture Placeholder 2">
            <a:extLst>
              <a:ext uri="{FF2B5EF4-FFF2-40B4-BE49-F238E27FC236}">
                <a16:creationId xmlns:a16="http://schemas.microsoft.com/office/drawing/2014/main" id="{73695E8C-5892-2F44-9DBC-648A72400BAD}"/>
              </a:ext>
            </a:extLst>
          </p:cNvPr>
          <p:cNvSpPr>
            <a:spLocks noGrp="1"/>
          </p:cNvSpPr>
          <p:nvPr>
            <p:ph type="pic" sz="quarter" idx="13" hasCustomPrompt="1"/>
          </p:nvPr>
        </p:nvSpPr>
        <p:spPr>
          <a:xfrm>
            <a:off x="7315199" y="4617720"/>
            <a:ext cx="1600200" cy="441141"/>
          </a:xfrm>
          <a:prstGeom prst="rect">
            <a:avLst/>
          </a:prstGeom>
        </p:spPr>
        <p:txBody>
          <a:bodyPr wrap="none" anchor="ctr" anchorCtr="0">
            <a:normAutofit/>
          </a:bodyPr>
          <a:lstStyle>
            <a:lvl1pPr marL="114300" indent="0" algn="ctr">
              <a:buNone/>
              <a:defRPr sz="1000"/>
            </a:lvl1pPr>
          </a:lstStyle>
          <a:p>
            <a:r>
              <a:rPr lang="en-US" sz="1400" dirty="0"/>
              <a:t>Insert Logo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Question" preserve="1" userDrawn="1">
  <p:cSld name="Image and text">
    <p:spTree>
      <p:nvGrpSpPr>
        <p:cNvPr id="1" name="Shape 52"/>
        <p:cNvGrpSpPr/>
        <p:nvPr/>
      </p:nvGrpSpPr>
      <p:grpSpPr>
        <a:xfrm>
          <a:off x="0" y="0"/>
          <a:ext cx="0" cy="0"/>
          <a:chOff x="0" y="0"/>
          <a:chExt cx="0" cy="0"/>
        </a:xfrm>
      </p:grpSpPr>
      <p:sp>
        <p:nvSpPr>
          <p:cNvPr id="53" name="Google Shape;53;g115eca26dca_0_105"/>
          <p:cNvSpPr/>
          <p:nvPr/>
        </p:nvSpPr>
        <p:spPr>
          <a:xfrm>
            <a:off x="0" y="0"/>
            <a:ext cx="4572000" cy="51435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 name="Google Shape;55;g115eca26dca_0_105">
            <a:extLst>
              <a:ext uri="{FF2B5EF4-FFF2-40B4-BE49-F238E27FC236}">
                <a16:creationId xmlns:a16="http://schemas.microsoft.com/office/drawing/2014/main" id="{30DAA652-4A9F-2741-86A6-F4FF0088F0C3}"/>
              </a:ext>
            </a:extLst>
          </p:cNvPr>
          <p:cNvSpPr txBox="1">
            <a:spLocks noGrp="1"/>
          </p:cNvSpPr>
          <p:nvPr>
            <p:ph type="body" idx="2"/>
          </p:nvPr>
        </p:nvSpPr>
        <p:spPr>
          <a:xfrm>
            <a:off x="5029200" y="265176"/>
            <a:ext cx="3886200" cy="4601497"/>
          </a:xfrm>
          <a:prstGeom prst="rect">
            <a:avLst/>
          </a:prstGeom>
          <a:noFill/>
          <a:ln>
            <a:noFill/>
          </a:ln>
        </p:spPr>
        <p:txBody>
          <a:bodyPr spcFirstLastPara="1" wrap="square" lIns="91425" tIns="45700" rIns="91425" bIns="45700" anchor="ctr" anchorCtr="0">
            <a:noAutofit/>
          </a:bodyPr>
          <a:lstStyle>
            <a:lvl1pPr marL="457200" lvl="0" indent="-342900" algn="l" rtl="0">
              <a:lnSpc>
                <a:spcPct val="90000"/>
              </a:lnSpc>
              <a:spcBef>
                <a:spcPts val="1000"/>
              </a:spcBef>
              <a:spcAft>
                <a:spcPts val="0"/>
              </a:spcAft>
              <a:buClr>
                <a:schemeClr val="dk1"/>
              </a:buClr>
              <a:buSzPts val="1800"/>
              <a:buFont typeface="Wingdings" pitchFamily="2" charset="2"/>
              <a:buChar char="§"/>
              <a:defRPr>
                <a:solidFill>
                  <a:schemeClr val="tx1"/>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lang="en-US" dirty="0"/>
          </a:p>
        </p:txBody>
      </p:sp>
      <p:sp>
        <p:nvSpPr>
          <p:cNvPr id="3" name="Picture Placeholder 2">
            <a:extLst>
              <a:ext uri="{FF2B5EF4-FFF2-40B4-BE49-F238E27FC236}">
                <a16:creationId xmlns:a16="http://schemas.microsoft.com/office/drawing/2014/main" id="{AAA91045-A3EC-BE44-9876-A398294D9488}"/>
              </a:ext>
            </a:extLst>
          </p:cNvPr>
          <p:cNvSpPr>
            <a:spLocks noGrp="1" noChangeAspect="1"/>
          </p:cNvSpPr>
          <p:nvPr>
            <p:ph type="pic" sz="quarter" idx="10" hasCustomPrompt="1"/>
          </p:nvPr>
        </p:nvSpPr>
        <p:spPr>
          <a:xfrm>
            <a:off x="0" y="0"/>
            <a:ext cx="4572000" cy="5143500"/>
          </a:xfrm>
          <a:prstGeom prst="rect">
            <a:avLst/>
          </a:prstGeom>
        </p:spPr>
        <p:txBody>
          <a:bodyPr lIns="0" tIns="0" rIns="0" bIns="0" anchor="ctr" anchorCtr="0"/>
          <a:lstStyle>
            <a:lvl1pPr marL="114300" indent="0" algn="ctr">
              <a:buNone/>
              <a:defRPr lang="en-US" b="0" i="0" u="none" strike="noStrike" smtClean="0">
                <a:effectLst/>
              </a:defRPr>
            </a:lvl1pPr>
          </a:lstStyle>
          <a:p>
            <a:r>
              <a:rPr lang="en-US" dirty="0"/>
              <a:t>Add image here</a:t>
            </a:r>
          </a:p>
        </p:txBody>
      </p:sp>
      <p:sp>
        <p:nvSpPr>
          <p:cNvPr id="9" name="Picture Placeholder 2">
            <a:extLst>
              <a:ext uri="{FF2B5EF4-FFF2-40B4-BE49-F238E27FC236}">
                <a16:creationId xmlns:a16="http://schemas.microsoft.com/office/drawing/2014/main" id="{8C46D41A-1DD7-9A41-AC87-FB8DBE1C199E}"/>
              </a:ext>
            </a:extLst>
          </p:cNvPr>
          <p:cNvSpPr>
            <a:spLocks noGrp="1"/>
          </p:cNvSpPr>
          <p:nvPr>
            <p:ph type="pic" sz="quarter" idx="13" hasCustomPrompt="1"/>
          </p:nvPr>
        </p:nvSpPr>
        <p:spPr>
          <a:xfrm>
            <a:off x="7315199" y="4617720"/>
            <a:ext cx="1600200" cy="441141"/>
          </a:xfrm>
          <a:prstGeom prst="rect">
            <a:avLst/>
          </a:prstGeom>
        </p:spPr>
        <p:txBody>
          <a:bodyPr wrap="none" anchor="ctr" anchorCtr="0">
            <a:normAutofit/>
          </a:bodyPr>
          <a:lstStyle>
            <a:lvl1pPr marL="114300" indent="0" algn="ctr">
              <a:buNone/>
              <a:defRPr sz="1000"/>
            </a:lvl1pPr>
          </a:lstStyle>
          <a:p>
            <a:r>
              <a:rPr lang="en-US" sz="1400" dirty="0"/>
              <a:t>Insert Logo Here</a:t>
            </a:r>
            <a:endParaRPr lang="en-US" dirty="0"/>
          </a:p>
        </p:txBody>
      </p:sp>
    </p:spTree>
    <p:extLst>
      <p:ext uri="{BB962C8B-B14F-4D97-AF65-F5344CB8AC3E}">
        <p14:creationId xmlns:p14="http://schemas.microsoft.com/office/powerpoint/2010/main" val="528111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Question" preserve="1" userDrawn="1">
  <p:cSld name="Title and image">
    <p:spTree>
      <p:nvGrpSpPr>
        <p:cNvPr id="1" name="Shape 52"/>
        <p:cNvGrpSpPr/>
        <p:nvPr/>
      </p:nvGrpSpPr>
      <p:grpSpPr>
        <a:xfrm>
          <a:off x="0" y="0"/>
          <a:ext cx="0" cy="0"/>
          <a:chOff x="0" y="0"/>
          <a:chExt cx="0" cy="0"/>
        </a:xfrm>
      </p:grpSpPr>
      <p:sp>
        <p:nvSpPr>
          <p:cNvPr id="53" name="Google Shape;53;g115eca26dca_0_105"/>
          <p:cNvSpPr/>
          <p:nvPr/>
        </p:nvSpPr>
        <p:spPr>
          <a:xfrm>
            <a:off x="0" y="0"/>
            <a:ext cx="4572000" cy="51435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AA91045-A3EC-BE44-9876-A398294D9488}"/>
              </a:ext>
            </a:extLst>
          </p:cNvPr>
          <p:cNvSpPr>
            <a:spLocks noGrp="1" noChangeAspect="1"/>
          </p:cNvSpPr>
          <p:nvPr>
            <p:ph type="pic" sz="quarter" idx="10" hasCustomPrompt="1"/>
          </p:nvPr>
        </p:nvSpPr>
        <p:spPr>
          <a:xfrm>
            <a:off x="4572000" y="0"/>
            <a:ext cx="4572000" cy="5143500"/>
          </a:xfrm>
          <a:prstGeom prst="rect">
            <a:avLst/>
          </a:prstGeom>
        </p:spPr>
        <p:txBody>
          <a:bodyPr lIns="0" tIns="0" rIns="0" bIns="0" anchor="ctr" anchorCtr="0"/>
          <a:lstStyle>
            <a:lvl1pPr marL="114300" indent="0" algn="ctr">
              <a:buNone/>
              <a:defRPr>
                <a:solidFill>
                  <a:schemeClr val="tx1"/>
                </a:solidFill>
              </a:defRPr>
            </a:lvl1pPr>
          </a:lstStyle>
          <a:p>
            <a:r>
              <a:rPr lang="en-US" dirty="0"/>
              <a:t>Add image here</a:t>
            </a:r>
          </a:p>
        </p:txBody>
      </p:sp>
      <p:sp>
        <p:nvSpPr>
          <p:cNvPr id="9" name="Picture Placeholder 2">
            <a:extLst>
              <a:ext uri="{FF2B5EF4-FFF2-40B4-BE49-F238E27FC236}">
                <a16:creationId xmlns:a16="http://schemas.microsoft.com/office/drawing/2014/main" id="{8C46D41A-1DD7-9A41-AC87-FB8DBE1C199E}"/>
              </a:ext>
            </a:extLst>
          </p:cNvPr>
          <p:cNvSpPr>
            <a:spLocks noGrp="1"/>
          </p:cNvSpPr>
          <p:nvPr>
            <p:ph type="pic" sz="quarter" idx="13" hasCustomPrompt="1"/>
          </p:nvPr>
        </p:nvSpPr>
        <p:spPr>
          <a:xfrm>
            <a:off x="7315199" y="4617720"/>
            <a:ext cx="1600200" cy="441141"/>
          </a:xfrm>
          <a:prstGeom prst="rect">
            <a:avLst/>
          </a:prstGeom>
        </p:spPr>
        <p:txBody>
          <a:bodyPr wrap="none" anchor="ctr" anchorCtr="0">
            <a:normAutofit/>
          </a:bodyPr>
          <a:lstStyle>
            <a:lvl1pPr marL="114300" indent="0" algn="ctr">
              <a:buNone/>
              <a:defRPr sz="1000"/>
            </a:lvl1pPr>
          </a:lstStyle>
          <a:p>
            <a:r>
              <a:rPr lang="en-US" sz="1400" dirty="0"/>
              <a:t>Insert Logo Here</a:t>
            </a:r>
            <a:endParaRPr lang="en-US" dirty="0"/>
          </a:p>
        </p:txBody>
      </p:sp>
      <p:sp>
        <p:nvSpPr>
          <p:cNvPr id="6" name="Google Shape;54;g115eca26dca_0_105">
            <a:extLst>
              <a:ext uri="{FF2B5EF4-FFF2-40B4-BE49-F238E27FC236}">
                <a16:creationId xmlns:a16="http://schemas.microsoft.com/office/drawing/2014/main" id="{3D72AC91-BF8E-AF4C-AE90-1142F6999F81}"/>
              </a:ext>
            </a:extLst>
          </p:cNvPr>
          <p:cNvSpPr txBox="1">
            <a:spLocks noGrp="1"/>
          </p:cNvSpPr>
          <p:nvPr>
            <p:ph type="body" idx="1"/>
          </p:nvPr>
        </p:nvSpPr>
        <p:spPr>
          <a:xfrm>
            <a:off x="352425" y="265471"/>
            <a:ext cx="3867000" cy="4601497"/>
          </a:xfrm>
          <a:prstGeom prst="rect">
            <a:avLst/>
          </a:prstGeom>
          <a:noFill/>
          <a:ln>
            <a:noFill/>
          </a:ln>
        </p:spPr>
        <p:txBody>
          <a:bodyPr spcFirstLastPara="1" wrap="square" lIns="0" tIns="0" rIns="0" bIns="0" anchor="ctr" anchorCtr="0">
            <a:noAutofit/>
          </a:bodyPr>
          <a:lstStyle>
            <a:lvl1pPr marL="0" lvl="0" indent="0" algn="l" rtl="0">
              <a:lnSpc>
                <a:spcPct val="114000"/>
              </a:lnSpc>
              <a:spcBef>
                <a:spcPts val="0"/>
              </a:spcBef>
              <a:spcAft>
                <a:spcPts val="0"/>
              </a:spcAft>
              <a:buClr>
                <a:srgbClr val="49B5FF"/>
              </a:buClr>
              <a:buSzPts val="3600"/>
              <a:buFont typeface="Arial" panose="020B0604020202020204" pitchFamily="34" charset="0"/>
              <a:buNone/>
              <a:defRPr sz="3600">
                <a:solidFill>
                  <a:schemeClr val="bg1"/>
                </a:solidFill>
              </a:defRPr>
            </a:lvl1pPr>
            <a:lvl2pPr marL="914400" lvl="1" indent="-228600" algn="l" rtl="0">
              <a:lnSpc>
                <a:spcPct val="90000"/>
              </a:lnSpc>
              <a:spcBef>
                <a:spcPts val="500"/>
              </a:spcBef>
              <a:spcAft>
                <a:spcPts val="0"/>
              </a:spcAft>
              <a:buClr>
                <a:schemeClr val="dk1"/>
              </a:buClr>
              <a:buSzPts val="2000"/>
              <a:buNone/>
              <a:defRPr/>
            </a:lvl2pPr>
            <a:lvl3pPr marL="1371600" lvl="2" indent="-228600" algn="l" rtl="0">
              <a:lnSpc>
                <a:spcPct val="90000"/>
              </a:lnSpc>
              <a:spcBef>
                <a:spcPts val="500"/>
              </a:spcBef>
              <a:spcAft>
                <a:spcPts val="0"/>
              </a:spcAft>
              <a:buClr>
                <a:schemeClr val="dk1"/>
              </a:buClr>
              <a:buSzPts val="1800"/>
              <a:buNone/>
              <a:defRPr/>
            </a:lvl3pPr>
            <a:lvl4pPr marL="1828800" lvl="3" indent="-228600" algn="l" rtl="0">
              <a:lnSpc>
                <a:spcPct val="90000"/>
              </a:lnSpc>
              <a:spcBef>
                <a:spcPts val="500"/>
              </a:spcBef>
              <a:spcAft>
                <a:spcPts val="0"/>
              </a:spcAft>
              <a:buClr>
                <a:schemeClr val="dk1"/>
              </a:buClr>
              <a:buSzPts val="1800"/>
              <a:buNone/>
              <a:defRPr/>
            </a:lvl4pPr>
            <a:lvl5pPr marL="2286000" lvl="4" indent="-228600" algn="l" rtl="0">
              <a:lnSpc>
                <a:spcPct val="90000"/>
              </a:lnSpc>
              <a:spcBef>
                <a:spcPts val="500"/>
              </a:spcBef>
              <a:spcAft>
                <a:spcPts val="0"/>
              </a:spcAft>
              <a:buClr>
                <a:schemeClr val="dk1"/>
              </a:buClr>
              <a:buSzPts val="1800"/>
              <a:buNone/>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1547297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userDrawn="1">
  <p:cSld name="Content and picture">
    <p:spTree>
      <p:nvGrpSpPr>
        <p:cNvPr id="1" name="Shape 16"/>
        <p:cNvGrpSpPr/>
        <p:nvPr/>
      </p:nvGrpSpPr>
      <p:grpSpPr>
        <a:xfrm>
          <a:off x="0" y="0"/>
          <a:ext cx="0" cy="0"/>
          <a:chOff x="0" y="0"/>
          <a:chExt cx="0" cy="0"/>
        </a:xfrm>
      </p:grpSpPr>
      <p:sp>
        <p:nvSpPr>
          <p:cNvPr id="17" name="Google Shape;17;g115eca26dca_0_69"/>
          <p:cNvSpPr txBox="1">
            <a:spLocks noGrp="1"/>
          </p:cNvSpPr>
          <p:nvPr>
            <p:ph type="title"/>
          </p:nvPr>
        </p:nvSpPr>
        <p:spPr>
          <a:xfrm>
            <a:off x="228600" y="457200"/>
            <a:ext cx="8686800" cy="572700"/>
          </a:xfrm>
          <a:prstGeom prst="rect">
            <a:avLst/>
          </a:prstGeom>
        </p:spPr>
        <p:txBody>
          <a:bodyPr spcFirstLastPara="1" wrap="square" lIns="0" tIns="0" rIns="0" bIns="0" anchor="t" anchorCtr="0">
            <a:normAutofit/>
          </a:bodyPr>
          <a:lstStyle>
            <a:lvl1pPr lvl="0">
              <a:spcBef>
                <a:spcPts val="0"/>
              </a:spcBef>
              <a:spcAft>
                <a:spcPts val="0"/>
              </a:spcAft>
              <a:buSzPts val="2800"/>
              <a:buNone/>
              <a:defRPr sz="3600">
                <a:solidFill>
                  <a:schemeClr val="bg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g115eca26dca_0_69"/>
          <p:cNvSpPr txBox="1">
            <a:spLocks noGrp="1"/>
          </p:cNvSpPr>
          <p:nvPr>
            <p:ph type="body" idx="1"/>
          </p:nvPr>
        </p:nvSpPr>
        <p:spPr>
          <a:xfrm>
            <a:off x="4572000" y="1152475"/>
            <a:ext cx="4343400" cy="3416400"/>
          </a:xfrm>
          <a:prstGeom prst="rect">
            <a:avLst/>
          </a:prstGeom>
        </p:spPr>
        <p:txBody>
          <a:bodyPr spcFirstLastPara="1" wrap="square" lIns="91425" tIns="91425" rIns="91425" bIns="91425" anchor="t" anchorCtr="0">
            <a:normAutofit/>
          </a:bodyPr>
          <a:lstStyle>
            <a:lvl1pPr marL="350838" lvl="0" indent="-341313">
              <a:lnSpc>
                <a:spcPct val="100000"/>
              </a:lnSpc>
              <a:spcBef>
                <a:spcPts val="200"/>
              </a:spcBef>
              <a:spcAft>
                <a:spcPts val="0"/>
              </a:spcAft>
              <a:buSzPts val="1800"/>
              <a:buFont typeface="Wingdings" pitchFamily="2" charset="2"/>
              <a:buChar char="§"/>
              <a:tabLst/>
              <a:defRPr>
                <a:solidFill>
                  <a:schemeClr val="tx1"/>
                </a:solidFill>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lang="en-US" dirty="0"/>
          </a:p>
        </p:txBody>
      </p:sp>
      <p:sp>
        <p:nvSpPr>
          <p:cNvPr id="6" name="Google Shape;12;g115eca26dca_0_62">
            <a:extLst>
              <a:ext uri="{FF2B5EF4-FFF2-40B4-BE49-F238E27FC236}">
                <a16:creationId xmlns:a16="http://schemas.microsoft.com/office/drawing/2014/main" id="{257EB6DC-4381-054F-AC61-2DB180B11BD2}"/>
              </a:ext>
            </a:extLst>
          </p:cNvPr>
          <p:cNvSpPr txBox="1">
            <a:spLocks noGrp="1"/>
          </p:cNvSpPr>
          <p:nvPr>
            <p:ph type="sldNum" idx="12"/>
          </p:nvPr>
        </p:nvSpPr>
        <p:spPr>
          <a:xfrm>
            <a:off x="311700" y="4866361"/>
            <a:ext cx="548700" cy="190455"/>
          </a:xfrm>
          <a:prstGeom prst="rect">
            <a:avLst/>
          </a:prstGeom>
        </p:spPr>
        <p:txBody>
          <a:bodyPr spcFirstLastPara="1" wrap="square" lIns="0" tIns="0" rIns="0" bIns="0" anchor="t" anchorCtr="0">
            <a:normAutofit/>
          </a:bodyPr>
          <a:lstStyle>
            <a:lvl1pPr lvl="0" algn="l">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
        <p:nvSpPr>
          <p:cNvPr id="3" name="Picture Placeholder 2">
            <a:extLst>
              <a:ext uri="{FF2B5EF4-FFF2-40B4-BE49-F238E27FC236}">
                <a16:creationId xmlns:a16="http://schemas.microsoft.com/office/drawing/2014/main" id="{BE540FAC-B44C-F244-B1E9-FB82473BC1FD}"/>
              </a:ext>
            </a:extLst>
          </p:cNvPr>
          <p:cNvSpPr>
            <a:spLocks noGrp="1"/>
          </p:cNvSpPr>
          <p:nvPr>
            <p:ph type="pic" sz="quarter" idx="14"/>
          </p:nvPr>
        </p:nvSpPr>
        <p:spPr>
          <a:xfrm>
            <a:off x="228600" y="1152476"/>
            <a:ext cx="4167188" cy="3416400"/>
          </a:xfrm>
          <a:prstGeom prst="rect">
            <a:avLst/>
          </a:prstGeom>
        </p:spPr>
        <p:txBody>
          <a:bodyPr lIns="0" tIns="0" rIns="0" bIns="0" anchor="ctr" anchorCtr="0"/>
          <a:lstStyle>
            <a:lvl1pPr marL="114300" indent="0" algn="ctr">
              <a:buNone/>
              <a:defRPr/>
            </a:lvl1pPr>
          </a:lstStyle>
          <a:p>
            <a:endParaRPr lang="en-US" dirty="0"/>
          </a:p>
        </p:txBody>
      </p:sp>
      <p:sp>
        <p:nvSpPr>
          <p:cNvPr id="12" name="Picture Placeholder 2">
            <a:extLst>
              <a:ext uri="{FF2B5EF4-FFF2-40B4-BE49-F238E27FC236}">
                <a16:creationId xmlns:a16="http://schemas.microsoft.com/office/drawing/2014/main" id="{3138D302-4BF0-644B-822D-753F3181473A}"/>
              </a:ext>
            </a:extLst>
          </p:cNvPr>
          <p:cNvSpPr>
            <a:spLocks noGrp="1"/>
          </p:cNvSpPr>
          <p:nvPr>
            <p:ph type="pic" sz="quarter" idx="13" hasCustomPrompt="1"/>
          </p:nvPr>
        </p:nvSpPr>
        <p:spPr>
          <a:xfrm>
            <a:off x="7315199" y="4617720"/>
            <a:ext cx="1600200" cy="441141"/>
          </a:xfrm>
          <a:prstGeom prst="rect">
            <a:avLst/>
          </a:prstGeom>
        </p:spPr>
        <p:txBody>
          <a:bodyPr wrap="none" anchor="ctr" anchorCtr="0">
            <a:normAutofit/>
          </a:bodyPr>
          <a:lstStyle>
            <a:lvl1pPr marL="114300" indent="0" algn="ctr">
              <a:buNone/>
              <a:defRPr sz="1000"/>
            </a:lvl1pPr>
          </a:lstStyle>
          <a:p>
            <a:r>
              <a:rPr lang="en-US" sz="1400" dirty="0"/>
              <a:t>Insert Logo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preserve="1" userDrawn="1">
  <p:cSld name="Title and body gray background">
    <p:spTree>
      <p:nvGrpSpPr>
        <p:cNvPr id="1" name="Shape 16"/>
        <p:cNvGrpSpPr/>
        <p:nvPr/>
      </p:nvGrpSpPr>
      <p:grpSpPr>
        <a:xfrm>
          <a:off x="0" y="0"/>
          <a:ext cx="0" cy="0"/>
          <a:chOff x="0" y="0"/>
          <a:chExt cx="0" cy="0"/>
        </a:xfrm>
      </p:grpSpPr>
      <p:sp>
        <p:nvSpPr>
          <p:cNvPr id="7" name="Google Shape;36;g115eca26dca_0_88">
            <a:extLst>
              <a:ext uri="{FF2B5EF4-FFF2-40B4-BE49-F238E27FC236}">
                <a16:creationId xmlns:a16="http://schemas.microsoft.com/office/drawing/2014/main" id="{81D96198-4DF5-AC4F-9607-60E08CAC232C}"/>
              </a:ext>
            </a:extLst>
          </p:cNvPr>
          <p:cNvSpPr/>
          <p:nvPr userDrawn="1"/>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g115eca26dca_0_69"/>
          <p:cNvSpPr txBox="1">
            <a:spLocks noGrp="1"/>
          </p:cNvSpPr>
          <p:nvPr>
            <p:ph type="title"/>
          </p:nvPr>
        </p:nvSpPr>
        <p:spPr>
          <a:xfrm>
            <a:off x="228600" y="457200"/>
            <a:ext cx="4167188" cy="572700"/>
          </a:xfrm>
          <a:prstGeom prst="rect">
            <a:avLst/>
          </a:prstGeom>
        </p:spPr>
        <p:txBody>
          <a:bodyPr spcFirstLastPara="1" wrap="square" lIns="0" tIns="0" rIns="0" bIns="0" anchor="t" anchorCtr="0">
            <a:normAutofit/>
          </a:bodyPr>
          <a:lstStyle>
            <a:lvl1pPr lvl="0">
              <a:spcBef>
                <a:spcPts val="0"/>
              </a:spcBef>
              <a:spcAft>
                <a:spcPts val="0"/>
              </a:spcAft>
              <a:buSzPts val="2800"/>
              <a:buNone/>
              <a:defRPr sz="3600">
                <a:solidFill>
                  <a:schemeClr val="bg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g115eca26dca_0_69"/>
          <p:cNvSpPr txBox="1">
            <a:spLocks noGrp="1"/>
          </p:cNvSpPr>
          <p:nvPr>
            <p:ph type="body" idx="1"/>
          </p:nvPr>
        </p:nvSpPr>
        <p:spPr>
          <a:xfrm>
            <a:off x="4758812" y="457200"/>
            <a:ext cx="4156587" cy="4111675"/>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Font typeface="Wingdings" pitchFamily="2" charset="2"/>
              <a:buChar char="§"/>
              <a:defRPr>
                <a:solidFill>
                  <a:schemeClr val="tx1"/>
                </a:solidFill>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lang="en-US" dirty="0"/>
          </a:p>
        </p:txBody>
      </p:sp>
      <p:sp>
        <p:nvSpPr>
          <p:cNvPr id="6" name="Google Shape;12;g115eca26dca_0_62">
            <a:extLst>
              <a:ext uri="{FF2B5EF4-FFF2-40B4-BE49-F238E27FC236}">
                <a16:creationId xmlns:a16="http://schemas.microsoft.com/office/drawing/2014/main" id="{257EB6DC-4381-054F-AC61-2DB180B11BD2}"/>
              </a:ext>
            </a:extLst>
          </p:cNvPr>
          <p:cNvSpPr txBox="1">
            <a:spLocks noGrp="1"/>
          </p:cNvSpPr>
          <p:nvPr>
            <p:ph type="sldNum" idx="12"/>
          </p:nvPr>
        </p:nvSpPr>
        <p:spPr>
          <a:xfrm>
            <a:off x="311700" y="4866361"/>
            <a:ext cx="548700" cy="190455"/>
          </a:xfrm>
          <a:prstGeom prst="rect">
            <a:avLst/>
          </a:prstGeom>
        </p:spPr>
        <p:txBody>
          <a:bodyPr spcFirstLastPara="1" wrap="square" lIns="0" tIns="0" rIns="0" bIns="0" anchor="t" anchorCtr="0">
            <a:normAutofit/>
          </a:bodyPr>
          <a:lstStyle>
            <a:lvl1pPr lvl="0" algn="l">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
        <p:nvSpPr>
          <p:cNvPr id="3" name="Picture Placeholder 2">
            <a:extLst>
              <a:ext uri="{FF2B5EF4-FFF2-40B4-BE49-F238E27FC236}">
                <a16:creationId xmlns:a16="http://schemas.microsoft.com/office/drawing/2014/main" id="{BE540FAC-B44C-F244-B1E9-FB82473BC1FD}"/>
              </a:ext>
            </a:extLst>
          </p:cNvPr>
          <p:cNvSpPr>
            <a:spLocks noGrp="1"/>
          </p:cNvSpPr>
          <p:nvPr>
            <p:ph type="pic" sz="quarter" idx="14"/>
          </p:nvPr>
        </p:nvSpPr>
        <p:spPr>
          <a:xfrm>
            <a:off x="228600" y="1152476"/>
            <a:ext cx="4167188" cy="3416400"/>
          </a:xfrm>
          <a:prstGeom prst="rect">
            <a:avLst/>
          </a:prstGeom>
        </p:spPr>
        <p:txBody>
          <a:bodyPr lIns="0" tIns="0" rIns="0" bIns="0" anchor="ctr" anchorCtr="0"/>
          <a:lstStyle>
            <a:lvl1pPr marL="114300" indent="0" algn="ctr">
              <a:buNone/>
              <a:defRPr/>
            </a:lvl1pPr>
          </a:lstStyle>
          <a:p>
            <a:endParaRPr lang="en-US" dirty="0"/>
          </a:p>
        </p:txBody>
      </p:sp>
      <p:sp>
        <p:nvSpPr>
          <p:cNvPr id="12" name="Picture Placeholder 2">
            <a:extLst>
              <a:ext uri="{FF2B5EF4-FFF2-40B4-BE49-F238E27FC236}">
                <a16:creationId xmlns:a16="http://schemas.microsoft.com/office/drawing/2014/main" id="{3138D302-4BF0-644B-822D-753F3181473A}"/>
              </a:ext>
            </a:extLst>
          </p:cNvPr>
          <p:cNvSpPr>
            <a:spLocks noGrp="1"/>
          </p:cNvSpPr>
          <p:nvPr>
            <p:ph type="pic" sz="quarter" idx="13" hasCustomPrompt="1"/>
          </p:nvPr>
        </p:nvSpPr>
        <p:spPr>
          <a:xfrm>
            <a:off x="7315199" y="4617720"/>
            <a:ext cx="1600200" cy="441141"/>
          </a:xfrm>
          <a:prstGeom prst="rect">
            <a:avLst/>
          </a:prstGeom>
        </p:spPr>
        <p:txBody>
          <a:bodyPr wrap="none" anchor="ctr" anchorCtr="0">
            <a:normAutofit/>
          </a:bodyPr>
          <a:lstStyle>
            <a:lvl1pPr marL="114300" indent="0" algn="ctr">
              <a:buNone/>
              <a:defRPr sz="1000"/>
            </a:lvl1pPr>
          </a:lstStyle>
          <a:p>
            <a:r>
              <a:rPr lang="en-US" sz="1400" dirty="0"/>
              <a:t>Insert Logo Here</a:t>
            </a:r>
            <a:endParaRPr lang="en-US" dirty="0"/>
          </a:p>
        </p:txBody>
      </p:sp>
    </p:spTree>
    <p:extLst>
      <p:ext uri="{BB962C8B-B14F-4D97-AF65-F5344CB8AC3E}">
        <p14:creationId xmlns:p14="http://schemas.microsoft.com/office/powerpoint/2010/main" val="1065029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userDrawn="1">
  <p:cSld name="Title and two columns">
    <p:spTree>
      <p:nvGrpSpPr>
        <p:cNvPr id="1" name="Shape 20"/>
        <p:cNvGrpSpPr/>
        <p:nvPr/>
      </p:nvGrpSpPr>
      <p:grpSpPr>
        <a:xfrm>
          <a:off x="0" y="0"/>
          <a:ext cx="0" cy="0"/>
          <a:chOff x="0" y="0"/>
          <a:chExt cx="0" cy="0"/>
        </a:xfrm>
      </p:grpSpPr>
      <p:sp>
        <p:nvSpPr>
          <p:cNvPr id="6" name="Google Shape;17;g115eca26dca_0_69">
            <a:extLst>
              <a:ext uri="{FF2B5EF4-FFF2-40B4-BE49-F238E27FC236}">
                <a16:creationId xmlns:a16="http://schemas.microsoft.com/office/drawing/2014/main" id="{5587405E-B9EE-944D-A5B4-9BDF23B259C7}"/>
              </a:ext>
            </a:extLst>
          </p:cNvPr>
          <p:cNvSpPr txBox="1">
            <a:spLocks noGrp="1"/>
          </p:cNvSpPr>
          <p:nvPr>
            <p:ph type="title"/>
          </p:nvPr>
        </p:nvSpPr>
        <p:spPr>
          <a:xfrm>
            <a:off x="228600" y="457200"/>
            <a:ext cx="8686800" cy="572700"/>
          </a:xfrm>
          <a:prstGeom prst="rect">
            <a:avLst/>
          </a:prstGeom>
        </p:spPr>
        <p:txBody>
          <a:bodyPr spcFirstLastPara="1" wrap="square" lIns="0" tIns="0" rIns="0" bIns="0" anchor="t" anchorCtr="0">
            <a:normAutofit/>
          </a:bodyPr>
          <a:lstStyle>
            <a:lvl1pPr lvl="0">
              <a:spcBef>
                <a:spcPts val="0"/>
              </a:spcBef>
              <a:spcAft>
                <a:spcPts val="0"/>
              </a:spcAft>
              <a:buSzPts val="2800"/>
              <a:buNone/>
              <a:defRPr sz="3600">
                <a:solidFill>
                  <a:schemeClr val="bg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7" name="Google Shape;18;g115eca26dca_0_69">
            <a:extLst>
              <a:ext uri="{FF2B5EF4-FFF2-40B4-BE49-F238E27FC236}">
                <a16:creationId xmlns:a16="http://schemas.microsoft.com/office/drawing/2014/main" id="{BBC41ED9-3D6B-3C43-B6D3-C541DB10295E}"/>
              </a:ext>
            </a:extLst>
          </p:cNvPr>
          <p:cNvSpPr txBox="1">
            <a:spLocks noGrp="1"/>
          </p:cNvSpPr>
          <p:nvPr>
            <p:ph type="body" idx="1"/>
          </p:nvPr>
        </p:nvSpPr>
        <p:spPr>
          <a:xfrm>
            <a:off x="4572000" y="1152475"/>
            <a:ext cx="43434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Font typeface="Wingdings" pitchFamily="2" charset="2"/>
              <a:buChar char="§"/>
              <a:defRPr>
                <a:solidFill>
                  <a:schemeClr val="tx1"/>
                </a:solidFill>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lang="en-US" dirty="0"/>
          </a:p>
        </p:txBody>
      </p:sp>
      <p:sp>
        <p:nvSpPr>
          <p:cNvPr id="8" name="Google Shape;12;g115eca26dca_0_62">
            <a:extLst>
              <a:ext uri="{FF2B5EF4-FFF2-40B4-BE49-F238E27FC236}">
                <a16:creationId xmlns:a16="http://schemas.microsoft.com/office/drawing/2014/main" id="{D267CA70-B4B4-AD49-AA5D-A5A390624530}"/>
              </a:ext>
            </a:extLst>
          </p:cNvPr>
          <p:cNvSpPr txBox="1">
            <a:spLocks noGrp="1"/>
          </p:cNvSpPr>
          <p:nvPr>
            <p:ph type="sldNum" idx="12"/>
          </p:nvPr>
        </p:nvSpPr>
        <p:spPr>
          <a:xfrm>
            <a:off x="311700" y="4866361"/>
            <a:ext cx="548700" cy="190455"/>
          </a:xfrm>
          <a:prstGeom prst="rect">
            <a:avLst/>
          </a:prstGeom>
        </p:spPr>
        <p:txBody>
          <a:bodyPr spcFirstLastPara="1" wrap="square" lIns="0" tIns="0" rIns="0" bIns="0" anchor="t" anchorCtr="0">
            <a:normAutofit/>
          </a:bodyPr>
          <a:lstStyle>
            <a:lvl1pPr lvl="0" algn="l">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
        <p:nvSpPr>
          <p:cNvPr id="9" name="Picture Placeholder 2">
            <a:extLst>
              <a:ext uri="{FF2B5EF4-FFF2-40B4-BE49-F238E27FC236}">
                <a16:creationId xmlns:a16="http://schemas.microsoft.com/office/drawing/2014/main" id="{618D4BA1-60C3-B247-B558-48B0E44ED56E}"/>
              </a:ext>
            </a:extLst>
          </p:cNvPr>
          <p:cNvSpPr>
            <a:spLocks noGrp="1"/>
          </p:cNvSpPr>
          <p:nvPr>
            <p:ph type="pic" sz="quarter" idx="13" hasCustomPrompt="1"/>
          </p:nvPr>
        </p:nvSpPr>
        <p:spPr>
          <a:xfrm>
            <a:off x="7315199" y="4617720"/>
            <a:ext cx="1600200" cy="441141"/>
          </a:xfrm>
          <a:prstGeom prst="rect">
            <a:avLst/>
          </a:prstGeom>
        </p:spPr>
        <p:txBody>
          <a:bodyPr wrap="none" anchor="ctr" anchorCtr="0">
            <a:normAutofit/>
          </a:bodyPr>
          <a:lstStyle>
            <a:lvl1pPr marL="114300" indent="0" algn="ctr">
              <a:buNone/>
              <a:defRPr sz="1000"/>
            </a:lvl1pPr>
          </a:lstStyle>
          <a:p>
            <a:r>
              <a:rPr lang="en-US" sz="1400" dirty="0"/>
              <a:t>Insert Logo Here</a:t>
            </a:r>
            <a:endParaRPr lang="en-US" dirty="0"/>
          </a:p>
        </p:txBody>
      </p:sp>
      <p:sp>
        <p:nvSpPr>
          <p:cNvPr id="10" name="Google Shape;18;g115eca26dca_0_69">
            <a:extLst>
              <a:ext uri="{FF2B5EF4-FFF2-40B4-BE49-F238E27FC236}">
                <a16:creationId xmlns:a16="http://schemas.microsoft.com/office/drawing/2014/main" id="{B5165FFA-172E-484E-8AA8-F352A35F3826}"/>
              </a:ext>
            </a:extLst>
          </p:cNvPr>
          <p:cNvSpPr txBox="1">
            <a:spLocks noGrp="1"/>
          </p:cNvSpPr>
          <p:nvPr>
            <p:ph type="body" idx="14"/>
          </p:nvPr>
        </p:nvSpPr>
        <p:spPr>
          <a:xfrm>
            <a:off x="226142" y="1152475"/>
            <a:ext cx="43434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Font typeface="Wingdings" pitchFamily="2" charset="2"/>
              <a:buChar char="§"/>
              <a:defRPr>
                <a:solidFill>
                  <a:schemeClr val="tx1"/>
                </a:solidFill>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userDrawn="1">
  <p:cSld name="Title and Content">
    <p:spTree>
      <p:nvGrpSpPr>
        <p:cNvPr id="1" name="Shape 56"/>
        <p:cNvGrpSpPr/>
        <p:nvPr/>
      </p:nvGrpSpPr>
      <p:grpSpPr>
        <a:xfrm>
          <a:off x="0" y="0"/>
          <a:ext cx="0" cy="0"/>
          <a:chOff x="0" y="0"/>
          <a:chExt cx="0" cy="0"/>
        </a:xfrm>
      </p:grpSpPr>
      <p:sp>
        <p:nvSpPr>
          <p:cNvPr id="4" name="Google Shape;10;g115eca26dca_0_62">
            <a:extLst>
              <a:ext uri="{FF2B5EF4-FFF2-40B4-BE49-F238E27FC236}">
                <a16:creationId xmlns:a16="http://schemas.microsoft.com/office/drawing/2014/main" id="{8088EE27-2E34-864D-B977-FDB4FAAFB13D}"/>
              </a:ext>
            </a:extLst>
          </p:cNvPr>
          <p:cNvSpPr txBox="1">
            <a:spLocks noGrp="1"/>
          </p:cNvSpPr>
          <p:nvPr>
            <p:ph type="ctrTitle"/>
          </p:nvPr>
        </p:nvSpPr>
        <p:spPr>
          <a:xfrm>
            <a:off x="228600" y="457200"/>
            <a:ext cx="8686800" cy="732503"/>
          </a:xfrm>
          <a:prstGeom prst="rect">
            <a:avLst/>
          </a:prstGeom>
        </p:spPr>
        <p:txBody>
          <a:bodyPr spcFirstLastPara="1" wrap="square" lIns="0" tIns="0" rIns="0" bIns="0" anchor="t" anchorCtr="0">
            <a:normAutofit/>
          </a:bodyPr>
          <a:lstStyle>
            <a:lvl1pPr lvl="0" algn="ctr">
              <a:spcBef>
                <a:spcPts val="0"/>
              </a:spcBef>
              <a:spcAft>
                <a:spcPts val="0"/>
              </a:spcAft>
              <a:buSzPts val="5200"/>
              <a:buNone/>
              <a:defRPr sz="3600">
                <a:solidFill>
                  <a:schemeClr val="bg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5" name="Google Shape;11;g115eca26dca_0_62">
            <a:extLst>
              <a:ext uri="{FF2B5EF4-FFF2-40B4-BE49-F238E27FC236}">
                <a16:creationId xmlns:a16="http://schemas.microsoft.com/office/drawing/2014/main" id="{C6FC7F21-7181-CA4C-921D-4DF80E3E642E}"/>
              </a:ext>
            </a:extLst>
          </p:cNvPr>
          <p:cNvSpPr txBox="1">
            <a:spLocks noGrp="1"/>
          </p:cNvSpPr>
          <p:nvPr>
            <p:ph type="subTitle" idx="1" hasCustomPrompt="1"/>
          </p:nvPr>
        </p:nvSpPr>
        <p:spPr>
          <a:xfrm>
            <a:off x="228600" y="1189704"/>
            <a:ext cx="8686800" cy="2927386"/>
          </a:xfrm>
          <a:prstGeom prst="rect">
            <a:avLst/>
          </a:prstGeom>
        </p:spPr>
        <p:txBody>
          <a:bodyPr spcFirstLastPara="1" wrap="square" lIns="0" tIns="0" rIns="0" bIns="0" anchor="t" anchorCtr="0">
            <a:normAutofit/>
          </a:bodyPr>
          <a:lstStyle>
            <a:lvl1pPr marL="0" lvl="0" indent="0" algn="ctr">
              <a:lnSpc>
                <a:spcPct val="114000"/>
              </a:lnSpc>
              <a:spcBef>
                <a:spcPts val="200"/>
              </a:spcBef>
              <a:spcAft>
                <a:spcPts val="0"/>
              </a:spcAft>
              <a:buSzPts val="2800"/>
              <a:buNone/>
              <a:defRPr sz="2000">
                <a:solidFill>
                  <a:schemeClr val="tx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r>
              <a:rPr lang="en-US" dirty="0"/>
              <a:t>Click to add content</a:t>
            </a:r>
            <a:endParaRPr dirty="0"/>
          </a:p>
        </p:txBody>
      </p:sp>
      <p:sp>
        <p:nvSpPr>
          <p:cNvPr id="6" name="Google Shape;12;g115eca26dca_0_62">
            <a:extLst>
              <a:ext uri="{FF2B5EF4-FFF2-40B4-BE49-F238E27FC236}">
                <a16:creationId xmlns:a16="http://schemas.microsoft.com/office/drawing/2014/main" id="{23C0138F-EB02-DB40-BBC7-E9855B7C12B9}"/>
              </a:ext>
            </a:extLst>
          </p:cNvPr>
          <p:cNvSpPr txBox="1">
            <a:spLocks noGrp="1"/>
          </p:cNvSpPr>
          <p:nvPr>
            <p:ph type="sldNum" idx="12"/>
          </p:nvPr>
        </p:nvSpPr>
        <p:spPr>
          <a:xfrm>
            <a:off x="228600" y="4866361"/>
            <a:ext cx="548700" cy="190455"/>
          </a:xfrm>
          <a:prstGeom prst="rect">
            <a:avLst/>
          </a:prstGeom>
        </p:spPr>
        <p:txBody>
          <a:bodyPr spcFirstLastPara="1" wrap="square" lIns="0" tIns="0" rIns="0" bIns="0" anchor="t" anchorCtr="0">
            <a:normAutofit/>
          </a:bodyPr>
          <a:lstStyle>
            <a:lvl1pPr lvl="0" algn="l">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
        <p:nvSpPr>
          <p:cNvPr id="7" name="Picture Placeholder 2">
            <a:extLst>
              <a:ext uri="{FF2B5EF4-FFF2-40B4-BE49-F238E27FC236}">
                <a16:creationId xmlns:a16="http://schemas.microsoft.com/office/drawing/2014/main" id="{12F0649E-A2D8-3143-867E-A5F6476EC782}"/>
              </a:ext>
            </a:extLst>
          </p:cNvPr>
          <p:cNvSpPr>
            <a:spLocks noGrp="1"/>
          </p:cNvSpPr>
          <p:nvPr>
            <p:ph type="pic" sz="quarter" idx="13" hasCustomPrompt="1"/>
          </p:nvPr>
        </p:nvSpPr>
        <p:spPr>
          <a:xfrm>
            <a:off x="7315199" y="4617720"/>
            <a:ext cx="1600200" cy="441141"/>
          </a:xfrm>
          <a:prstGeom prst="rect">
            <a:avLst/>
          </a:prstGeom>
        </p:spPr>
        <p:txBody>
          <a:bodyPr wrap="none" anchor="ctr" anchorCtr="0">
            <a:normAutofit/>
          </a:bodyPr>
          <a:lstStyle>
            <a:lvl1pPr marL="114300" indent="0" algn="ctr">
              <a:buNone/>
              <a:defRPr sz="1000"/>
            </a:lvl1pPr>
          </a:lstStyle>
          <a:p>
            <a:r>
              <a:rPr lang="en-US" sz="1400" dirty="0"/>
              <a:t>Insert Logo Here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Picture">
    <p:spTree>
      <p:nvGrpSpPr>
        <p:cNvPr id="1" name="Shape 56"/>
        <p:cNvGrpSpPr/>
        <p:nvPr/>
      </p:nvGrpSpPr>
      <p:grpSpPr>
        <a:xfrm>
          <a:off x="0" y="0"/>
          <a:ext cx="0" cy="0"/>
          <a:chOff x="0" y="0"/>
          <a:chExt cx="0" cy="0"/>
        </a:xfrm>
      </p:grpSpPr>
      <p:sp>
        <p:nvSpPr>
          <p:cNvPr id="4" name="Google Shape;10;g115eca26dca_0_62">
            <a:extLst>
              <a:ext uri="{FF2B5EF4-FFF2-40B4-BE49-F238E27FC236}">
                <a16:creationId xmlns:a16="http://schemas.microsoft.com/office/drawing/2014/main" id="{8088EE27-2E34-864D-B977-FDB4FAAFB13D}"/>
              </a:ext>
            </a:extLst>
          </p:cNvPr>
          <p:cNvSpPr txBox="1">
            <a:spLocks noGrp="1"/>
          </p:cNvSpPr>
          <p:nvPr>
            <p:ph type="ctrTitle"/>
          </p:nvPr>
        </p:nvSpPr>
        <p:spPr>
          <a:xfrm>
            <a:off x="228600" y="457200"/>
            <a:ext cx="8686800" cy="732503"/>
          </a:xfrm>
          <a:prstGeom prst="rect">
            <a:avLst/>
          </a:prstGeom>
        </p:spPr>
        <p:txBody>
          <a:bodyPr spcFirstLastPara="1" wrap="square" lIns="0" tIns="0" rIns="0" bIns="0" anchor="t" anchorCtr="0">
            <a:normAutofit/>
          </a:bodyPr>
          <a:lstStyle>
            <a:lvl1pPr lvl="0" algn="ctr">
              <a:spcBef>
                <a:spcPts val="0"/>
              </a:spcBef>
              <a:spcAft>
                <a:spcPts val="0"/>
              </a:spcAft>
              <a:buSzPts val="5200"/>
              <a:buNone/>
              <a:defRPr sz="3600">
                <a:solidFill>
                  <a:schemeClr val="bg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6" name="Google Shape;12;g115eca26dca_0_62">
            <a:extLst>
              <a:ext uri="{FF2B5EF4-FFF2-40B4-BE49-F238E27FC236}">
                <a16:creationId xmlns:a16="http://schemas.microsoft.com/office/drawing/2014/main" id="{23C0138F-EB02-DB40-BBC7-E9855B7C12B9}"/>
              </a:ext>
            </a:extLst>
          </p:cNvPr>
          <p:cNvSpPr txBox="1">
            <a:spLocks noGrp="1"/>
          </p:cNvSpPr>
          <p:nvPr>
            <p:ph type="sldNum" idx="12"/>
          </p:nvPr>
        </p:nvSpPr>
        <p:spPr>
          <a:xfrm>
            <a:off x="228600" y="4866361"/>
            <a:ext cx="548700" cy="190455"/>
          </a:xfrm>
          <a:prstGeom prst="rect">
            <a:avLst/>
          </a:prstGeom>
        </p:spPr>
        <p:txBody>
          <a:bodyPr spcFirstLastPara="1" wrap="square" lIns="0" tIns="0" rIns="0" bIns="0" anchor="t" anchorCtr="0">
            <a:normAutofit/>
          </a:bodyPr>
          <a:lstStyle>
            <a:lvl1pPr lvl="0" algn="l">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
        <p:nvSpPr>
          <p:cNvPr id="7" name="Picture Placeholder 2">
            <a:extLst>
              <a:ext uri="{FF2B5EF4-FFF2-40B4-BE49-F238E27FC236}">
                <a16:creationId xmlns:a16="http://schemas.microsoft.com/office/drawing/2014/main" id="{12F0649E-A2D8-3143-867E-A5F6476EC782}"/>
              </a:ext>
            </a:extLst>
          </p:cNvPr>
          <p:cNvSpPr>
            <a:spLocks noGrp="1"/>
          </p:cNvSpPr>
          <p:nvPr>
            <p:ph type="pic" sz="quarter" idx="13" hasCustomPrompt="1"/>
          </p:nvPr>
        </p:nvSpPr>
        <p:spPr>
          <a:xfrm>
            <a:off x="7315199" y="4617720"/>
            <a:ext cx="1600200" cy="441141"/>
          </a:xfrm>
          <a:prstGeom prst="rect">
            <a:avLst/>
          </a:prstGeom>
        </p:spPr>
        <p:txBody>
          <a:bodyPr wrap="none" anchor="ctr" anchorCtr="0">
            <a:normAutofit/>
          </a:bodyPr>
          <a:lstStyle>
            <a:lvl1pPr marL="114300" indent="0" algn="ctr">
              <a:buNone/>
              <a:defRPr sz="1000"/>
            </a:lvl1pPr>
          </a:lstStyle>
          <a:p>
            <a:r>
              <a:rPr lang="en-US" sz="1400" dirty="0"/>
              <a:t>Insert Logo Here</a:t>
            </a:r>
            <a:endParaRPr lang="en-US" dirty="0"/>
          </a:p>
        </p:txBody>
      </p:sp>
      <p:sp>
        <p:nvSpPr>
          <p:cNvPr id="3" name="Picture Placeholder 2">
            <a:extLst>
              <a:ext uri="{FF2B5EF4-FFF2-40B4-BE49-F238E27FC236}">
                <a16:creationId xmlns:a16="http://schemas.microsoft.com/office/drawing/2014/main" id="{02D21890-6AAA-3B46-A398-E90EB334A6C9}"/>
              </a:ext>
            </a:extLst>
          </p:cNvPr>
          <p:cNvSpPr>
            <a:spLocks noGrp="1"/>
          </p:cNvSpPr>
          <p:nvPr>
            <p:ph type="pic" sz="quarter" idx="14"/>
          </p:nvPr>
        </p:nvSpPr>
        <p:spPr>
          <a:xfrm>
            <a:off x="228600" y="1189038"/>
            <a:ext cx="8686800" cy="3428682"/>
          </a:xfrm>
        </p:spPr>
        <p:txBody>
          <a:bodyPr lIns="0" tIns="0" rIns="0" bIns="0" anchor="ctr" anchorCtr="0"/>
          <a:lstStyle>
            <a:lvl1pPr marL="114300" indent="0" algn="ctr">
              <a:buNone/>
              <a:defRPr/>
            </a:lvl1pPr>
          </a:lstStyle>
          <a:p>
            <a:endParaRPr lang="en-US" dirty="0"/>
          </a:p>
        </p:txBody>
      </p:sp>
    </p:spTree>
    <p:extLst>
      <p:ext uri="{BB962C8B-B14F-4D97-AF65-F5344CB8AC3E}">
        <p14:creationId xmlns:p14="http://schemas.microsoft.com/office/powerpoint/2010/main" val="256730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g115eca26dca_0_5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g115eca26dca_0_5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
        <p:nvSpPr>
          <p:cNvPr id="8" name="Google Shape;8;g115eca26dca_0_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61" r:id="rId2"/>
    <p:sldLayoutId id="2147483664" r:id="rId3"/>
    <p:sldLayoutId id="2147483667" r:id="rId4"/>
    <p:sldLayoutId id="2147483651" r:id="rId5"/>
    <p:sldLayoutId id="2147483665" r:id="rId6"/>
    <p:sldLayoutId id="2147483652" r:id="rId7"/>
    <p:sldLayoutId id="2147483662" r:id="rId8"/>
    <p:sldLayoutId id="2147483666" r:id="rId9"/>
    <p:sldLayoutId id="2147483668" r:id="rId10"/>
    <p:sldLayoutId id="2147483657" r:id="rId11"/>
    <p:sldLayoutId id="2147483659" r:id="rId12"/>
  </p:sldLayoutIdLst>
  <p:hf sldNum="0" hdr="0" ftr="0" dt="0"/>
  <p:txStyles>
    <p:title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1400" b="0" i="0" u="none" strike="noStrike" cap="none">
          <a:solidFill>
            <a:schemeClr val="bg2"/>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200" marR="0" lvl="0" indent="-342900" algn="l" rtl="0">
        <a:lnSpc>
          <a:spcPct val="100000"/>
        </a:lnSpc>
        <a:spcBef>
          <a:spcPts val="200"/>
        </a:spcBef>
        <a:spcAft>
          <a:spcPts val="0"/>
        </a:spcAft>
        <a:buClr>
          <a:srgbClr val="000000"/>
        </a:buClr>
        <a:buFont typeface="Wingdings" pitchFamily="2" charset="2"/>
        <a:buChar char="§"/>
        <a:tabLst/>
        <a:defRPr sz="1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hyperlink" Target="https://www.cdc.gov/violenceprevention/sexualviolence/fastfact.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video" Target="https://www.youtube.com/embed/fGoWLWS4-kU?feature=oembed" TargetMode="Externa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valor.us/get-help/wpbdp_category/california/"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hyperlink" Target="http://www.valor.us"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sp>
        <p:nvSpPr>
          <p:cNvPr id="2" name="Title 1">
            <a:extLst>
              <a:ext uri="{FF2B5EF4-FFF2-40B4-BE49-F238E27FC236}">
                <a16:creationId xmlns:a16="http://schemas.microsoft.com/office/drawing/2014/main" id="{101FB090-29E2-6243-B8C6-FFC5A91E8EF4}"/>
              </a:ext>
            </a:extLst>
          </p:cNvPr>
          <p:cNvSpPr>
            <a:spLocks noGrp="1"/>
          </p:cNvSpPr>
          <p:nvPr>
            <p:ph type="ctrTitle"/>
          </p:nvPr>
        </p:nvSpPr>
        <p:spPr/>
        <p:txBody>
          <a:bodyPr>
            <a:normAutofit/>
          </a:bodyPr>
          <a:lstStyle/>
          <a:p>
            <a:r>
              <a:rPr lang="en-US" dirty="0">
                <a:solidFill>
                  <a:schemeClr val="bg2"/>
                </a:solidFill>
                <a:latin typeface="Arial" panose="020B0604020202020204" pitchFamily="34" charset="0"/>
                <a:ea typeface="Avenir"/>
                <a:cs typeface="Arial" panose="020B0604020202020204" pitchFamily="34" charset="0"/>
                <a:sym typeface="Avenir"/>
              </a:rPr>
              <a:t>This Web Presentation Will Begin Soon</a:t>
            </a:r>
            <a:endParaRPr lang="en-US" dirty="0">
              <a:solidFill>
                <a:schemeClr val="bg2"/>
              </a:solidFill>
            </a:endParaRPr>
          </a:p>
        </p:txBody>
      </p:sp>
      <p:sp>
        <p:nvSpPr>
          <p:cNvPr id="4" name="Subtitle 3">
            <a:extLst>
              <a:ext uri="{FF2B5EF4-FFF2-40B4-BE49-F238E27FC236}">
                <a16:creationId xmlns:a16="http://schemas.microsoft.com/office/drawing/2014/main" id="{C5EA447B-8004-1049-8342-C336CE2A4202}"/>
              </a:ext>
            </a:extLst>
          </p:cNvPr>
          <p:cNvSpPr>
            <a:spLocks noGrp="1"/>
          </p:cNvSpPr>
          <p:nvPr>
            <p:ph type="subTitle" idx="1"/>
          </p:nvPr>
        </p:nvSpPr>
        <p:spPr/>
        <p:txBody>
          <a:bodyPr>
            <a:normAutofit/>
          </a:bodyPr>
          <a:lstStyle/>
          <a:p>
            <a:pPr marL="0" lvl="0" indent="0"/>
            <a:r>
              <a:rPr lang="en-US" sz="2400" dirty="0">
                <a:solidFill>
                  <a:schemeClr val="tx1"/>
                </a:solidFill>
                <a:latin typeface="+mn-lt"/>
                <a:ea typeface="Avenir"/>
                <a:cs typeface="Arial" panose="020B0604020202020204" pitchFamily="34" charset="0"/>
                <a:sym typeface="Avenir"/>
              </a:rPr>
              <a:t>This facilitation guide and presentation are </a:t>
            </a:r>
            <a:br>
              <a:rPr lang="en-US" sz="2400" dirty="0">
                <a:solidFill>
                  <a:schemeClr val="tx1"/>
                </a:solidFill>
                <a:latin typeface="+mn-lt"/>
                <a:ea typeface="Avenir"/>
                <a:cs typeface="Arial" panose="020B0604020202020204" pitchFamily="34" charset="0"/>
                <a:sym typeface="Avenir"/>
              </a:rPr>
            </a:br>
            <a:r>
              <a:rPr lang="en-US" sz="2400" dirty="0">
                <a:solidFill>
                  <a:schemeClr val="tx1"/>
                </a:solidFill>
                <a:latin typeface="+mn-lt"/>
                <a:ea typeface="Avenir"/>
                <a:cs typeface="Arial" panose="020B0604020202020204" pitchFamily="34" charset="0"/>
                <a:sym typeface="Avenir"/>
              </a:rPr>
              <a:t>available for you to use and brand with </a:t>
            </a:r>
            <a:br>
              <a:rPr lang="en-US" sz="2400" dirty="0">
                <a:solidFill>
                  <a:schemeClr val="tx1"/>
                </a:solidFill>
                <a:latin typeface="+mn-lt"/>
                <a:ea typeface="Avenir"/>
                <a:cs typeface="Arial" panose="020B0604020202020204" pitchFamily="34" charset="0"/>
                <a:sym typeface="Avenir"/>
              </a:rPr>
            </a:br>
            <a:r>
              <a:rPr lang="en-US" sz="2400" dirty="0">
                <a:solidFill>
                  <a:schemeClr val="tx1"/>
                </a:solidFill>
                <a:latin typeface="+mn-lt"/>
                <a:ea typeface="Avenir"/>
                <a:cs typeface="Arial" panose="020B0604020202020204" pitchFamily="34" charset="0"/>
                <a:sym typeface="Avenir"/>
              </a:rPr>
              <a:t>your organization’s logo and tagline</a:t>
            </a:r>
            <a:r>
              <a:rPr lang="en-US" sz="2400" dirty="0">
                <a:solidFill>
                  <a:schemeClr val="tx1"/>
                </a:solidFill>
                <a:latin typeface="+mn-lt"/>
              </a:rPr>
              <a:t>.</a:t>
            </a:r>
          </a:p>
        </p:txBody>
      </p:sp>
      <p:sp>
        <p:nvSpPr>
          <p:cNvPr id="7" name="Picture Placeholder 6">
            <a:extLst>
              <a:ext uri="{FF2B5EF4-FFF2-40B4-BE49-F238E27FC236}">
                <a16:creationId xmlns:a16="http://schemas.microsoft.com/office/drawing/2014/main" id="{E3353279-983E-4B42-A03B-465935F2651C}"/>
              </a:ext>
            </a:extLst>
          </p:cNvPr>
          <p:cNvSpPr>
            <a:spLocks noGrp="1"/>
          </p:cNvSpPr>
          <p:nvPr>
            <p:ph type="pic" sz="quarter" idx="13"/>
          </p:nvPr>
        </p:nvSpPr>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dk1"/>
              </a:buClr>
              <a:buSzPts val="2700"/>
              <a:buFont typeface="Avenir"/>
              <a:buNone/>
            </a:pPr>
            <a:r>
              <a:rPr lang="en-US" dirty="0">
                <a:latin typeface="Arial" panose="020B0604020202020204" pitchFamily="34" charset="0"/>
                <a:ea typeface="Avenir"/>
                <a:cs typeface="Arial" panose="020B0604020202020204" pitchFamily="34" charset="0"/>
                <a:sym typeface="Avenir"/>
              </a:rPr>
              <a:t>What is Sexual Assault?</a:t>
            </a:r>
            <a:endParaRPr dirty="0">
              <a:latin typeface="Arial" panose="020B0604020202020204" pitchFamily="34" charset="0"/>
              <a:ea typeface="Avenir"/>
              <a:cs typeface="Arial" panose="020B0604020202020204" pitchFamily="34" charset="0"/>
              <a:sym typeface="Avenir"/>
            </a:endParaRPr>
          </a:p>
        </p:txBody>
      </p:sp>
      <p:sp>
        <p:nvSpPr>
          <p:cNvPr id="2" name="Text Placeholder 1">
            <a:extLst>
              <a:ext uri="{FF2B5EF4-FFF2-40B4-BE49-F238E27FC236}">
                <a16:creationId xmlns:a16="http://schemas.microsoft.com/office/drawing/2014/main" id="{3CF740D2-7B1E-EB4C-9E8E-53653A517030}"/>
              </a:ext>
            </a:extLst>
          </p:cNvPr>
          <p:cNvSpPr>
            <a:spLocks noGrp="1"/>
          </p:cNvSpPr>
          <p:nvPr>
            <p:ph type="body" idx="1"/>
          </p:nvPr>
        </p:nvSpPr>
        <p:spPr/>
        <p:txBody>
          <a:bodyPr anchor="ctr" anchorCtr="0"/>
          <a:lstStyle/>
          <a:p>
            <a:pPr marL="9525" indent="0">
              <a:lnSpc>
                <a:spcPct val="114000"/>
              </a:lnSpc>
              <a:buNone/>
            </a:pPr>
            <a:r>
              <a:rPr lang="en-US" dirty="0">
                <a:latin typeface="Arial" panose="020B0604020202020204" pitchFamily="34" charset="0"/>
                <a:ea typeface="Avenir"/>
                <a:cs typeface="Arial" panose="020B0604020202020204" pitchFamily="34" charset="0"/>
                <a:sym typeface="Avenir"/>
              </a:rPr>
              <a:t>Sexual assault is any type of </a:t>
            </a:r>
            <a:r>
              <a:rPr lang="en-US" u="sng" dirty="0">
                <a:latin typeface="Arial" panose="020B0604020202020204" pitchFamily="34" charset="0"/>
                <a:ea typeface="Avenir"/>
                <a:cs typeface="Arial" panose="020B0604020202020204" pitchFamily="34" charset="0"/>
                <a:sym typeface="Avenir"/>
              </a:rPr>
              <a:t>unwanted sexual contact</a:t>
            </a:r>
            <a:r>
              <a:rPr lang="en-US" dirty="0">
                <a:latin typeface="Arial" panose="020B0604020202020204" pitchFamily="34" charset="0"/>
                <a:ea typeface="Avenir"/>
                <a:cs typeface="Arial" panose="020B0604020202020204" pitchFamily="34" charset="0"/>
                <a:sym typeface="Avenir"/>
              </a:rPr>
              <a:t> or behavior that occurs </a:t>
            </a:r>
            <a:r>
              <a:rPr lang="en-US" u="sng" dirty="0">
                <a:latin typeface="Arial" panose="020B0604020202020204" pitchFamily="34" charset="0"/>
                <a:ea typeface="Avenir"/>
                <a:cs typeface="Arial" panose="020B0604020202020204" pitchFamily="34" charset="0"/>
                <a:sym typeface="Avenir"/>
              </a:rPr>
              <a:t>without the consent</a:t>
            </a:r>
            <a:r>
              <a:rPr lang="en-US" dirty="0">
                <a:latin typeface="Arial" panose="020B0604020202020204" pitchFamily="34" charset="0"/>
                <a:ea typeface="Avenir"/>
                <a:cs typeface="Arial" panose="020B0604020202020204" pitchFamily="34" charset="0"/>
                <a:sym typeface="Avenir"/>
              </a:rPr>
              <a:t> of the person. Sexual assault occurs when a person is forced, coerced, or manipulated into any unwanted sexual activity.</a:t>
            </a:r>
          </a:p>
        </p:txBody>
      </p:sp>
      <p:sp>
        <p:nvSpPr>
          <p:cNvPr id="4" name="Picture Placeholder 3">
            <a:extLst>
              <a:ext uri="{FF2B5EF4-FFF2-40B4-BE49-F238E27FC236}">
                <a16:creationId xmlns:a16="http://schemas.microsoft.com/office/drawing/2014/main" id="{28A4450B-CC94-E347-B939-EF2647434290}"/>
              </a:ext>
            </a:extLst>
          </p:cNvPr>
          <p:cNvSpPr>
            <a:spLocks noGrp="1"/>
          </p:cNvSpPr>
          <p:nvPr>
            <p:ph type="pic" sz="quarter" idx="14"/>
          </p:nvPr>
        </p:nvSpPr>
        <p:spPr/>
      </p:sp>
      <p:sp>
        <p:nvSpPr>
          <p:cNvPr id="3" name="Picture Placeholder 2">
            <a:extLst>
              <a:ext uri="{FF2B5EF4-FFF2-40B4-BE49-F238E27FC236}">
                <a16:creationId xmlns:a16="http://schemas.microsoft.com/office/drawing/2014/main" id="{FE7B21ED-30E5-6741-AD1F-E0E32598CBF3}"/>
              </a:ext>
            </a:extLst>
          </p:cNvPr>
          <p:cNvSpPr>
            <a:spLocks noGrp="1"/>
          </p:cNvSpPr>
          <p:nvPr>
            <p:ph type="pic" sz="quarter" idx="13"/>
          </p:nvPr>
        </p:nvSpPr>
        <p:spPr/>
      </p:sp>
      <p:pic>
        <p:nvPicPr>
          <p:cNvPr id="131" name="Google Shape;131;p11" descr="Hands raised with different skin tones"/>
          <p:cNvPicPr preferRelativeResize="0"/>
          <p:nvPr/>
        </p:nvPicPr>
        <p:blipFill rotWithShape="1">
          <a:blip r:embed="rId3"/>
          <a:srcRect t="6731" r="192" b="6918"/>
          <a:stretch/>
        </p:blipFill>
        <p:spPr>
          <a:xfrm>
            <a:off x="358050" y="1148792"/>
            <a:ext cx="3948774" cy="3416400"/>
          </a:xfrm>
          <a:prstGeom prst="rect">
            <a:avLst/>
          </a:prstGeom>
          <a:noFill/>
          <a:ln>
            <a:noFill/>
          </a:ln>
        </p:spPr>
      </p:pic>
      <p:sp>
        <p:nvSpPr>
          <p:cNvPr id="132" name="Google Shape;132;p11"/>
          <p:cNvSpPr txBox="1"/>
          <p:nvPr/>
        </p:nvSpPr>
        <p:spPr>
          <a:xfrm>
            <a:off x="628650" y="1556300"/>
            <a:ext cx="407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 name="Picture Placeholder 12" descr="Word map of types of sexual violence and assault words">
            <a:extLst>
              <a:ext uri="{FF2B5EF4-FFF2-40B4-BE49-F238E27FC236}">
                <a16:creationId xmlns:a16="http://schemas.microsoft.com/office/drawing/2014/main" id="{D89486AC-F573-DD46-9BD9-9E1E436D7695}"/>
              </a:ext>
            </a:extLst>
          </p:cNvPr>
          <p:cNvPicPr>
            <a:picLocks noGrp="1" noChangeAspect="1"/>
          </p:cNvPicPr>
          <p:nvPr>
            <p:ph type="pic" sz="quarter" idx="10"/>
          </p:nvPr>
        </p:nvPicPr>
        <p:blipFill rotWithShape="1">
          <a:blip r:embed="rId3"/>
          <a:srcRect l="-5556" t="-8569" r="-5556" b="-16431"/>
          <a:stretch/>
        </p:blipFill>
        <p:spPr>
          <a:xfrm>
            <a:off x="4572000" y="0"/>
            <a:ext cx="4572000" cy="5143500"/>
          </a:xfrm>
        </p:spPr>
      </p:pic>
      <p:sp>
        <p:nvSpPr>
          <p:cNvPr id="6" name="Text Placeholder 5">
            <a:extLst>
              <a:ext uri="{FF2B5EF4-FFF2-40B4-BE49-F238E27FC236}">
                <a16:creationId xmlns:a16="http://schemas.microsoft.com/office/drawing/2014/main" id="{0FE31CEC-89A3-114F-B215-5C9311939A87}"/>
              </a:ext>
            </a:extLst>
          </p:cNvPr>
          <p:cNvSpPr>
            <a:spLocks noGrp="1"/>
          </p:cNvSpPr>
          <p:nvPr>
            <p:ph type="body" idx="1"/>
          </p:nvPr>
        </p:nvSpPr>
        <p:spPr/>
        <p:txBody>
          <a:bodyPr/>
          <a:lstStyle/>
          <a:p>
            <a:r>
              <a:rPr lang="en-US" dirty="0">
                <a:latin typeface="Arial" panose="020B0604020202020204" pitchFamily="34" charset="0"/>
                <a:ea typeface="Avenir"/>
                <a:cs typeface="Arial" panose="020B0604020202020204" pitchFamily="34" charset="0"/>
                <a:sym typeface="Avenir"/>
              </a:rPr>
              <a:t>Types of Sexual Violence and Assault</a:t>
            </a:r>
            <a:endParaRPr lang="en-US" dirty="0"/>
          </a:p>
        </p:txBody>
      </p:sp>
      <p:sp>
        <p:nvSpPr>
          <p:cNvPr id="11" name="Picture Placeholder 10">
            <a:extLst>
              <a:ext uri="{FF2B5EF4-FFF2-40B4-BE49-F238E27FC236}">
                <a16:creationId xmlns:a16="http://schemas.microsoft.com/office/drawing/2014/main" id="{CA3AD994-A536-8142-87A2-C63840838386}"/>
              </a:ext>
            </a:extLst>
          </p:cNvPr>
          <p:cNvSpPr>
            <a:spLocks noGrp="1"/>
          </p:cNvSpPr>
          <p:nvPr>
            <p:ph type="pic" sz="quarter" idx="13"/>
          </p:nvPr>
        </p:nvSpPr>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5"/>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dk1"/>
              </a:buClr>
              <a:buSzPts val="2700"/>
              <a:buFont typeface="Avenir"/>
              <a:buNone/>
            </a:pPr>
            <a:r>
              <a:rPr lang="en-US" dirty="0">
                <a:latin typeface="Arial" panose="020B0604020202020204" pitchFamily="34" charset="0"/>
                <a:ea typeface="Avenir"/>
                <a:cs typeface="Arial" panose="020B0604020202020204" pitchFamily="34" charset="0"/>
                <a:sym typeface="Avenir"/>
              </a:rPr>
              <a:t>Sexual Violence Continuum of Harm</a:t>
            </a:r>
            <a:endParaRPr sz="2800" dirty="0">
              <a:latin typeface="Arial" panose="020B0604020202020204" pitchFamily="34" charset="0"/>
              <a:ea typeface="Avenir"/>
              <a:cs typeface="Arial" panose="020B0604020202020204" pitchFamily="34" charset="0"/>
              <a:sym typeface="Avenir"/>
            </a:endParaRPr>
          </a:p>
        </p:txBody>
      </p:sp>
      <p:sp>
        <p:nvSpPr>
          <p:cNvPr id="2" name="Picture Placeholder 1">
            <a:extLst>
              <a:ext uri="{FF2B5EF4-FFF2-40B4-BE49-F238E27FC236}">
                <a16:creationId xmlns:a16="http://schemas.microsoft.com/office/drawing/2014/main" id="{695CE029-DB07-6046-802E-4EE20C985C32}"/>
              </a:ext>
            </a:extLst>
          </p:cNvPr>
          <p:cNvSpPr>
            <a:spLocks noGrp="1"/>
          </p:cNvSpPr>
          <p:nvPr>
            <p:ph type="pic" sz="quarter" idx="13"/>
          </p:nvPr>
        </p:nvSpPr>
        <p:spPr/>
      </p:sp>
      <p:pic>
        <p:nvPicPr>
          <p:cNvPr id="10" name="Picture Placeholder 9" descr="Arrow pointing from left to right with colors from green to red and words representing the Sexual Violence Continuum of Harm">
            <a:extLst>
              <a:ext uri="{FF2B5EF4-FFF2-40B4-BE49-F238E27FC236}">
                <a16:creationId xmlns:a16="http://schemas.microsoft.com/office/drawing/2014/main" id="{B93DD775-FEB7-154E-944B-02916A61E0EE}"/>
              </a:ext>
            </a:extLst>
          </p:cNvPr>
          <p:cNvPicPr>
            <a:picLocks noGrp="1" noChangeAspect="1"/>
          </p:cNvPicPr>
          <p:nvPr>
            <p:ph type="pic" sz="quarter" idx="14"/>
          </p:nvPr>
        </p:nvPicPr>
        <p:blipFill rotWithShape="1">
          <a:blip r:embed="rId3"/>
          <a:srcRect l="-748" t="-64500" r="-748" b="-64454"/>
          <a:stretch/>
        </p:blipFill>
        <p:spPr>
          <a:xfrm>
            <a:off x="228600" y="1189038"/>
            <a:ext cx="8686800" cy="3428682"/>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2" name="Title 1">
            <a:extLst>
              <a:ext uri="{FF2B5EF4-FFF2-40B4-BE49-F238E27FC236}">
                <a16:creationId xmlns:a16="http://schemas.microsoft.com/office/drawing/2014/main" id="{8ED09938-B7BE-314F-8551-EC94697F27B8}"/>
              </a:ext>
            </a:extLst>
          </p:cNvPr>
          <p:cNvSpPr>
            <a:spLocks noGrp="1"/>
          </p:cNvSpPr>
          <p:nvPr>
            <p:ph type="ctrTitle"/>
          </p:nvPr>
        </p:nvSpPr>
        <p:spPr/>
        <p:txBody>
          <a:bodyPr>
            <a:normAutofit/>
          </a:bodyPr>
          <a:lstStyle/>
          <a:p>
            <a:r>
              <a:rPr lang="en-US" dirty="0"/>
              <a:t>Rape Culture</a:t>
            </a:r>
          </a:p>
        </p:txBody>
      </p:sp>
      <p:sp>
        <p:nvSpPr>
          <p:cNvPr id="3" name="Picture Placeholder 2">
            <a:extLst>
              <a:ext uri="{FF2B5EF4-FFF2-40B4-BE49-F238E27FC236}">
                <a16:creationId xmlns:a16="http://schemas.microsoft.com/office/drawing/2014/main" id="{8EDA72F4-AC9D-D24D-875F-C6D0320D5103}"/>
              </a:ext>
            </a:extLst>
          </p:cNvPr>
          <p:cNvSpPr>
            <a:spLocks noGrp="1"/>
          </p:cNvSpPr>
          <p:nvPr>
            <p:ph type="pic" sz="quarter" idx="13"/>
          </p:nvPr>
        </p:nvSpPr>
        <p:spPr/>
      </p:sp>
      <p:pic>
        <p:nvPicPr>
          <p:cNvPr id="6" name="Picture Placeholder 5">
            <a:extLst>
              <a:ext uri="{FF2B5EF4-FFF2-40B4-BE49-F238E27FC236}">
                <a16:creationId xmlns:a16="http://schemas.microsoft.com/office/drawing/2014/main" id="{0821C8F2-B54E-FD4A-B10E-4717379F2587}"/>
              </a:ext>
            </a:extLst>
          </p:cNvPr>
          <p:cNvPicPr>
            <a:picLocks noGrp="1" noChangeAspect="1"/>
          </p:cNvPicPr>
          <p:nvPr>
            <p:ph type="pic" sz="quarter" idx="14"/>
          </p:nvPr>
        </p:nvPicPr>
        <p:blipFill rotWithShape="1">
          <a:blip r:embed="rId3"/>
          <a:srcRect l="-8285" t="-20" r="-8303" b="1"/>
          <a:stretch/>
        </p:blipFill>
        <p:spPr>
          <a:xfrm>
            <a:off x="228600" y="1189038"/>
            <a:ext cx="8686800" cy="342868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2" name="Text Placeholder 1">
            <a:extLst>
              <a:ext uri="{FF2B5EF4-FFF2-40B4-BE49-F238E27FC236}">
                <a16:creationId xmlns:a16="http://schemas.microsoft.com/office/drawing/2014/main" id="{798DCA66-8024-C740-A595-684A2670D00B}"/>
              </a:ext>
            </a:extLst>
          </p:cNvPr>
          <p:cNvSpPr>
            <a:spLocks noGrp="1"/>
          </p:cNvSpPr>
          <p:nvPr>
            <p:ph type="body" idx="1"/>
          </p:nvPr>
        </p:nvSpPr>
        <p:spPr/>
        <p:txBody>
          <a:bodyPr/>
          <a:lstStyle/>
          <a:p>
            <a:r>
              <a:rPr lang="en-US" dirty="0"/>
              <a:t>Chat question</a:t>
            </a:r>
          </a:p>
        </p:txBody>
      </p:sp>
      <p:sp>
        <p:nvSpPr>
          <p:cNvPr id="3" name="Text Placeholder 2">
            <a:extLst>
              <a:ext uri="{FF2B5EF4-FFF2-40B4-BE49-F238E27FC236}">
                <a16:creationId xmlns:a16="http://schemas.microsoft.com/office/drawing/2014/main" id="{CC701349-80CE-0342-8566-82B4BE57C5C4}"/>
              </a:ext>
            </a:extLst>
          </p:cNvPr>
          <p:cNvSpPr>
            <a:spLocks noGrp="1"/>
          </p:cNvSpPr>
          <p:nvPr>
            <p:ph type="body" idx="2"/>
          </p:nvPr>
        </p:nvSpPr>
        <p:spPr/>
        <p:txBody>
          <a:bodyPr lIns="0" tIns="0" rIns="0" bIns="0"/>
          <a:lstStyle/>
          <a:p>
            <a:pPr marL="114300" indent="0">
              <a:buNone/>
            </a:pPr>
            <a:r>
              <a:rPr lang="en-US" sz="2400" dirty="0"/>
              <a:t>What can you do to eradicate the continuum of harm and rape culture?</a:t>
            </a:r>
          </a:p>
        </p:txBody>
      </p:sp>
      <p:sp>
        <p:nvSpPr>
          <p:cNvPr id="7" name="Picture Placeholder 6">
            <a:extLst>
              <a:ext uri="{FF2B5EF4-FFF2-40B4-BE49-F238E27FC236}">
                <a16:creationId xmlns:a16="http://schemas.microsoft.com/office/drawing/2014/main" id="{54015BC3-C5A3-7542-AE54-0FADBF9E620E}"/>
              </a:ext>
            </a:extLst>
          </p:cNvPr>
          <p:cNvSpPr>
            <a:spLocks noGrp="1"/>
          </p:cNvSpPr>
          <p:nvPr>
            <p:ph type="pic" sz="quarter" idx="13"/>
          </p:nvPr>
        </p:nvSpPr>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4"/>
          <p:cNvSpPr txBox="1">
            <a:spLocks noGrp="1"/>
          </p:cNvSpPr>
          <p:nvPr>
            <p:ph type="ctrTitle"/>
          </p:nvPr>
        </p:nvSpPr>
        <p:spPr>
          <a:prstGeom prst="rect">
            <a:avLst/>
          </a:prstGeom>
          <a:noFill/>
          <a:ln>
            <a:noFill/>
          </a:ln>
        </p:spPr>
        <p:txBody>
          <a:bodyPr spcFirstLastPara="1" wrap="square" lIns="0" tIns="0" rIns="0" bIns="0" anchor="t" anchorCtr="0">
            <a:noAutofit/>
          </a:bodyPr>
          <a:lstStyle/>
          <a:p>
            <a:pPr marL="0" lvl="0" indent="0" rtl="0">
              <a:lnSpc>
                <a:spcPct val="90000"/>
              </a:lnSpc>
              <a:spcBef>
                <a:spcPts val="0"/>
              </a:spcBef>
              <a:spcAft>
                <a:spcPts val="0"/>
              </a:spcAft>
              <a:buClr>
                <a:schemeClr val="dk1"/>
              </a:buClr>
              <a:buSzPts val="2700"/>
              <a:buFont typeface="Avenir"/>
              <a:buNone/>
            </a:pPr>
            <a:r>
              <a:rPr lang="en-US" dirty="0">
                <a:latin typeface="Arial" panose="020B0604020202020204" pitchFamily="34" charset="0"/>
                <a:ea typeface="Avenir"/>
                <a:cs typeface="Arial" panose="020B0604020202020204" pitchFamily="34" charset="0"/>
                <a:sym typeface="Avenir"/>
              </a:rPr>
              <a:t>Prevalence of Sexual Violence</a:t>
            </a:r>
            <a:endParaRPr dirty="0">
              <a:latin typeface="Arial" panose="020B0604020202020204" pitchFamily="34" charset="0"/>
              <a:ea typeface="Avenir"/>
              <a:cs typeface="Arial" panose="020B0604020202020204" pitchFamily="34" charset="0"/>
              <a:sym typeface="Avenir"/>
            </a:endParaRPr>
          </a:p>
        </p:txBody>
      </p:sp>
      <p:sp>
        <p:nvSpPr>
          <p:cNvPr id="2" name="Picture Placeholder 1">
            <a:extLst>
              <a:ext uri="{FF2B5EF4-FFF2-40B4-BE49-F238E27FC236}">
                <a16:creationId xmlns:a16="http://schemas.microsoft.com/office/drawing/2014/main" id="{95E54143-C6A3-5545-886B-44363FB435B6}"/>
              </a:ext>
            </a:extLst>
          </p:cNvPr>
          <p:cNvSpPr>
            <a:spLocks noGrp="1"/>
          </p:cNvSpPr>
          <p:nvPr>
            <p:ph type="pic" sz="quarter" idx="13"/>
          </p:nvPr>
        </p:nvSpPr>
        <p:spPr/>
      </p:sp>
      <p:sp>
        <p:nvSpPr>
          <p:cNvPr id="3" name="Picture Placeholder 2">
            <a:extLst>
              <a:ext uri="{FF2B5EF4-FFF2-40B4-BE49-F238E27FC236}">
                <a16:creationId xmlns:a16="http://schemas.microsoft.com/office/drawing/2014/main" id="{245C5147-AE4D-864D-908C-DA53F18EA110}"/>
              </a:ext>
            </a:extLst>
          </p:cNvPr>
          <p:cNvSpPr>
            <a:spLocks noGrp="1"/>
          </p:cNvSpPr>
          <p:nvPr>
            <p:ph type="pic" sz="quarter" idx="14"/>
          </p:nvPr>
        </p:nvSpPr>
        <p:spPr>
          <a:xfrm>
            <a:off x="228600" y="1189038"/>
            <a:ext cx="8686800" cy="3125150"/>
          </a:xfrm>
        </p:spPr>
      </p:sp>
      <p:pic>
        <p:nvPicPr>
          <p:cNvPr id="170" name="Google Shape;170;p14" descr="Two boxed graphics showing the prevalence of sexual violence as more than 1 in 3 women and nearly 1 in 4 men."/>
          <p:cNvPicPr preferRelativeResize="0"/>
          <p:nvPr/>
        </p:nvPicPr>
        <p:blipFill rotWithShape="1">
          <a:blip r:embed="rId3">
            <a:alphaModFix/>
          </a:blip>
          <a:srcRect r="32835"/>
          <a:stretch/>
        </p:blipFill>
        <p:spPr>
          <a:xfrm>
            <a:off x="1501250" y="1189038"/>
            <a:ext cx="6141499" cy="3125150"/>
          </a:xfrm>
          <a:prstGeom prst="rect">
            <a:avLst/>
          </a:prstGeom>
          <a:noFill/>
          <a:ln>
            <a:noFill/>
          </a:ln>
        </p:spPr>
      </p:pic>
      <p:sp>
        <p:nvSpPr>
          <p:cNvPr id="4" name="TextBox 3">
            <a:extLst>
              <a:ext uri="{FF2B5EF4-FFF2-40B4-BE49-F238E27FC236}">
                <a16:creationId xmlns:a16="http://schemas.microsoft.com/office/drawing/2014/main" id="{957861CC-6321-264C-AB9D-EC798D120D35}"/>
              </a:ext>
            </a:extLst>
          </p:cNvPr>
          <p:cNvSpPr txBox="1"/>
          <p:nvPr/>
        </p:nvSpPr>
        <p:spPr>
          <a:xfrm>
            <a:off x="4617720" y="4387340"/>
            <a:ext cx="4251959" cy="123111"/>
          </a:xfrm>
          <a:prstGeom prst="rect">
            <a:avLst/>
          </a:prstGeom>
          <a:noFill/>
        </p:spPr>
        <p:txBody>
          <a:bodyPr wrap="square" lIns="0" tIns="0" rIns="0" bIns="0" rtlCol="0">
            <a:spAutoFit/>
          </a:bodyPr>
          <a:lstStyle/>
          <a:p>
            <a:r>
              <a:rPr lang="en-US" sz="800" i="1" dirty="0"/>
              <a:t>Image sourced from </a:t>
            </a:r>
            <a:r>
              <a:rPr lang="en-US" sz="800" i="1" dirty="0">
                <a:solidFill>
                  <a:schemeClr val="accent1">
                    <a:lumMod val="75000"/>
                  </a:schemeClr>
                </a:solidFill>
                <a:hlinkClick r:id="rId4">
                  <a:extLst>
                    <a:ext uri="{A12FA001-AC4F-418D-AE19-62706E023703}">
                      <ahyp:hlinkClr xmlns:ahyp="http://schemas.microsoft.com/office/drawing/2018/hyperlinkcolor" val="tx"/>
                    </a:ext>
                  </a:extLst>
                </a:hlinkClick>
              </a:rPr>
              <a:t>www.cdc.gov/violenceprevention/sexualviolence/fastfact.html</a:t>
            </a:r>
            <a:r>
              <a:rPr lang="en-US" sz="800" i="1"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110efc3e2da_0_0"/>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rtl="0">
              <a:spcBef>
                <a:spcPts val="0"/>
              </a:spcBef>
              <a:spcAft>
                <a:spcPts val="0"/>
              </a:spcAft>
              <a:buClr>
                <a:schemeClr val="dk1"/>
              </a:buClr>
              <a:buSzPts val="2700"/>
              <a:buFont typeface="Avenir"/>
              <a:buNone/>
            </a:pPr>
            <a:r>
              <a:rPr lang="en-US" dirty="0">
                <a:latin typeface="Arial" panose="020B0604020202020204" pitchFamily="34" charset="0"/>
                <a:ea typeface="Avenir"/>
                <a:cs typeface="Arial" panose="020B0604020202020204" pitchFamily="34" charset="0"/>
                <a:sym typeface="Avenir"/>
              </a:rPr>
              <a:t>Impact of Sexual Violence</a:t>
            </a:r>
            <a:endParaRPr dirty="0">
              <a:latin typeface="Arial" panose="020B0604020202020204" pitchFamily="34" charset="0"/>
              <a:ea typeface="Avenir"/>
              <a:cs typeface="Arial" panose="020B0604020202020204" pitchFamily="34" charset="0"/>
              <a:sym typeface="Avenir"/>
            </a:endParaRPr>
          </a:p>
        </p:txBody>
      </p:sp>
      <p:sp>
        <p:nvSpPr>
          <p:cNvPr id="176" name="Google Shape;176;g110efc3e2da_0_0"/>
          <p:cNvSpPr txBox="1">
            <a:spLocks noGrp="1"/>
          </p:cNvSpPr>
          <p:nvPr>
            <p:ph type="body" idx="1"/>
          </p:nvPr>
        </p:nvSpPr>
        <p:spPr>
          <a:prstGeom prst="rect">
            <a:avLst/>
          </a:prstGeom>
          <a:noFill/>
          <a:ln>
            <a:noFill/>
          </a:ln>
        </p:spPr>
        <p:txBody>
          <a:bodyPr spcFirstLastPara="1" wrap="square" lIns="91425" tIns="45700" rIns="91425" bIns="45700" anchor="ctr" anchorCtr="0">
            <a:noAutofit/>
          </a:bodyPr>
          <a:lstStyle/>
          <a:p>
            <a:pPr marL="346075" lvl="0" indent="-346075" algn="l" rtl="0">
              <a:lnSpc>
                <a:spcPct val="115000"/>
              </a:lnSpc>
              <a:spcBef>
                <a:spcPts val="600"/>
              </a:spcBef>
              <a:spcAft>
                <a:spcPts val="0"/>
              </a:spcAft>
              <a:buSzPts val="1400"/>
              <a:buFont typeface="Wingdings" pitchFamily="2" charset="2"/>
              <a:buChar char="§"/>
            </a:pPr>
            <a:r>
              <a:rPr lang="en-US" dirty="0">
                <a:latin typeface="Arial" panose="020B0604020202020204" pitchFamily="34" charset="0"/>
                <a:ea typeface="Avenir"/>
                <a:cs typeface="Arial" panose="020B0604020202020204" pitchFamily="34" charset="0"/>
                <a:sym typeface="Avenir"/>
              </a:rPr>
              <a:t>Individual impact (physical, psychological, etc.)</a:t>
            </a:r>
            <a:endParaRPr dirty="0">
              <a:latin typeface="Arial" panose="020B0604020202020204" pitchFamily="34" charset="0"/>
              <a:ea typeface="Avenir"/>
              <a:cs typeface="Arial" panose="020B0604020202020204" pitchFamily="34" charset="0"/>
              <a:sym typeface="Avenir"/>
            </a:endParaRPr>
          </a:p>
          <a:p>
            <a:pPr marL="346075" lvl="0" indent="-346075" algn="l" rtl="0">
              <a:lnSpc>
                <a:spcPct val="115000"/>
              </a:lnSpc>
              <a:spcBef>
                <a:spcPts val="600"/>
              </a:spcBef>
              <a:spcAft>
                <a:spcPts val="0"/>
              </a:spcAft>
              <a:buSzPts val="1400"/>
              <a:buFont typeface="Wingdings" pitchFamily="2" charset="2"/>
              <a:buChar char="§"/>
            </a:pPr>
            <a:r>
              <a:rPr lang="en-US" dirty="0">
                <a:latin typeface="Arial" panose="020B0604020202020204" pitchFamily="34" charset="0"/>
                <a:ea typeface="Avenir"/>
                <a:cs typeface="Arial" panose="020B0604020202020204" pitchFamily="34" charset="0"/>
                <a:sym typeface="Avenir"/>
              </a:rPr>
              <a:t>Community impact</a:t>
            </a:r>
            <a:endParaRPr dirty="0">
              <a:latin typeface="Arial" panose="020B0604020202020204" pitchFamily="34" charset="0"/>
              <a:ea typeface="Avenir"/>
              <a:cs typeface="Arial" panose="020B0604020202020204" pitchFamily="34" charset="0"/>
              <a:sym typeface="Avenir"/>
            </a:endParaRPr>
          </a:p>
          <a:p>
            <a:pPr marL="346075" lvl="0" indent="-346075" algn="l" rtl="0">
              <a:lnSpc>
                <a:spcPct val="115000"/>
              </a:lnSpc>
              <a:spcBef>
                <a:spcPts val="600"/>
              </a:spcBef>
              <a:spcAft>
                <a:spcPts val="0"/>
              </a:spcAft>
              <a:buSzPts val="1400"/>
              <a:buFont typeface="Wingdings" pitchFamily="2" charset="2"/>
              <a:buChar char="§"/>
            </a:pPr>
            <a:r>
              <a:rPr lang="en-US" dirty="0">
                <a:latin typeface="Arial" panose="020B0604020202020204" pitchFamily="34" charset="0"/>
                <a:ea typeface="Avenir"/>
                <a:cs typeface="Arial" panose="020B0604020202020204" pitchFamily="34" charset="0"/>
                <a:sym typeface="Avenir"/>
              </a:rPr>
              <a:t>Societal (financial consequences, etc.) – Estimated lifetime cost of rape in California is $163,800 of an adult, and $227,700 of a child. The national average is $122,461 per victim.</a:t>
            </a:r>
            <a:endParaRPr dirty="0"/>
          </a:p>
        </p:txBody>
      </p:sp>
      <p:sp>
        <p:nvSpPr>
          <p:cNvPr id="5" name="Picture Placeholder 4">
            <a:extLst>
              <a:ext uri="{FF2B5EF4-FFF2-40B4-BE49-F238E27FC236}">
                <a16:creationId xmlns:a16="http://schemas.microsoft.com/office/drawing/2014/main" id="{37AF43CD-5EF2-344D-8363-56E0423FBB96}"/>
              </a:ext>
            </a:extLst>
          </p:cNvPr>
          <p:cNvSpPr>
            <a:spLocks noGrp="1"/>
          </p:cNvSpPr>
          <p:nvPr>
            <p:ph type="pic" sz="quarter" idx="14"/>
          </p:nvPr>
        </p:nvSpPr>
        <p:spPr/>
      </p:sp>
      <p:sp>
        <p:nvSpPr>
          <p:cNvPr id="4" name="Picture Placeholder 3">
            <a:extLst>
              <a:ext uri="{FF2B5EF4-FFF2-40B4-BE49-F238E27FC236}">
                <a16:creationId xmlns:a16="http://schemas.microsoft.com/office/drawing/2014/main" id="{CBCF7F8F-2526-7F47-BDBA-168251B62430}"/>
              </a:ext>
            </a:extLst>
          </p:cNvPr>
          <p:cNvSpPr>
            <a:spLocks noGrp="1"/>
          </p:cNvSpPr>
          <p:nvPr>
            <p:ph type="pic" sz="quarter" idx="13"/>
          </p:nvPr>
        </p:nvSpPr>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17"/>
          <p:cNvSpPr txBox="1">
            <a:spLocks noGrp="1"/>
          </p:cNvSpPr>
          <p:nvPr>
            <p:ph type="body" idx="1"/>
          </p:nvPr>
        </p:nvSpPr>
        <p:spPr>
          <a:prstGeom prst="rect">
            <a:avLst/>
          </a:prstGeom>
          <a:noFill/>
          <a:ln>
            <a:noFill/>
          </a:ln>
        </p:spPr>
        <p:txBody>
          <a:bodyPr spcFirstLastPara="1" wrap="square" lIns="0" tIns="0" rIns="0" bIns="0" anchor="ctr" anchorCtr="0">
            <a:noAutofit/>
          </a:bodyPr>
          <a:lstStyle/>
          <a:p>
            <a:pPr lvl="0">
              <a:buSzPts val="1600"/>
            </a:pPr>
            <a:r>
              <a:rPr lang="en-US" dirty="0">
                <a:latin typeface="Arial" panose="020B0604020202020204" pitchFamily="34" charset="0"/>
                <a:ea typeface="Avenir"/>
                <a:cs typeface="Arial" panose="020B0604020202020204" pitchFamily="34" charset="0"/>
                <a:sym typeface="Avenir"/>
              </a:rPr>
              <a:t>Just the Facts</a:t>
            </a:r>
            <a:endParaRPr dirty="0">
              <a:latin typeface="Arial" panose="020B0604020202020204" pitchFamily="34" charset="0"/>
              <a:ea typeface="Avenir"/>
              <a:cs typeface="Arial" panose="020B0604020202020204" pitchFamily="34" charset="0"/>
              <a:sym typeface="Avenir"/>
            </a:endParaRPr>
          </a:p>
        </p:txBody>
      </p:sp>
      <p:sp>
        <p:nvSpPr>
          <p:cNvPr id="2" name="Text Placeholder 1">
            <a:extLst>
              <a:ext uri="{FF2B5EF4-FFF2-40B4-BE49-F238E27FC236}">
                <a16:creationId xmlns:a16="http://schemas.microsoft.com/office/drawing/2014/main" id="{CFAB9BCD-CDC5-E44A-87BE-81C5F8CFA293}"/>
              </a:ext>
            </a:extLst>
          </p:cNvPr>
          <p:cNvSpPr>
            <a:spLocks noGrp="1"/>
          </p:cNvSpPr>
          <p:nvPr>
            <p:ph type="body" idx="2"/>
          </p:nvPr>
        </p:nvSpPr>
        <p:spPr/>
        <p:txBody>
          <a:bodyPr lIns="0" tIns="0" rIns="0"/>
          <a:lstStyle/>
          <a:p>
            <a:pPr marL="0" indent="0">
              <a:spcBef>
                <a:spcPts val="0"/>
              </a:spcBef>
              <a:buNone/>
            </a:pPr>
            <a:r>
              <a:rPr lang="en-US" dirty="0">
                <a:latin typeface="Arial" panose="020B0604020202020204" pitchFamily="34" charset="0"/>
                <a:ea typeface="Avenir"/>
                <a:cs typeface="Arial" panose="020B0604020202020204" pitchFamily="34" charset="0"/>
                <a:sym typeface="Avenir"/>
              </a:rPr>
              <a:t>Fact: Anyone can experience sexual violence – no matter their profession, gender, gender identity, sexual orientation, race, ethnicity, class, age, or ability.</a:t>
            </a:r>
            <a:endParaRPr lang="en-US" sz="2000" dirty="0">
              <a:latin typeface="Arial" panose="020B0604020202020204" pitchFamily="34" charset="0"/>
              <a:ea typeface="Avenir"/>
              <a:cs typeface="Arial" panose="020B0604020202020204" pitchFamily="34" charset="0"/>
              <a:sym typeface="Avenir"/>
            </a:endParaRPr>
          </a:p>
        </p:txBody>
      </p:sp>
      <p:sp>
        <p:nvSpPr>
          <p:cNvPr id="3" name="Picture Placeholder 2">
            <a:extLst>
              <a:ext uri="{FF2B5EF4-FFF2-40B4-BE49-F238E27FC236}">
                <a16:creationId xmlns:a16="http://schemas.microsoft.com/office/drawing/2014/main" id="{53817829-2868-4245-A316-AEB8A42BAEDC}"/>
              </a:ext>
            </a:extLst>
          </p:cNvPr>
          <p:cNvSpPr>
            <a:spLocks noGrp="1"/>
          </p:cNvSpPr>
          <p:nvPr>
            <p:ph type="pic" sz="quarter" idx="13"/>
          </p:nvPr>
        </p:nvSpPr>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2" name="Text Placeholder 1">
            <a:extLst>
              <a:ext uri="{FF2B5EF4-FFF2-40B4-BE49-F238E27FC236}">
                <a16:creationId xmlns:a16="http://schemas.microsoft.com/office/drawing/2014/main" id="{0CDFCCC9-80D7-7149-86A6-A8A9D866C1DB}"/>
              </a:ext>
            </a:extLst>
          </p:cNvPr>
          <p:cNvSpPr>
            <a:spLocks noGrp="1"/>
          </p:cNvSpPr>
          <p:nvPr>
            <p:ph type="body" idx="2"/>
          </p:nvPr>
        </p:nvSpPr>
        <p:spPr/>
        <p:txBody>
          <a:bodyPr lIns="0" tIns="0" rIns="0"/>
          <a:lstStyle/>
          <a:p>
            <a:pPr marL="0" lvl="0" indent="0">
              <a:spcBef>
                <a:spcPts val="0"/>
              </a:spcBef>
              <a:buSzPts val="1600"/>
              <a:buNone/>
            </a:pPr>
            <a:r>
              <a:rPr lang="en-US" dirty="0">
                <a:latin typeface="Arial" panose="020B0604020202020204" pitchFamily="34" charset="0"/>
                <a:ea typeface="Avenir"/>
                <a:cs typeface="Arial" panose="020B0604020202020204" pitchFamily="34" charset="0"/>
                <a:sym typeface="Avenir"/>
              </a:rPr>
              <a:t>Fact: Consent is a freely given, clearly stated “yes.” Silence is not consent. Being drunk or drugged and unable to understand or speak is not consent. Being passed out or unconscious is not consent.</a:t>
            </a:r>
            <a:endParaRPr lang="en-US" sz="2000" dirty="0">
              <a:latin typeface="Arial" panose="020B0604020202020204" pitchFamily="34" charset="0"/>
              <a:ea typeface="Avenir"/>
              <a:cs typeface="Arial" panose="020B0604020202020204" pitchFamily="34" charset="0"/>
              <a:sym typeface="Avenir"/>
            </a:endParaRPr>
          </a:p>
        </p:txBody>
      </p:sp>
      <p:sp>
        <p:nvSpPr>
          <p:cNvPr id="3" name="Picture Placeholder 2">
            <a:extLst>
              <a:ext uri="{FF2B5EF4-FFF2-40B4-BE49-F238E27FC236}">
                <a16:creationId xmlns:a16="http://schemas.microsoft.com/office/drawing/2014/main" id="{8A3F915F-0E42-B448-83CC-38E50A8F104B}"/>
              </a:ext>
            </a:extLst>
          </p:cNvPr>
          <p:cNvSpPr>
            <a:spLocks noGrp="1"/>
          </p:cNvSpPr>
          <p:nvPr>
            <p:ph type="pic" sz="quarter" idx="13"/>
          </p:nvPr>
        </p:nvSpPr>
        <p:spPr/>
      </p:sp>
      <p:sp>
        <p:nvSpPr>
          <p:cNvPr id="5" name="Text Placeholder 4">
            <a:extLst>
              <a:ext uri="{FF2B5EF4-FFF2-40B4-BE49-F238E27FC236}">
                <a16:creationId xmlns:a16="http://schemas.microsoft.com/office/drawing/2014/main" id="{29614F84-ED5C-F344-9434-55D7E63695A3}"/>
              </a:ext>
            </a:extLst>
          </p:cNvPr>
          <p:cNvSpPr>
            <a:spLocks noGrp="1"/>
          </p:cNvSpPr>
          <p:nvPr>
            <p:ph type="body" idx="1"/>
          </p:nvPr>
        </p:nvSpPr>
        <p:spPr/>
        <p:txBody>
          <a:bodyPr/>
          <a:lstStyle/>
          <a:p>
            <a:r>
              <a:rPr lang="en-US" dirty="0"/>
              <a:t>Just the Facts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2" name="Text Placeholder 1">
            <a:extLst>
              <a:ext uri="{FF2B5EF4-FFF2-40B4-BE49-F238E27FC236}">
                <a16:creationId xmlns:a16="http://schemas.microsoft.com/office/drawing/2014/main" id="{0CDFCCC9-80D7-7149-86A6-A8A9D866C1DB}"/>
              </a:ext>
            </a:extLst>
          </p:cNvPr>
          <p:cNvSpPr>
            <a:spLocks noGrp="1"/>
          </p:cNvSpPr>
          <p:nvPr>
            <p:ph type="body" idx="2"/>
          </p:nvPr>
        </p:nvSpPr>
        <p:spPr/>
        <p:txBody>
          <a:bodyPr lIns="0" tIns="0" rIns="0"/>
          <a:lstStyle/>
          <a:p>
            <a:pPr marL="0" lvl="0" indent="0">
              <a:spcBef>
                <a:spcPts val="0"/>
              </a:spcBef>
              <a:buSzPts val="1400"/>
              <a:buNone/>
            </a:pPr>
            <a:r>
              <a:rPr lang="en-US" dirty="0">
                <a:latin typeface="Arial" panose="020B0604020202020204" pitchFamily="34" charset="0"/>
                <a:ea typeface="Avenir"/>
                <a:cs typeface="Arial" panose="020B0604020202020204" pitchFamily="34" charset="0"/>
                <a:sym typeface="Avenir"/>
              </a:rPr>
              <a:t>Fact: Previous sexual conduct, including previous consent to sex, is not consent for sex right now. If she kissed you yesterday, that doesn’t mean she wants to kiss you today.</a:t>
            </a:r>
            <a:endParaRPr lang="en-US" sz="2000" dirty="0">
              <a:latin typeface="Arial" panose="020B0604020202020204" pitchFamily="34" charset="0"/>
              <a:ea typeface="Avenir"/>
              <a:cs typeface="Arial" panose="020B0604020202020204" pitchFamily="34" charset="0"/>
              <a:sym typeface="Avenir"/>
            </a:endParaRPr>
          </a:p>
        </p:txBody>
      </p:sp>
      <p:sp>
        <p:nvSpPr>
          <p:cNvPr id="3" name="Picture Placeholder 2">
            <a:extLst>
              <a:ext uri="{FF2B5EF4-FFF2-40B4-BE49-F238E27FC236}">
                <a16:creationId xmlns:a16="http://schemas.microsoft.com/office/drawing/2014/main" id="{8A3F915F-0E42-B448-83CC-38E50A8F104B}"/>
              </a:ext>
            </a:extLst>
          </p:cNvPr>
          <p:cNvSpPr>
            <a:spLocks noGrp="1"/>
          </p:cNvSpPr>
          <p:nvPr>
            <p:ph type="pic" sz="quarter" idx="13"/>
          </p:nvPr>
        </p:nvSpPr>
        <p:spPr/>
      </p:sp>
      <p:sp>
        <p:nvSpPr>
          <p:cNvPr id="5" name="Text Placeholder 4">
            <a:extLst>
              <a:ext uri="{FF2B5EF4-FFF2-40B4-BE49-F238E27FC236}">
                <a16:creationId xmlns:a16="http://schemas.microsoft.com/office/drawing/2014/main" id="{29614F84-ED5C-F344-9434-55D7E63695A3}"/>
              </a:ext>
            </a:extLst>
          </p:cNvPr>
          <p:cNvSpPr>
            <a:spLocks noGrp="1"/>
          </p:cNvSpPr>
          <p:nvPr>
            <p:ph type="body" idx="1"/>
          </p:nvPr>
        </p:nvSpPr>
        <p:spPr/>
        <p:txBody>
          <a:bodyPr/>
          <a:lstStyle/>
          <a:p>
            <a:r>
              <a:rPr lang="en-US" dirty="0"/>
              <a:t>Just the Facts</a:t>
            </a:r>
          </a:p>
        </p:txBody>
      </p:sp>
    </p:spTree>
    <p:extLst>
      <p:ext uri="{BB962C8B-B14F-4D97-AF65-F5344CB8AC3E}">
        <p14:creationId xmlns:p14="http://schemas.microsoft.com/office/powerpoint/2010/main" val="2447185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72"/>
        <p:cNvGrpSpPr/>
        <p:nvPr/>
      </p:nvGrpSpPr>
      <p:grpSpPr>
        <a:xfrm>
          <a:off x="0" y="0"/>
          <a:ext cx="0" cy="0"/>
          <a:chOff x="0" y="0"/>
          <a:chExt cx="0" cy="0"/>
        </a:xfrm>
      </p:grpSpPr>
      <p:sp>
        <p:nvSpPr>
          <p:cNvPr id="73" name="Google Shape;73;p2"/>
          <p:cNvSpPr txBox="1"/>
          <p:nvPr/>
        </p:nvSpPr>
        <p:spPr>
          <a:xfrm>
            <a:off x="1195386" y="3000375"/>
            <a:ext cx="6753225" cy="61555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chemeClr val="lt1"/>
                </a:solidFill>
                <a:latin typeface="Arial" panose="020B0604020202020204" pitchFamily="34" charset="0"/>
                <a:ea typeface="Avenir"/>
                <a:cs typeface="Arial" panose="020B0604020202020204" pitchFamily="34" charset="0"/>
                <a:sym typeface="Avenir"/>
              </a:rPr>
              <a:t>Confidentiality, Privilege, Mandatory Reporting and Centers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pic>
        <p:nvPicPr>
          <p:cNvPr id="76" name="Google Shape;76;p2" descr="Cover image for Sexual Assault Awareness Month 2022, titled It Impacts Us All, Sexual Assault 101."/>
          <p:cNvPicPr preferRelativeResize="0"/>
          <p:nvPr/>
        </p:nvPicPr>
        <p:blipFill>
          <a:blip r:embed="rId3"/>
          <a:srcRect/>
          <a:stretch/>
        </p:blipFill>
        <p:spPr>
          <a:xfrm>
            <a:off x="0" y="0"/>
            <a:ext cx="9144000"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2" name="Text Placeholder 1">
            <a:extLst>
              <a:ext uri="{FF2B5EF4-FFF2-40B4-BE49-F238E27FC236}">
                <a16:creationId xmlns:a16="http://schemas.microsoft.com/office/drawing/2014/main" id="{0CDFCCC9-80D7-7149-86A6-A8A9D866C1DB}"/>
              </a:ext>
            </a:extLst>
          </p:cNvPr>
          <p:cNvSpPr>
            <a:spLocks noGrp="1"/>
          </p:cNvSpPr>
          <p:nvPr>
            <p:ph type="body" idx="2"/>
          </p:nvPr>
        </p:nvSpPr>
        <p:spPr/>
        <p:txBody>
          <a:bodyPr lIns="0" tIns="0" rIns="0"/>
          <a:lstStyle/>
          <a:p>
            <a:pPr marL="0" lvl="0" indent="0">
              <a:spcBef>
                <a:spcPts val="0"/>
              </a:spcBef>
              <a:buSzPts val="1400"/>
              <a:buNone/>
            </a:pPr>
            <a:r>
              <a:rPr lang="en-US" sz="1600" dirty="0">
                <a:latin typeface="Arial" panose="020B0604020202020204" pitchFamily="34" charset="0"/>
                <a:ea typeface="Avenir"/>
                <a:cs typeface="Arial" panose="020B0604020202020204" pitchFamily="34" charset="0"/>
                <a:sym typeface="Avenir"/>
              </a:rPr>
              <a:t>Fact: Rape is never the victim’s fault. </a:t>
            </a:r>
            <a:br>
              <a:rPr lang="en-US" sz="1600" dirty="0">
                <a:latin typeface="Arial" panose="020B0604020202020204" pitchFamily="34" charset="0"/>
                <a:ea typeface="Avenir"/>
                <a:cs typeface="Arial" panose="020B0604020202020204" pitchFamily="34" charset="0"/>
                <a:sym typeface="Avenir"/>
              </a:rPr>
            </a:br>
            <a:r>
              <a:rPr lang="en-US" sz="1600" dirty="0">
                <a:latin typeface="Arial" panose="020B0604020202020204" pitchFamily="34" charset="0"/>
                <a:ea typeface="Avenir"/>
                <a:cs typeface="Arial" panose="020B0604020202020204" pitchFamily="34" charset="0"/>
                <a:sym typeface="Avenir"/>
              </a:rPr>
              <a:t>It is a crime of violence and control </a:t>
            </a:r>
            <a:br>
              <a:rPr lang="en-US" sz="1600" dirty="0">
                <a:latin typeface="Arial" panose="020B0604020202020204" pitchFamily="34" charset="0"/>
                <a:ea typeface="Avenir"/>
                <a:cs typeface="Arial" panose="020B0604020202020204" pitchFamily="34" charset="0"/>
                <a:sym typeface="Avenir"/>
              </a:rPr>
            </a:br>
            <a:r>
              <a:rPr lang="en-US" sz="1600" dirty="0">
                <a:latin typeface="Arial" panose="020B0604020202020204" pitchFamily="34" charset="0"/>
                <a:ea typeface="Avenir"/>
                <a:cs typeface="Arial" panose="020B0604020202020204" pitchFamily="34" charset="0"/>
                <a:sym typeface="Avenir"/>
              </a:rPr>
              <a:t>that stems from the perpetrator’s determination to exercise power over another. Neither a person’s clothing or behavior are invitations for unwanted sexual activity. Forcing someone to engage in non-consensual sexual activity is rape, regardless of the way that person dresses or acts.</a:t>
            </a:r>
          </a:p>
        </p:txBody>
      </p:sp>
      <p:sp>
        <p:nvSpPr>
          <p:cNvPr id="3" name="Picture Placeholder 2">
            <a:extLst>
              <a:ext uri="{FF2B5EF4-FFF2-40B4-BE49-F238E27FC236}">
                <a16:creationId xmlns:a16="http://schemas.microsoft.com/office/drawing/2014/main" id="{8A3F915F-0E42-B448-83CC-38E50A8F104B}"/>
              </a:ext>
            </a:extLst>
          </p:cNvPr>
          <p:cNvSpPr>
            <a:spLocks noGrp="1"/>
          </p:cNvSpPr>
          <p:nvPr>
            <p:ph type="pic" sz="quarter" idx="13"/>
          </p:nvPr>
        </p:nvSpPr>
        <p:spPr/>
      </p:sp>
      <p:sp>
        <p:nvSpPr>
          <p:cNvPr id="5" name="Text Placeholder 4">
            <a:extLst>
              <a:ext uri="{FF2B5EF4-FFF2-40B4-BE49-F238E27FC236}">
                <a16:creationId xmlns:a16="http://schemas.microsoft.com/office/drawing/2014/main" id="{29614F84-ED5C-F344-9434-55D7E63695A3}"/>
              </a:ext>
            </a:extLst>
          </p:cNvPr>
          <p:cNvSpPr>
            <a:spLocks noGrp="1"/>
          </p:cNvSpPr>
          <p:nvPr>
            <p:ph type="body" idx="1"/>
          </p:nvPr>
        </p:nvSpPr>
        <p:spPr/>
        <p:txBody>
          <a:bodyPr/>
          <a:lstStyle/>
          <a:p>
            <a:r>
              <a:rPr lang="en-US" dirty="0"/>
              <a:t>Just the Facts</a:t>
            </a:r>
          </a:p>
        </p:txBody>
      </p:sp>
    </p:spTree>
    <p:extLst>
      <p:ext uri="{BB962C8B-B14F-4D97-AF65-F5344CB8AC3E}">
        <p14:creationId xmlns:p14="http://schemas.microsoft.com/office/powerpoint/2010/main" val="315500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2" name="Text Placeholder 1">
            <a:extLst>
              <a:ext uri="{FF2B5EF4-FFF2-40B4-BE49-F238E27FC236}">
                <a16:creationId xmlns:a16="http://schemas.microsoft.com/office/drawing/2014/main" id="{0CDFCCC9-80D7-7149-86A6-A8A9D866C1DB}"/>
              </a:ext>
            </a:extLst>
          </p:cNvPr>
          <p:cNvSpPr>
            <a:spLocks noGrp="1"/>
          </p:cNvSpPr>
          <p:nvPr>
            <p:ph type="body" idx="2"/>
          </p:nvPr>
        </p:nvSpPr>
        <p:spPr/>
        <p:txBody>
          <a:bodyPr lIns="0" rIns="0"/>
          <a:lstStyle/>
          <a:p>
            <a:pPr marL="0" lvl="0" indent="0">
              <a:spcBef>
                <a:spcPts val="0"/>
              </a:spcBef>
              <a:buSzPts val="1400"/>
              <a:buNone/>
            </a:pPr>
            <a:r>
              <a:rPr lang="en-US" dirty="0">
                <a:latin typeface="Arial" panose="020B0604020202020204" pitchFamily="34" charset="0"/>
                <a:ea typeface="Avenir"/>
                <a:cs typeface="Arial" panose="020B0604020202020204" pitchFamily="34" charset="0"/>
                <a:sym typeface="Avenir"/>
              </a:rPr>
              <a:t>Fact: A person under the influence </a:t>
            </a:r>
            <a:br>
              <a:rPr lang="en-US" dirty="0">
                <a:latin typeface="Arial" panose="020B0604020202020204" pitchFamily="34" charset="0"/>
                <a:ea typeface="Avenir"/>
                <a:cs typeface="Arial" panose="020B0604020202020204" pitchFamily="34" charset="0"/>
                <a:sym typeface="Avenir"/>
              </a:rPr>
            </a:br>
            <a:r>
              <a:rPr lang="en-US" dirty="0">
                <a:latin typeface="Arial" panose="020B0604020202020204" pitchFamily="34" charset="0"/>
                <a:ea typeface="Avenir"/>
                <a:cs typeface="Arial" panose="020B0604020202020204" pitchFamily="34" charset="0"/>
                <a:sym typeface="Avenir"/>
              </a:rPr>
              <a:t>of drugs or alcohol can’t consent to sexual activity. If consent isn’t given, </a:t>
            </a:r>
            <a:br>
              <a:rPr lang="en-US" dirty="0">
                <a:latin typeface="Arial" panose="020B0604020202020204" pitchFamily="34" charset="0"/>
                <a:ea typeface="Avenir"/>
                <a:cs typeface="Arial" panose="020B0604020202020204" pitchFamily="34" charset="0"/>
                <a:sym typeface="Avenir"/>
              </a:rPr>
            </a:br>
            <a:r>
              <a:rPr lang="en-US" dirty="0">
                <a:latin typeface="Arial" panose="020B0604020202020204" pitchFamily="34" charset="0"/>
                <a:ea typeface="Avenir"/>
                <a:cs typeface="Arial" panose="020B0604020202020204" pitchFamily="34" charset="0"/>
                <a:sym typeface="Avenir"/>
              </a:rPr>
              <a:t>it is rape.</a:t>
            </a:r>
          </a:p>
        </p:txBody>
      </p:sp>
      <p:sp>
        <p:nvSpPr>
          <p:cNvPr id="3" name="Picture Placeholder 2">
            <a:extLst>
              <a:ext uri="{FF2B5EF4-FFF2-40B4-BE49-F238E27FC236}">
                <a16:creationId xmlns:a16="http://schemas.microsoft.com/office/drawing/2014/main" id="{8A3F915F-0E42-B448-83CC-38E50A8F104B}"/>
              </a:ext>
            </a:extLst>
          </p:cNvPr>
          <p:cNvSpPr>
            <a:spLocks noGrp="1"/>
          </p:cNvSpPr>
          <p:nvPr>
            <p:ph type="pic" sz="quarter" idx="13"/>
          </p:nvPr>
        </p:nvSpPr>
        <p:spPr/>
      </p:sp>
      <p:sp>
        <p:nvSpPr>
          <p:cNvPr id="5" name="Text Placeholder 4">
            <a:extLst>
              <a:ext uri="{FF2B5EF4-FFF2-40B4-BE49-F238E27FC236}">
                <a16:creationId xmlns:a16="http://schemas.microsoft.com/office/drawing/2014/main" id="{29614F84-ED5C-F344-9434-55D7E63695A3}"/>
              </a:ext>
            </a:extLst>
          </p:cNvPr>
          <p:cNvSpPr>
            <a:spLocks noGrp="1"/>
          </p:cNvSpPr>
          <p:nvPr>
            <p:ph type="body" idx="1"/>
          </p:nvPr>
        </p:nvSpPr>
        <p:spPr/>
        <p:txBody>
          <a:bodyPr/>
          <a:lstStyle/>
          <a:p>
            <a:r>
              <a:rPr lang="en-US" dirty="0"/>
              <a:t>Just the Facts</a:t>
            </a:r>
          </a:p>
        </p:txBody>
      </p:sp>
    </p:spTree>
    <p:extLst>
      <p:ext uri="{BB962C8B-B14F-4D97-AF65-F5344CB8AC3E}">
        <p14:creationId xmlns:p14="http://schemas.microsoft.com/office/powerpoint/2010/main" val="1833589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2" name="Text Placeholder 1">
            <a:extLst>
              <a:ext uri="{FF2B5EF4-FFF2-40B4-BE49-F238E27FC236}">
                <a16:creationId xmlns:a16="http://schemas.microsoft.com/office/drawing/2014/main" id="{0CDFCCC9-80D7-7149-86A6-A8A9D866C1DB}"/>
              </a:ext>
            </a:extLst>
          </p:cNvPr>
          <p:cNvSpPr>
            <a:spLocks noGrp="1"/>
          </p:cNvSpPr>
          <p:nvPr>
            <p:ph type="body" idx="2"/>
          </p:nvPr>
        </p:nvSpPr>
        <p:spPr/>
        <p:txBody>
          <a:bodyPr lIns="0" rIns="0"/>
          <a:lstStyle/>
          <a:p>
            <a:pPr marL="0" lvl="0" indent="0">
              <a:spcBef>
                <a:spcPts val="0"/>
              </a:spcBef>
              <a:buSzPts val="1400"/>
              <a:buNone/>
            </a:pPr>
            <a:r>
              <a:rPr lang="en-US" sz="1600" dirty="0">
                <a:latin typeface="Arial" panose="020B0604020202020204" pitchFamily="34" charset="0"/>
                <a:ea typeface="Avenir"/>
                <a:cs typeface="Arial" panose="020B0604020202020204" pitchFamily="34" charset="0"/>
                <a:sym typeface="Avenir"/>
              </a:rPr>
              <a:t>Fact: Most rapes are committed by someone the victim knows. For both completed and attempted rapes, about 8 in 10 offenders were known to the victim. Rape can be committed within any type of relationship, including in marriage, in dating relationships, or by classmates, acquaintances or co-workers.</a:t>
            </a:r>
          </a:p>
        </p:txBody>
      </p:sp>
      <p:sp>
        <p:nvSpPr>
          <p:cNvPr id="3" name="Picture Placeholder 2">
            <a:extLst>
              <a:ext uri="{FF2B5EF4-FFF2-40B4-BE49-F238E27FC236}">
                <a16:creationId xmlns:a16="http://schemas.microsoft.com/office/drawing/2014/main" id="{8A3F915F-0E42-B448-83CC-38E50A8F104B}"/>
              </a:ext>
            </a:extLst>
          </p:cNvPr>
          <p:cNvSpPr>
            <a:spLocks noGrp="1"/>
          </p:cNvSpPr>
          <p:nvPr>
            <p:ph type="pic" sz="quarter" idx="13"/>
          </p:nvPr>
        </p:nvSpPr>
        <p:spPr/>
      </p:sp>
      <p:sp>
        <p:nvSpPr>
          <p:cNvPr id="5" name="Text Placeholder 4">
            <a:extLst>
              <a:ext uri="{FF2B5EF4-FFF2-40B4-BE49-F238E27FC236}">
                <a16:creationId xmlns:a16="http://schemas.microsoft.com/office/drawing/2014/main" id="{29614F84-ED5C-F344-9434-55D7E63695A3}"/>
              </a:ext>
            </a:extLst>
          </p:cNvPr>
          <p:cNvSpPr>
            <a:spLocks noGrp="1"/>
          </p:cNvSpPr>
          <p:nvPr>
            <p:ph type="body" idx="1"/>
          </p:nvPr>
        </p:nvSpPr>
        <p:spPr/>
        <p:txBody>
          <a:bodyPr/>
          <a:lstStyle/>
          <a:p>
            <a:r>
              <a:rPr lang="en-US" dirty="0"/>
              <a:t>Just the Facts</a:t>
            </a:r>
          </a:p>
        </p:txBody>
      </p:sp>
    </p:spTree>
    <p:extLst>
      <p:ext uri="{BB962C8B-B14F-4D97-AF65-F5344CB8AC3E}">
        <p14:creationId xmlns:p14="http://schemas.microsoft.com/office/powerpoint/2010/main" val="1525134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1F328-E028-B04E-8AD2-EBA901A005BE}"/>
              </a:ext>
            </a:extLst>
          </p:cNvPr>
          <p:cNvSpPr>
            <a:spLocks noGrp="1"/>
          </p:cNvSpPr>
          <p:nvPr>
            <p:ph type="ctrTitle"/>
          </p:nvPr>
        </p:nvSpPr>
        <p:spPr/>
        <p:txBody>
          <a:bodyPr/>
          <a:lstStyle/>
          <a:p>
            <a:r>
              <a:rPr lang="en-US" dirty="0"/>
              <a:t>Breakout Session 1</a:t>
            </a:r>
          </a:p>
        </p:txBody>
      </p:sp>
      <p:sp>
        <p:nvSpPr>
          <p:cNvPr id="3" name="Subtitle 2">
            <a:extLst>
              <a:ext uri="{FF2B5EF4-FFF2-40B4-BE49-F238E27FC236}">
                <a16:creationId xmlns:a16="http://schemas.microsoft.com/office/drawing/2014/main" id="{05BA67C0-59F5-2542-A7F9-59E5560AE30D}"/>
              </a:ext>
            </a:extLst>
          </p:cNvPr>
          <p:cNvSpPr>
            <a:spLocks noGrp="1"/>
          </p:cNvSpPr>
          <p:nvPr>
            <p:ph type="subTitle" idx="1"/>
          </p:nvPr>
        </p:nvSpPr>
        <p:spPr/>
        <p:txBody>
          <a:bodyPr/>
          <a:lstStyle/>
          <a:p>
            <a:pPr marL="0" lvl="0" indent="0">
              <a:spcBef>
                <a:spcPts val="1800"/>
              </a:spcBef>
              <a:buClr>
                <a:schemeClr val="dk1"/>
              </a:buClr>
              <a:buSzPts val="1400"/>
            </a:pPr>
            <a:r>
              <a:rPr lang="en-US" dirty="0">
                <a:solidFill>
                  <a:schemeClr val="dk1"/>
                </a:solidFill>
                <a:latin typeface="Arial" panose="020B0604020202020204" pitchFamily="34" charset="0"/>
                <a:ea typeface="Avenir"/>
                <a:cs typeface="Arial" panose="020B0604020202020204" pitchFamily="34" charset="0"/>
                <a:sym typeface="Avenir"/>
              </a:rPr>
              <a:t>How does sexual violence affect us all?</a:t>
            </a:r>
          </a:p>
          <a:p>
            <a:pPr marL="0" lvl="0" indent="0">
              <a:spcBef>
                <a:spcPts val="1800"/>
              </a:spcBef>
              <a:buClr>
                <a:schemeClr val="dk1"/>
              </a:buClr>
              <a:buSzPts val="1400"/>
            </a:pPr>
            <a:r>
              <a:rPr lang="en-US" dirty="0">
                <a:solidFill>
                  <a:schemeClr val="dk1"/>
                </a:solidFill>
                <a:latin typeface="Arial" panose="020B0604020202020204" pitchFamily="34" charset="0"/>
                <a:ea typeface="Avenir"/>
                <a:cs typeface="Arial" panose="020B0604020202020204" pitchFamily="34" charset="0"/>
                <a:sym typeface="Avenir"/>
              </a:rPr>
              <a:t>How does it affect your life and our community?</a:t>
            </a:r>
          </a:p>
          <a:p>
            <a:pPr marL="0" lvl="0" indent="0">
              <a:spcBef>
                <a:spcPts val="1800"/>
              </a:spcBef>
              <a:buClr>
                <a:schemeClr val="dk1"/>
              </a:buClr>
              <a:buSzPts val="1400"/>
            </a:pPr>
            <a:r>
              <a:rPr lang="en-US" dirty="0">
                <a:solidFill>
                  <a:schemeClr val="dk1"/>
                </a:solidFill>
                <a:latin typeface="Arial" panose="020B0604020202020204" pitchFamily="34" charset="0"/>
                <a:ea typeface="Avenir"/>
                <a:cs typeface="Arial" panose="020B0604020202020204" pitchFamily="34" charset="0"/>
                <a:sym typeface="Avenir"/>
              </a:rPr>
              <a:t>Why we should all care about it?</a:t>
            </a:r>
          </a:p>
        </p:txBody>
      </p:sp>
      <p:sp>
        <p:nvSpPr>
          <p:cNvPr id="4" name="Picture Placeholder 3">
            <a:extLst>
              <a:ext uri="{FF2B5EF4-FFF2-40B4-BE49-F238E27FC236}">
                <a16:creationId xmlns:a16="http://schemas.microsoft.com/office/drawing/2014/main" id="{532A2954-E4E1-3449-8E3F-93D8F7F4FEB7}"/>
              </a:ext>
            </a:extLst>
          </p:cNvPr>
          <p:cNvSpPr>
            <a:spLocks noGrp="1"/>
          </p:cNvSpPr>
          <p:nvPr>
            <p:ph type="pic" sz="quarter" idx="13"/>
          </p:nvPr>
        </p:nvSpPr>
        <p:spPr/>
      </p:sp>
    </p:spTree>
    <p:extLst>
      <p:ext uri="{BB962C8B-B14F-4D97-AF65-F5344CB8AC3E}">
        <p14:creationId xmlns:p14="http://schemas.microsoft.com/office/powerpoint/2010/main" val="2418717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8"/>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dk1"/>
              </a:buClr>
              <a:buSzPts val="2700"/>
              <a:buFont typeface="Avenir"/>
              <a:buNone/>
            </a:pPr>
            <a:r>
              <a:rPr lang="en-US" dirty="0">
                <a:latin typeface="Arial" panose="020B0604020202020204" pitchFamily="34" charset="0"/>
                <a:ea typeface="Avenir"/>
                <a:cs typeface="Arial" panose="020B0604020202020204" pitchFamily="34" charset="0"/>
                <a:sym typeface="Avenir"/>
              </a:rPr>
              <a:t>Consent Is:</a:t>
            </a:r>
            <a:endParaRPr dirty="0">
              <a:latin typeface="Arial" panose="020B0604020202020204" pitchFamily="34" charset="0"/>
              <a:ea typeface="Avenir"/>
              <a:cs typeface="Arial" panose="020B0604020202020204" pitchFamily="34" charset="0"/>
              <a:sym typeface="Avenir"/>
            </a:endParaRPr>
          </a:p>
        </p:txBody>
      </p:sp>
      <p:sp>
        <p:nvSpPr>
          <p:cNvPr id="2" name="Subtitle 1">
            <a:extLst>
              <a:ext uri="{FF2B5EF4-FFF2-40B4-BE49-F238E27FC236}">
                <a16:creationId xmlns:a16="http://schemas.microsoft.com/office/drawing/2014/main" id="{A6D3692D-91CE-6C49-BF42-BBC0273106B0}"/>
              </a:ext>
            </a:extLst>
          </p:cNvPr>
          <p:cNvSpPr>
            <a:spLocks noGrp="1"/>
          </p:cNvSpPr>
          <p:nvPr>
            <p:ph type="subTitle" idx="1"/>
          </p:nvPr>
        </p:nvSpPr>
        <p:spPr>
          <a:xfrm>
            <a:off x="914400" y="1189704"/>
            <a:ext cx="7315200" cy="2927386"/>
          </a:xfrm>
        </p:spPr>
        <p:txBody>
          <a:bodyPr>
            <a:normAutofit lnSpcReduction="10000"/>
          </a:bodyPr>
          <a:lstStyle/>
          <a:p>
            <a:pPr marL="285750" indent="-285750" algn="l">
              <a:lnSpc>
                <a:spcPct val="124000"/>
              </a:lnSpc>
              <a:spcBef>
                <a:spcPts val="600"/>
              </a:spcBef>
              <a:buSzPct val="100000"/>
              <a:buFont typeface="Wingdings" pitchFamily="2" charset="2"/>
              <a:buChar char="§"/>
            </a:pPr>
            <a:r>
              <a:rPr lang="en-US" sz="1600" dirty="0"/>
              <a:t>Given Freely – Saying yes without manipulation or pressure.</a:t>
            </a:r>
          </a:p>
          <a:p>
            <a:pPr marL="285750" indent="-285750" algn="l">
              <a:lnSpc>
                <a:spcPct val="124000"/>
              </a:lnSpc>
              <a:spcBef>
                <a:spcPts val="600"/>
              </a:spcBef>
              <a:buSzPct val="100000"/>
              <a:buFont typeface="Wingdings" pitchFamily="2" charset="2"/>
              <a:buChar char="§"/>
            </a:pPr>
            <a:r>
              <a:rPr lang="en-US" sz="1600" dirty="0"/>
              <a:t>Enthusiastic – Only do stuff you WANT to do, not things that you feel you’re expected to do.</a:t>
            </a:r>
          </a:p>
          <a:p>
            <a:pPr marL="285750" indent="-285750" algn="l">
              <a:lnSpc>
                <a:spcPct val="124000"/>
              </a:lnSpc>
              <a:spcBef>
                <a:spcPts val="600"/>
              </a:spcBef>
              <a:buSzPct val="100000"/>
              <a:buFont typeface="Wingdings" pitchFamily="2" charset="2"/>
              <a:buChar char="§"/>
            </a:pPr>
            <a:r>
              <a:rPr lang="en-US" sz="1600" dirty="0"/>
              <a:t>Specific to an Action – Saying yes to one act (i.e. kissing or making out) does not mean you have said yes to other acts (i.e. oral sex or anything else).</a:t>
            </a:r>
          </a:p>
          <a:p>
            <a:pPr marL="285750" indent="-285750" algn="l">
              <a:lnSpc>
                <a:spcPct val="124000"/>
              </a:lnSpc>
              <a:spcBef>
                <a:spcPts val="600"/>
              </a:spcBef>
              <a:buSzPct val="100000"/>
              <a:buFont typeface="Wingdings" pitchFamily="2" charset="2"/>
              <a:buChar char="§"/>
            </a:pPr>
            <a:r>
              <a:rPr lang="en-US" sz="1600" dirty="0"/>
              <a:t>Informed – Having been given all the information. For example, if someone says they’ll use a condom and then they don’t, there isn’t full consent.</a:t>
            </a:r>
          </a:p>
          <a:p>
            <a:pPr marL="285750" indent="-285750" algn="l">
              <a:lnSpc>
                <a:spcPct val="124000"/>
              </a:lnSpc>
              <a:spcBef>
                <a:spcPts val="600"/>
              </a:spcBef>
              <a:buSzPct val="100000"/>
              <a:buFont typeface="Wingdings" pitchFamily="2" charset="2"/>
              <a:buChar char="§"/>
            </a:pPr>
            <a:r>
              <a:rPr lang="en-US" sz="1600" dirty="0"/>
              <a:t>Reversible – Anyone can change their mind about what they feel like doing, anytime. Even if you’ve done it before, and even if you’re both naked in bed.</a:t>
            </a:r>
          </a:p>
        </p:txBody>
      </p:sp>
      <p:sp>
        <p:nvSpPr>
          <p:cNvPr id="3" name="Picture Placeholder 2">
            <a:extLst>
              <a:ext uri="{FF2B5EF4-FFF2-40B4-BE49-F238E27FC236}">
                <a16:creationId xmlns:a16="http://schemas.microsoft.com/office/drawing/2014/main" id="{D4107179-F24F-2A4A-841F-733E2F877006}"/>
              </a:ext>
            </a:extLst>
          </p:cNvPr>
          <p:cNvSpPr>
            <a:spLocks noGrp="1"/>
          </p:cNvSpPr>
          <p:nvPr>
            <p:ph type="pic" sz="quarter" idx="13"/>
          </p:nvPr>
        </p:nvSpPr>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169726-3CF7-6F49-9D27-91EF7B865AB5}"/>
              </a:ext>
            </a:extLst>
          </p:cNvPr>
          <p:cNvSpPr>
            <a:spLocks noGrp="1"/>
          </p:cNvSpPr>
          <p:nvPr>
            <p:ph type="ctrTitle"/>
          </p:nvPr>
        </p:nvSpPr>
        <p:spPr/>
        <p:txBody>
          <a:bodyPr/>
          <a:lstStyle/>
          <a:p>
            <a:r>
              <a:rPr lang="en-US" dirty="0"/>
              <a:t>Consent</a:t>
            </a:r>
          </a:p>
        </p:txBody>
      </p:sp>
      <p:sp>
        <p:nvSpPr>
          <p:cNvPr id="6" name="Picture Placeholder 5">
            <a:extLst>
              <a:ext uri="{FF2B5EF4-FFF2-40B4-BE49-F238E27FC236}">
                <a16:creationId xmlns:a16="http://schemas.microsoft.com/office/drawing/2014/main" id="{3E347D91-5F78-304E-BC4B-60C357C2151D}"/>
              </a:ext>
            </a:extLst>
          </p:cNvPr>
          <p:cNvSpPr>
            <a:spLocks noGrp="1"/>
          </p:cNvSpPr>
          <p:nvPr>
            <p:ph type="pic" sz="quarter" idx="13"/>
          </p:nvPr>
        </p:nvSpPr>
        <p:spPr/>
      </p:sp>
      <p:pic>
        <p:nvPicPr>
          <p:cNvPr id="4" name="Online Media 3" descr="Consent Video from YouTube">
            <a:hlinkClick r:id="" action="ppaction://media"/>
            <a:extLst>
              <a:ext uri="{FF2B5EF4-FFF2-40B4-BE49-F238E27FC236}">
                <a16:creationId xmlns:a16="http://schemas.microsoft.com/office/drawing/2014/main" id="{512F718A-CCF9-C94C-91FC-D0CBE70FF3A1}"/>
              </a:ext>
            </a:extLst>
          </p:cNvPr>
          <p:cNvPicPr>
            <a:picLocks noGrp="1" noRot="1" noChangeAspect="1"/>
          </p:cNvPicPr>
          <p:nvPr>
            <p:ph type="media" sz="quarter" idx="14"/>
            <a:videoFile r:link="rId1"/>
          </p:nvPr>
        </p:nvPicPr>
        <p:blipFill>
          <a:blip r:embed="rId4"/>
          <a:stretch>
            <a:fillRect/>
          </a:stretch>
        </p:blipFill>
        <p:spPr>
          <a:xfrm>
            <a:off x="1620838" y="1236663"/>
            <a:ext cx="5902325" cy="3335337"/>
          </a:xfrm>
          <a:prstGeom prst="rect">
            <a:avLst/>
          </a:prstGeom>
        </p:spPr>
      </p:pic>
    </p:spTree>
    <p:extLst>
      <p:ext uri="{BB962C8B-B14F-4D97-AF65-F5344CB8AC3E}">
        <p14:creationId xmlns:p14="http://schemas.microsoft.com/office/powerpoint/2010/main" val="377300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4" name="Title 3">
            <a:extLst>
              <a:ext uri="{FF2B5EF4-FFF2-40B4-BE49-F238E27FC236}">
                <a16:creationId xmlns:a16="http://schemas.microsoft.com/office/drawing/2014/main" id="{B922CFE3-A4BB-CE43-B782-277182A42B17}"/>
              </a:ext>
            </a:extLst>
          </p:cNvPr>
          <p:cNvSpPr>
            <a:spLocks noGrp="1"/>
          </p:cNvSpPr>
          <p:nvPr>
            <p:ph type="ctrTitle"/>
          </p:nvPr>
        </p:nvSpPr>
        <p:spPr/>
        <p:txBody>
          <a:bodyPr/>
          <a:lstStyle/>
          <a:p>
            <a:r>
              <a:rPr lang="en-US" dirty="0"/>
              <a:t>Breakout Session 2</a:t>
            </a:r>
          </a:p>
        </p:txBody>
      </p:sp>
      <p:sp>
        <p:nvSpPr>
          <p:cNvPr id="5" name="Picture Placeholder 4">
            <a:extLst>
              <a:ext uri="{FF2B5EF4-FFF2-40B4-BE49-F238E27FC236}">
                <a16:creationId xmlns:a16="http://schemas.microsoft.com/office/drawing/2014/main" id="{0DA97BA7-D8C8-D14C-BFE0-72BE1D01515A}"/>
              </a:ext>
            </a:extLst>
          </p:cNvPr>
          <p:cNvSpPr>
            <a:spLocks noGrp="1"/>
          </p:cNvSpPr>
          <p:nvPr>
            <p:ph type="pic" sz="quarter" idx="13"/>
          </p:nvPr>
        </p:nvSpPr>
        <p:spPr/>
      </p:sp>
      <p:sp>
        <p:nvSpPr>
          <p:cNvPr id="7" name="Subtitle 6">
            <a:extLst>
              <a:ext uri="{FF2B5EF4-FFF2-40B4-BE49-F238E27FC236}">
                <a16:creationId xmlns:a16="http://schemas.microsoft.com/office/drawing/2014/main" id="{8F67DCF7-C260-974B-A4D1-9B1EE74B0121}"/>
              </a:ext>
            </a:extLst>
          </p:cNvPr>
          <p:cNvSpPr>
            <a:spLocks noGrp="1"/>
          </p:cNvSpPr>
          <p:nvPr>
            <p:ph type="subTitle" idx="1"/>
          </p:nvPr>
        </p:nvSpPr>
        <p:spPr/>
        <p:txBody>
          <a:bodyPr/>
          <a:lstStyle/>
          <a:p>
            <a:pPr marL="139700" lvl="0" indent="0">
              <a:lnSpc>
                <a:spcPct val="90000"/>
              </a:lnSpc>
              <a:spcBef>
                <a:spcPts val="1000"/>
              </a:spcBef>
              <a:buClr>
                <a:schemeClr val="dk1"/>
              </a:buClr>
              <a:buSzPts val="1400"/>
            </a:pPr>
            <a:r>
              <a:rPr lang="en-US" dirty="0">
                <a:solidFill>
                  <a:schemeClr val="dk1"/>
                </a:solidFill>
                <a:latin typeface="Arial" panose="020B0604020202020204" pitchFamily="34" charset="0"/>
                <a:ea typeface="Avenir"/>
                <a:cs typeface="Arial" panose="020B0604020202020204" pitchFamily="34" charset="0"/>
                <a:sym typeface="Avenir"/>
              </a:rPr>
              <a:t>What is it you can do to get involved in ending sexual violence?</a:t>
            </a:r>
          </a:p>
          <a:p>
            <a:pPr marL="139700" lvl="0" indent="0">
              <a:lnSpc>
                <a:spcPct val="90000"/>
              </a:lnSpc>
              <a:spcBef>
                <a:spcPts val="1000"/>
              </a:spcBef>
              <a:buClr>
                <a:schemeClr val="dk1"/>
              </a:buClr>
              <a:buSzPts val="1400"/>
            </a:pPr>
            <a:r>
              <a:rPr lang="en-US" dirty="0">
                <a:solidFill>
                  <a:schemeClr val="dk1"/>
                </a:solidFill>
                <a:latin typeface="Arial" panose="020B0604020202020204" pitchFamily="34" charset="0"/>
                <a:ea typeface="Avenir"/>
                <a:cs typeface="Arial" panose="020B0604020202020204" pitchFamily="34" charset="0"/>
                <a:sym typeface="Avenir"/>
              </a:rPr>
              <a:t>How can it be integrated into your daily work? Community work?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9"/>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dk1"/>
              </a:buClr>
              <a:buSzPts val="2700"/>
              <a:buFont typeface="Avenir"/>
              <a:buNone/>
            </a:pPr>
            <a:r>
              <a:rPr lang="en-US" dirty="0">
                <a:latin typeface="Arial" panose="020B0604020202020204" pitchFamily="34" charset="0"/>
                <a:ea typeface="Avenir"/>
                <a:cs typeface="Arial" panose="020B0604020202020204" pitchFamily="34" charset="0"/>
                <a:sym typeface="Avenir"/>
              </a:rPr>
              <a:t>Four L’s of Response</a:t>
            </a:r>
            <a:endParaRPr dirty="0">
              <a:latin typeface="Arial" panose="020B0604020202020204" pitchFamily="34" charset="0"/>
              <a:ea typeface="Avenir"/>
              <a:cs typeface="Arial" panose="020B0604020202020204" pitchFamily="34" charset="0"/>
              <a:sym typeface="Avenir"/>
            </a:endParaRPr>
          </a:p>
        </p:txBody>
      </p:sp>
      <p:sp>
        <p:nvSpPr>
          <p:cNvPr id="2" name="Picture Placeholder 1">
            <a:extLst>
              <a:ext uri="{FF2B5EF4-FFF2-40B4-BE49-F238E27FC236}">
                <a16:creationId xmlns:a16="http://schemas.microsoft.com/office/drawing/2014/main" id="{A73B5C2C-991C-4847-AB60-126256132300}"/>
              </a:ext>
            </a:extLst>
          </p:cNvPr>
          <p:cNvSpPr>
            <a:spLocks noGrp="1"/>
          </p:cNvSpPr>
          <p:nvPr>
            <p:ph type="pic" sz="quarter" idx="13"/>
          </p:nvPr>
        </p:nvSpPr>
        <p:spPr/>
      </p:sp>
      <p:pic>
        <p:nvPicPr>
          <p:cNvPr id="3" name="Picture 2" descr="Stack of books on a yellow circle background">
            <a:extLst>
              <a:ext uri="{FF2B5EF4-FFF2-40B4-BE49-F238E27FC236}">
                <a16:creationId xmlns:a16="http://schemas.microsoft.com/office/drawing/2014/main" id="{938FD748-B631-6948-92E0-68D4E0931127}"/>
              </a:ext>
            </a:extLst>
          </p:cNvPr>
          <p:cNvPicPr>
            <a:picLocks noChangeAspect="1"/>
          </p:cNvPicPr>
          <p:nvPr/>
        </p:nvPicPr>
        <p:blipFill>
          <a:blip r:embed="rId3"/>
          <a:stretch>
            <a:fillRect/>
          </a:stretch>
        </p:blipFill>
        <p:spPr>
          <a:xfrm>
            <a:off x="428117" y="1214302"/>
            <a:ext cx="1371600" cy="1371600"/>
          </a:xfrm>
          <a:prstGeom prst="rect">
            <a:avLst/>
          </a:prstGeom>
        </p:spPr>
      </p:pic>
      <p:sp>
        <p:nvSpPr>
          <p:cNvPr id="8" name="Google Shape;253;p19">
            <a:extLst>
              <a:ext uri="{FF2B5EF4-FFF2-40B4-BE49-F238E27FC236}">
                <a16:creationId xmlns:a16="http://schemas.microsoft.com/office/drawing/2014/main" id="{A54C8710-F004-8A49-AD7C-E0880E1A699D}"/>
              </a:ext>
            </a:extLst>
          </p:cNvPr>
          <p:cNvSpPr txBox="1">
            <a:spLocks/>
          </p:cNvSpPr>
          <p:nvPr/>
        </p:nvSpPr>
        <p:spPr>
          <a:xfrm>
            <a:off x="1960053" y="1348171"/>
            <a:ext cx="1944435" cy="108588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ctr" rtl="0">
              <a:lnSpc>
                <a:spcPct val="114000"/>
              </a:lnSpc>
              <a:spcBef>
                <a:spcPts val="200"/>
              </a:spcBef>
              <a:spcAft>
                <a:spcPts val="0"/>
              </a:spcAft>
              <a:buClr>
                <a:schemeClr val="dk2"/>
              </a:buClr>
              <a:buSzPts val="2800"/>
              <a:buFont typeface="Wingdings" pitchFamily="2" charset="2"/>
              <a:buNone/>
              <a:tabLst/>
              <a:defRPr sz="2000" b="0" i="0" u="none" strike="noStrike" cap="none">
                <a:solidFill>
                  <a:schemeClr val="tx1"/>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algn="l">
              <a:spcBef>
                <a:spcPts val="800"/>
              </a:spcBef>
              <a:buSzPts val="1400"/>
            </a:pPr>
            <a:r>
              <a:rPr lang="en-US" sz="1400" b="1" dirty="0">
                <a:latin typeface="Arial" panose="020B0604020202020204" pitchFamily="34" charset="0"/>
                <a:ea typeface="Avenir"/>
                <a:cs typeface="Arial" panose="020B0604020202020204" pitchFamily="34" charset="0"/>
                <a:sym typeface="Avenir"/>
              </a:rPr>
              <a:t>Learn</a:t>
            </a:r>
            <a:endParaRPr lang="en-US" sz="1400" dirty="0">
              <a:latin typeface="Arial" panose="020B0604020202020204" pitchFamily="34" charset="0"/>
              <a:ea typeface="Avenir"/>
              <a:cs typeface="Arial" panose="020B0604020202020204" pitchFamily="34" charset="0"/>
              <a:sym typeface="Avenir"/>
            </a:endParaRPr>
          </a:p>
          <a:p>
            <a:pPr algn="l">
              <a:spcBef>
                <a:spcPts val="800"/>
              </a:spcBef>
              <a:buSzPts val="1400"/>
            </a:pPr>
            <a:r>
              <a:rPr lang="en-US" sz="1400" dirty="0">
                <a:latin typeface="Arial" panose="020B0604020202020204" pitchFamily="34" charset="0"/>
                <a:ea typeface="Avenir"/>
                <a:cs typeface="Arial" panose="020B0604020202020204" pitchFamily="34" charset="0"/>
                <a:sym typeface="Avenir"/>
              </a:rPr>
              <a:t>Learn about sexual violence, prevalence, and impact.</a:t>
            </a:r>
          </a:p>
        </p:txBody>
      </p:sp>
      <p:pic>
        <p:nvPicPr>
          <p:cNvPr id="4" name="Picture 3" descr="Abstract shapes linked together on an orange circle background&lt;svg id=&quot;Layer_1&quot; data-name=&quot;Layer 1&quot; xmlns=&quot;http://www.w3.org/2000/svg&quot; viewBox=&quot;0 0 331.26 331.26&quot;&gt;&lt;defs&gt;&lt;style&gt;.cls-1{fill:#7bd1df;}.cls-2{fill:#f77c5b;}.cls-3{fill:#020001;}&lt;/style&gt;&lt;/defs&gt;&lt;circle class=&quot;cls-1&quot; cx=&quot;165.63&quot; cy=&quot;165.63&quot; r=&quot;165.63&quot; transform=&quot;translate(-68.61 165.63) rotate(-45)&quot;/&gt;&lt;path class=&quot;cls-2&quot; d=&quot;M216.86,215.11a39.15,39.15,0,0,0-28.93-37.79,36.45,36.45,0,0,1-45.17,0,39.15,39.15,0,0,0-28.93,37.79v30.35c0,1.18,0,2.34.16,3.49a5.2,5.2,0,0,0-.16,1.3c0,9.26,23.06,16.77,51.52,16.77s51.51-7.51,51.51-16.77a5.7,5.7,0,0,0-.15-1.3c.1-1.15.15-2.31.15-3.49Z&quot;/&gt;&lt;circle class=&quot;cls-2&quot; cx=&quot;165.35&quot; cy=&quot;148.62&quot; r=&quot;30.75&quot; transform=&quot;translate(-56.9 154.61) rotate(-43.49)&quot;/&gt;&lt;path class=&quot;cls-3&quot; d=&quot;M284.64,174.48a35.8,35.8,0,0,0-26.47-34.57,33.36,33.36,0,0,1-41.33,0,35.71,35.71,0,0,0-15.45,8.73,35.92,35.92,0,0,1-9.5,24.35,44.5,44.5,0,0,1,30.27,42.12v6a140.67,140.67,0,0,0,15.35.83c26,0,47.13-6.87,47.13-15.34a5.46,5.46,0,0,0-.14-1.2c.09-1.05.14-2.11.14-3.18Z&quot;/&gt;&lt;circle class=&quot;cls-3&quot; cx=&quot;237.51&quot; cy=&quot;113.64&quot; r=&quot;28.13&quot; transform=&quot;translate(-19.64 170.23) rotate(-37.98)&quot;/&gt;&lt;circle class=&quot;cls-3&quot; cx=&quot;93.19&quot; cy=&quot;113.64&quot; r=&quot;28.13&quot; transform=&quot;translate(-19.81 19.67) rotate(-10.9)&quot;/&gt;&lt;path class=&quot;cls-3&quot; d=&quot;M113.85,139.91a33.36,33.36,0,0,1-41.33,0,35.81,35.81,0,0,0-26.47,34.57v27.77q0,1.6.15,3.18a4.93,4.93,0,0,0-.15,1.2c0,8.47,21.11,15.34,47.14,15.34a140.62,140.62,0,0,0,15.34-.83v-6A44.5,44.5,0,0,1,138.8,173a35.92,35.92,0,0,1-9.5-24.35A35.66,35.66,0,0,0,113.85,139.91Z&quot;/&gt;&lt;/svg&gt;">
            <a:extLst>
              <a:ext uri="{FF2B5EF4-FFF2-40B4-BE49-F238E27FC236}">
                <a16:creationId xmlns:a16="http://schemas.microsoft.com/office/drawing/2014/main" id="{754DB005-2623-374D-92D6-B9CA6A611F79}"/>
              </a:ext>
            </a:extLst>
          </p:cNvPr>
          <p:cNvPicPr>
            <a:picLocks noChangeAspect="1"/>
          </p:cNvPicPr>
          <p:nvPr/>
        </p:nvPicPr>
        <p:blipFill>
          <a:blip r:embed="rId4"/>
          <a:stretch>
            <a:fillRect/>
          </a:stretch>
        </p:blipFill>
        <p:spPr>
          <a:xfrm>
            <a:off x="4535424" y="1214302"/>
            <a:ext cx="1371600" cy="1371600"/>
          </a:xfrm>
          <a:prstGeom prst="rect">
            <a:avLst/>
          </a:prstGeom>
        </p:spPr>
      </p:pic>
      <p:sp>
        <p:nvSpPr>
          <p:cNvPr id="10" name="Google Shape;253;p19">
            <a:extLst>
              <a:ext uri="{FF2B5EF4-FFF2-40B4-BE49-F238E27FC236}">
                <a16:creationId xmlns:a16="http://schemas.microsoft.com/office/drawing/2014/main" id="{34BB4AEE-5C60-F442-8FE9-BB3271FBCD8D}"/>
              </a:ext>
            </a:extLst>
          </p:cNvPr>
          <p:cNvSpPr txBox="1">
            <a:spLocks/>
          </p:cNvSpPr>
          <p:nvPr/>
        </p:nvSpPr>
        <p:spPr>
          <a:xfrm>
            <a:off x="6046405" y="1348171"/>
            <a:ext cx="2617470" cy="110386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ctr" rtl="0">
              <a:lnSpc>
                <a:spcPct val="114000"/>
              </a:lnSpc>
              <a:spcBef>
                <a:spcPts val="200"/>
              </a:spcBef>
              <a:spcAft>
                <a:spcPts val="0"/>
              </a:spcAft>
              <a:buClr>
                <a:schemeClr val="dk2"/>
              </a:buClr>
              <a:buSzPts val="2800"/>
              <a:buFont typeface="Wingdings" pitchFamily="2" charset="2"/>
              <a:buNone/>
              <a:tabLst/>
              <a:defRPr sz="2000" b="0" i="0" u="none" strike="noStrike" cap="none">
                <a:solidFill>
                  <a:schemeClr val="tx1"/>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lvl="0" algn="l">
              <a:spcBef>
                <a:spcPts val="800"/>
              </a:spcBef>
              <a:buClr>
                <a:schemeClr val="dk1"/>
              </a:buClr>
              <a:buSzPts val="1400"/>
            </a:pPr>
            <a:r>
              <a:rPr lang="en-US" sz="1400" b="1" dirty="0">
                <a:latin typeface="Arial" panose="020B0604020202020204" pitchFamily="34" charset="0"/>
                <a:ea typeface="Avenir"/>
                <a:cs typeface="Arial" panose="020B0604020202020204" pitchFamily="34" charset="0"/>
                <a:sym typeface="Avenir"/>
              </a:rPr>
              <a:t>Link</a:t>
            </a:r>
          </a:p>
          <a:p>
            <a:pPr lvl="0" algn="l">
              <a:spcBef>
                <a:spcPts val="800"/>
              </a:spcBef>
              <a:buClr>
                <a:schemeClr val="dk1"/>
              </a:buClr>
              <a:buSzPts val="1400"/>
            </a:pPr>
            <a:r>
              <a:rPr lang="en-US" sz="1400" dirty="0">
                <a:latin typeface="Arial" panose="020B0604020202020204" pitchFamily="34" charset="0"/>
                <a:ea typeface="Avenir"/>
                <a:cs typeface="Arial" panose="020B0604020202020204" pitchFamily="34" charset="0"/>
                <a:sym typeface="Avenir"/>
              </a:rPr>
              <a:t>Link the survivor to community resources.</a:t>
            </a:r>
          </a:p>
        </p:txBody>
      </p:sp>
      <p:pic>
        <p:nvPicPr>
          <p:cNvPr id="5" name="Picture 4" descr="Ear with circular lines representing sound on a green circle background">
            <a:extLst>
              <a:ext uri="{FF2B5EF4-FFF2-40B4-BE49-F238E27FC236}">
                <a16:creationId xmlns:a16="http://schemas.microsoft.com/office/drawing/2014/main" id="{92566902-DB48-CF4D-9A75-0771D764A846}"/>
              </a:ext>
            </a:extLst>
          </p:cNvPr>
          <p:cNvPicPr>
            <a:picLocks noChangeAspect="1"/>
          </p:cNvPicPr>
          <p:nvPr/>
        </p:nvPicPr>
        <p:blipFill>
          <a:blip r:embed="rId5"/>
          <a:stretch>
            <a:fillRect/>
          </a:stretch>
        </p:blipFill>
        <p:spPr>
          <a:xfrm>
            <a:off x="428117" y="2946369"/>
            <a:ext cx="1371600" cy="1371600"/>
          </a:xfrm>
          <a:prstGeom prst="rect">
            <a:avLst/>
          </a:prstGeom>
        </p:spPr>
      </p:pic>
      <p:sp>
        <p:nvSpPr>
          <p:cNvPr id="12" name="Google Shape;253;p19">
            <a:extLst>
              <a:ext uri="{FF2B5EF4-FFF2-40B4-BE49-F238E27FC236}">
                <a16:creationId xmlns:a16="http://schemas.microsoft.com/office/drawing/2014/main" id="{2EA21676-26BC-7342-9F19-75C7427CA3A4}"/>
              </a:ext>
            </a:extLst>
          </p:cNvPr>
          <p:cNvSpPr txBox="1">
            <a:spLocks/>
          </p:cNvSpPr>
          <p:nvPr/>
        </p:nvSpPr>
        <p:spPr>
          <a:xfrm>
            <a:off x="1960053" y="2957029"/>
            <a:ext cx="2465073" cy="13716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ctr" rtl="0">
              <a:lnSpc>
                <a:spcPct val="114000"/>
              </a:lnSpc>
              <a:spcBef>
                <a:spcPts val="200"/>
              </a:spcBef>
              <a:spcAft>
                <a:spcPts val="0"/>
              </a:spcAft>
              <a:buClr>
                <a:schemeClr val="dk2"/>
              </a:buClr>
              <a:buSzPts val="2800"/>
              <a:buFont typeface="Wingdings" pitchFamily="2" charset="2"/>
              <a:buNone/>
              <a:tabLst/>
              <a:defRPr sz="2000" b="0" i="0" u="none" strike="noStrike" cap="none">
                <a:solidFill>
                  <a:schemeClr val="tx1"/>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lvl="0" algn="l">
              <a:spcBef>
                <a:spcPts val="800"/>
              </a:spcBef>
              <a:buClr>
                <a:schemeClr val="dk1"/>
              </a:buClr>
              <a:buSzPts val="1400"/>
            </a:pPr>
            <a:r>
              <a:rPr lang="en-US" sz="1400" b="1" dirty="0">
                <a:latin typeface="Arial" panose="020B0604020202020204" pitchFamily="34" charset="0"/>
                <a:ea typeface="Avenir"/>
                <a:cs typeface="Arial" panose="020B0604020202020204" pitchFamily="34" charset="0"/>
                <a:sym typeface="Avenir"/>
              </a:rPr>
              <a:t>Listen</a:t>
            </a:r>
          </a:p>
          <a:p>
            <a:pPr lvl="0" algn="l">
              <a:spcBef>
                <a:spcPts val="800"/>
              </a:spcBef>
              <a:buClr>
                <a:schemeClr val="dk1"/>
              </a:buClr>
              <a:buSzPts val="1400"/>
            </a:pPr>
            <a:r>
              <a:rPr lang="en-US" sz="1400" dirty="0">
                <a:latin typeface="Arial" panose="020B0604020202020204" pitchFamily="34" charset="0"/>
                <a:ea typeface="Avenir"/>
                <a:cs typeface="Arial" panose="020B0604020202020204" pitchFamily="34" charset="0"/>
                <a:sym typeface="Avenir"/>
              </a:rPr>
              <a:t>Listen to the survivor, don’t judge, be someone that is supportive and believes them.</a:t>
            </a:r>
          </a:p>
        </p:txBody>
      </p:sp>
      <p:pic>
        <p:nvPicPr>
          <p:cNvPr id="7" name="Picture 6" descr="3 people 1 red representing a leader standing out amongst their peers represented in black.">
            <a:extLst>
              <a:ext uri="{FF2B5EF4-FFF2-40B4-BE49-F238E27FC236}">
                <a16:creationId xmlns:a16="http://schemas.microsoft.com/office/drawing/2014/main" id="{64ABB801-3B68-5C4C-B07D-D83C32A455EE}"/>
              </a:ext>
            </a:extLst>
          </p:cNvPr>
          <p:cNvPicPr>
            <a:picLocks noChangeAspect="1"/>
          </p:cNvPicPr>
          <p:nvPr/>
        </p:nvPicPr>
        <p:blipFill>
          <a:blip r:embed="rId6"/>
          <a:stretch>
            <a:fillRect/>
          </a:stretch>
        </p:blipFill>
        <p:spPr>
          <a:xfrm>
            <a:off x="4535424" y="2946369"/>
            <a:ext cx="1371600" cy="1371600"/>
          </a:xfrm>
          <a:prstGeom prst="rect">
            <a:avLst/>
          </a:prstGeom>
        </p:spPr>
      </p:pic>
      <p:sp>
        <p:nvSpPr>
          <p:cNvPr id="14" name="Google Shape;253;p19">
            <a:extLst>
              <a:ext uri="{FF2B5EF4-FFF2-40B4-BE49-F238E27FC236}">
                <a16:creationId xmlns:a16="http://schemas.microsoft.com/office/drawing/2014/main" id="{B592CB80-D825-3445-874C-E1C34A2F2917}"/>
              </a:ext>
            </a:extLst>
          </p:cNvPr>
          <p:cNvSpPr txBox="1">
            <a:spLocks/>
          </p:cNvSpPr>
          <p:nvPr/>
        </p:nvSpPr>
        <p:spPr>
          <a:xfrm>
            <a:off x="6046405" y="2957029"/>
            <a:ext cx="2919224" cy="151487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ctr" rtl="0">
              <a:lnSpc>
                <a:spcPct val="114000"/>
              </a:lnSpc>
              <a:spcBef>
                <a:spcPts val="200"/>
              </a:spcBef>
              <a:spcAft>
                <a:spcPts val="0"/>
              </a:spcAft>
              <a:buClr>
                <a:schemeClr val="dk2"/>
              </a:buClr>
              <a:buSzPts val="2800"/>
              <a:buFont typeface="Wingdings" pitchFamily="2" charset="2"/>
              <a:buNone/>
              <a:tabLst/>
              <a:defRPr sz="2000" b="0" i="0" u="none" strike="noStrike" cap="none">
                <a:solidFill>
                  <a:schemeClr val="tx1"/>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lvl="0" algn="l">
              <a:spcBef>
                <a:spcPts val="800"/>
              </a:spcBef>
              <a:buSzPts val="1400"/>
            </a:pPr>
            <a:r>
              <a:rPr lang="en-US" sz="1400" b="1" dirty="0">
                <a:latin typeface="Arial" panose="020B0604020202020204" pitchFamily="34" charset="0"/>
                <a:ea typeface="Avenir"/>
                <a:cs typeface="Arial" panose="020B0604020202020204" pitchFamily="34" charset="0"/>
                <a:sym typeface="Avenir"/>
              </a:rPr>
              <a:t>Lead</a:t>
            </a:r>
          </a:p>
          <a:p>
            <a:pPr lvl="0" algn="l">
              <a:spcBef>
                <a:spcPts val="800"/>
              </a:spcBef>
              <a:buSzPts val="1400"/>
            </a:pPr>
            <a:r>
              <a:rPr lang="en-US" sz="1400" dirty="0">
                <a:latin typeface="Arial" panose="020B0604020202020204" pitchFamily="34" charset="0"/>
                <a:ea typeface="Avenir"/>
                <a:cs typeface="Arial" panose="020B0604020202020204" pitchFamily="34" charset="0"/>
                <a:sym typeface="Avenir"/>
              </a:rPr>
              <a:t>Be a leader among your own community by starting conversations about how to prevent violence in your own circle.</a:t>
            </a:r>
            <a:endParaRPr lang="en-US"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0"/>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700"/>
              <a:buFont typeface="Avenir"/>
              <a:buNone/>
            </a:pPr>
            <a:r>
              <a:rPr lang="en-US" sz="2400" dirty="0">
                <a:latin typeface="Arial" panose="020B0604020202020204" pitchFamily="34" charset="0"/>
                <a:ea typeface="Avenir"/>
                <a:cs typeface="Arial" panose="020B0604020202020204" pitchFamily="34" charset="0"/>
                <a:sym typeface="Avenir"/>
              </a:rPr>
              <a:t>Learn about Sexual Violence</a:t>
            </a:r>
            <a:endParaRPr sz="2400" dirty="0">
              <a:latin typeface="Arial" panose="020B0604020202020204" pitchFamily="34" charset="0"/>
              <a:ea typeface="Avenir"/>
              <a:cs typeface="Arial" panose="020B0604020202020204" pitchFamily="34" charset="0"/>
              <a:sym typeface="Avenir"/>
            </a:endParaRPr>
          </a:p>
        </p:txBody>
      </p:sp>
      <p:sp>
        <p:nvSpPr>
          <p:cNvPr id="261" name="Google Shape;261;p20"/>
          <p:cNvSpPr txBox="1">
            <a:spLocks noGrp="1"/>
          </p:cNvSpPr>
          <p:nvPr>
            <p:ph type="body" idx="1"/>
          </p:nvPr>
        </p:nvSpPr>
        <p:spPr>
          <a:prstGeom prst="rect">
            <a:avLst/>
          </a:prstGeom>
          <a:noFill/>
          <a:ln>
            <a:noFill/>
          </a:ln>
        </p:spPr>
        <p:txBody>
          <a:bodyPr spcFirstLastPara="1" wrap="square" lIns="91425" tIns="45700" rIns="91425" bIns="45700" anchor="ctr" anchorCtr="0">
            <a:noAutofit/>
          </a:bodyPr>
          <a:lstStyle/>
          <a:p>
            <a:pPr marL="346075" lvl="0" indent="-339725" algn="l" rtl="0">
              <a:lnSpc>
                <a:spcPct val="114000"/>
              </a:lnSpc>
              <a:spcBef>
                <a:spcPts val="600"/>
              </a:spcBef>
              <a:spcAft>
                <a:spcPts val="0"/>
              </a:spcAft>
              <a:buSzPts val="1400"/>
            </a:pPr>
            <a:r>
              <a:rPr lang="en-US" sz="2200" dirty="0">
                <a:latin typeface="Arial" panose="020B0604020202020204" pitchFamily="34" charset="0"/>
                <a:ea typeface="Avenir"/>
                <a:cs typeface="Arial" panose="020B0604020202020204" pitchFamily="34" charset="0"/>
                <a:sym typeface="Avenir"/>
              </a:rPr>
              <a:t>Talk with experts (Rape crisis centers, VALOR)</a:t>
            </a:r>
            <a:endParaRPr sz="2200" dirty="0">
              <a:latin typeface="Arial" panose="020B0604020202020204" pitchFamily="34" charset="0"/>
              <a:ea typeface="Avenir"/>
              <a:cs typeface="Arial" panose="020B0604020202020204" pitchFamily="34" charset="0"/>
              <a:sym typeface="Avenir"/>
            </a:endParaRPr>
          </a:p>
          <a:p>
            <a:pPr marL="346075" lvl="0" indent="-339725" algn="l" rtl="0">
              <a:lnSpc>
                <a:spcPct val="114000"/>
              </a:lnSpc>
              <a:spcBef>
                <a:spcPts val="600"/>
              </a:spcBef>
              <a:spcAft>
                <a:spcPts val="0"/>
              </a:spcAft>
              <a:buSzPts val="1400"/>
            </a:pPr>
            <a:r>
              <a:rPr lang="en-US" sz="2200" dirty="0">
                <a:latin typeface="Arial" panose="020B0604020202020204" pitchFamily="34" charset="0"/>
                <a:ea typeface="Avenir"/>
                <a:cs typeface="Arial" panose="020B0604020202020204" pitchFamily="34" charset="0"/>
                <a:sym typeface="Avenir"/>
              </a:rPr>
              <a:t>Read information and </a:t>
            </a:r>
            <a:br>
              <a:rPr lang="en-US" sz="2200" dirty="0">
                <a:latin typeface="Arial" panose="020B0604020202020204" pitchFamily="34" charset="0"/>
                <a:ea typeface="Avenir"/>
                <a:cs typeface="Arial" panose="020B0604020202020204" pitchFamily="34" charset="0"/>
                <a:sym typeface="Avenir"/>
              </a:rPr>
            </a:br>
            <a:r>
              <a:rPr lang="en-US" sz="2200" dirty="0">
                <a:latin typeface="Arial" panose="020B0604020202020204" pitchFamily="34" charset="0"/>
                <a:ea typeface="Avenir"/>
                <a:cs typeface="Arial" panose="020B0604020202020204" pitchFamily="34" charset="0"/>
                <a:sym typeface="Avenir"/>
              </a:rPr>
              <a:t>fact sheets</a:t>
            </a:r>
            <a:endParaRPr sz="2200" dirty="0">
              <a:latin typeface="Arial" panose="020B0604020202020204" pitchFamily="34" charset="0"/>
              <a:ea typeface="Avenir"/>
              <a:cs typeface="Arial" panose="020B0604020202020204" pitchFamily="34" charset="0"/>
              <a:sym typeface="Avenir"/>
            </a:endParaRPr>
          </a:p>
          <a:p>
            <a:pPr marL="346075" lvl="0" indent="-339725" algn="l" rtl="0">
              <a:lnSpc>
                <a:spcPct val="114000"/>
              </a:lnSpc>
              <a:spcBef>
                <a:spcPts val="600"/>
              </a:spcBef>
              <a:spcAft>
                <a:spcPts val="0"/>
              </a:spcAft>
              <a:buSzPts val="1400"/>
            </a:pPr>
            <a:r>
              <a:rPr lang="en-US" sz="2200" dirty="0">
                <a:latin typeface="Arial" panose="020B0604020202020204" pitchFamily="34" charset="0"/>
                <a:ea typeface="Avenir"/>
                <a:cs typeface="Arial" panose="020B0604020202020204" pitchFamily="34" charset="0"/>
                <a:sym typeface="Avenir"/>
              </a:rPr>
              <a:t>Ask questions</a:t>
            </a:r>
            <a:endParaRPr sz="2200" dirty="0">
              <a:latin typeface="Arial" panose="020B0604020202020204" pitchFamily="34" charset="0"/>
              <a:ea typeface="Avenir"/>
              <a:cs typeface="Arial" panose="020B0604020202020204" pitchFamily="34" charset="0"/>
              <a:sym typeface="Avenir"/>
            </a:endParaRPr>
          </a:p>
        </p:txBody>
      </p:sp>
      <p:sp>
        <p:nvSpPr>
          <p:cNvPr id="2" name="Picture Placeholder 1">
            <a:extLst>
              <a:ext uri="{FF2B5EF4-FFF2-40B4-BE49-F238E27FC236}">
                <a16:creationId xmlns:a16="http://schemas.microsoft.com/office/drawing/2014/main" id="{F55106E0-DCDA-6B46-90B3-ACA6F6F24553}"/>
              </a:ext>
            </a:extLst>
          </p:cNvPr>
          <p:cNvSpPr>
            <a:spLocks noGrp="1"/>
          </p:cNvSpPr>
          <p:nvPr>
            <p:ph type="pic" sz="quarter" idx="13"/>
          </p:nvPr>
        </p:nvSpPr>
        <p:spPr/>
      </p:sp>
      <p:pic>
        <p:nvPicPr>
          <p:cNvPr id="8" name="Picture Placeholder 7" descr="Stack of books on a yellow circle background">
            <a:extLst>
              <a:ext uri="{FF2B5EF4-FFF2-40B4-BE49-F238E27FC236}">
                <a16:creationId xmlns:a16="http://schemas.microsoft.com/office/drawing/2014/main" id="{4D84E854-FD45-D643-B01A-33486E315D79}"/>
              </a:ext>
            </a:extLst>
          </p:cNvPr>
          <p:cNvPicPr>
            <a:picLocks noGrp="1" noChangeAspect="1"/>
          </p:cNvPicPr>
          <p:nvPr>
            <p:ph type="pic" sz="quarter" idx="14"/>
          </p:nvPr>
        </p:nvPicPr>
        <p:blipFill rotWithShape="1">
          <a:blip r:embed="rId3"/>
          <a:srcRect l="-11329" t="-259" r="-11309" b="-280"/>
          <a:stretch/>
        </p:blipFill>
        <p:spPr>
          <a:xfrm>
            <a:off x="228600" y="1152476"/>
            <a:ext cx="4178808" cy="342592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1"/>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700"/>
              <a:buFont typeface="Avenir"/>
              <a:buNone/>
            </a:pPr>
            <a:r>
              <a:rPr lang="en-US" sz="2800" dirty="0">
                <a:latin typeface="Arial" panose="020B0604020202020204" pitchFamily="34" charset="0"/>
                <a:ea typeface="Avenir"/>
                <a:cs typeface="Arial" panose="020B0604020202020204" pitchFamily="34" charset="0"/>
                <a:sym typeface="Avenir"/>
              </a:rPr>
              <a:t>Listen to the Survivor</a:t>
            </a:r>
            <a:endParaRPr sz="2800" dirty="0">
              <a:latin typeface="Arial" panose="020B0604020202020204" pitchFamily="34" charset="0"/>
              <a:ea typeface="Avenir"/>
              <a:cs typeface="Arial" panose="020B0604020202020204" pitchFamily="34" charset="0"/>
              <a:sym typeface="Avenir"/>
            </a:endParaRPr>
          </a:p>
        </p:txBody>
      </p:sp>
      <p:sp>
        <p:nvSpPr>
          <p:cNvPr id="269" name="Google Shape;269;p21"/>
          <p:cNvSpPr txBox="1">
            <a:spLocks noGrp="1"/>
          </p:cNvSpPr>
          <p:nvPr>
            <p:ph type="body" idx="1"/>
          </p:nvPr>
        </p:nvSpPr>
        <p:spPr>
          <a:prstGeom prst="rect">
            <a:avLst/>
          </a:prstGeom>
          <a:noFill/>
          <a:ln>
            <a:noFill/>
          </a:ln>
        </p:spPr>
        <p:txBody>
          <a:bodyPr spcFirstLastPara="1" wrap="square" lIns="91425" tIns="45700" rIns="91425" bIns="45700" anchor="ctr" anchorCtr="0">
            <a:noAutofit/>
          </a:bodyPr>
          <a:lstStyle/>
          <a:p>
            <a:pPr marL="311150" lvl="0" indent="-311150" algn="l" rtl="0">
              <a:lnSpc>
                <a:spcPct val="114000"/>
              </a:lnSpc>
              <a:spcBef>
                <a:spcPts val="600"/>
              </a:spcBef>
              <a:spcAft>
                <a:spcPts val="0"/>
              </a:spcAft>
              <a:buSzPts val="1400"/>
            </a:pPr>
            <a:r>
              <a:rPr lang="en-US" dirty="0">
                <a:latin typeface="Arial" panose="020B0604020202020204" pitchFamily="34" charset="0"/>
                <a:ea typeface="Avenir"/>
                <a:cs typeface="Arial" panose="020B0604020202020204" pitchFamily="34" charset="0"/>
                <a:sym typeface="Avenir"/>
              </a:rPr>
              <a:t>Listen without planning out what your response is – Be Present</a:t>
            </a:r>
            <a:endParaRPr dirty="0">
              <a:latin typeface="Arial" panose="020B0604020202020204" pitchFamily="34" charset="0"/>
              <a:ea typeface="Avenir"/>
              <a:cs typeface="Arial" panose="020B0604020202020204" pitchFamily="34" charset="0"/>
              <a:sym typeface="Avenir"/>
            </a:endParaRPr>
          </a:p>
          <a:p>
            <a:pPr marL="311150" lvl="0" indent="-311150" algn="l" rtl="0">
              <a:lnSpc>
                <a:spcPct val="114000"/>
              </a:lnSpc>
              <a:spcBef>
                <a:spcPts val="600"/>
              </a:spcBef>
              <a:spcAft>
                <a:spcPts val="0"/>
              </a:spcAft>
              <a:buSzPts val="1400"/>
            </a:pPr>
            <a:r>
              <a:rPr lang="en-US" dirty="0">
                <a:latin typeface="Arial" panose="020B0604020202020204" pitchFamily="34" charset="0"/>
                <a:ea typeface="Avenir"/>
                <a:cs typeface="Arial" panose="020B0604020202020204" pitchFamily="34" charset="0"/>
                <a:sym typeface="Avenir"/>
              </a:rPr>
              <a:t>Don’t interrupt</a:t>
            </a:r>
            <a:endParaRPr dirty="0">
              <a:latin typeface="Arial" panose="020B0604020202020204" pitchFamily="34" charset="0"/>
              <a:ea typeface="Avenir"/>
              <a:cs typeface="Arial" panose="020B0604020202020204" pitchFamily="34" charset="0"/>
              <a:sym typeface="Avenir"/>
            </a:endParaRPr>
          </a:p>
          <a:p>
            <a:pPr marL="311150" lvl="0" indent="-311150" algn="l" rtl="0">
              <a:lnSpc>
                <a:spcPct val="114000"/>
              </a:lnSpc>
              <a:spcBef>
                <a:spcPts val="600"/>
              </a:spcBef>
              <a:spcAft>
                <a:spcPts val="0"/>
              </a:spcAft>
              <a:buSzPts val="1400"/>
            </a:pPr>
            <a:r>
              <a:rPr lang="en-US" dirty="0">
                <a:latin typeface="Arial" panose="020B0604020202020204" pitchFamily="34" charset="0"/>
                <a:ea typeface="Avenir"/>
                <a:cs typeface="Arial" panose="020B0604020202020204" pitchFamily="34" charset="0"/>
                <a:sym typeface="Avenir"/>
              </a:rPr>
              <a:t>Don’t add your own experiences or make it about you</a:t>
            </a:r>
            <a:endParaRPr dirty="0">
              <a:latin typeface="Arial" panose="020B0604020202020204" pitchFamily="34" charset="0"/>
              <a:ea typeface="Avenir"/>
              <a:cs typeface="Arial" panose="020B0604020202020204" pitchFamily="34" charset="0"/>
              <a:sym typeface="Avenir"/>
            </a:endParaRPr>
          </a:p>
          <a:p>
            <a:pPr marL="311150" lvl="0" indent="-311150" algn="l" rtl="0">
              <a:lnSpc>
                <a:spcPct val="114000"/>
              </a:lnSpc>
              <a:spcBef>
                <a:spcPts val="600"/>
              </a:spcBef>
              <a:spcAft>
                <a:spcPts val="0"/>
              </a:spcAft>
              <a:buSzPts val="1400"/>
            </a:pPr>
            <a:r>
              <a:rPr lang="en-US" dirty="0">
                <a:latin typeface="Arial" panose="020B0604020202020204" pitchFamily="34" charset="0"/>
                <a:ea typeface="Avenir"/>
                <a:cs typeface="Arial" panose="020B0604020202020204" pitchFamily="34" charset="0"/>
                <a:sym typeface="Avenir"/>
              </a:rPr>
              <a:t>Say: It is not your fault</a:t>
            </a:r>
            <a:endParaRPr dirty="0">
              <a:latin typeface="Arial" panose="020B0604020202020204" pitchFamily="34" charset="0"/>
              <a:ea typeface="Avenir"/>
              <a:cs typeface="Arial" panose="020B0604020202020204" pitchFamily="34" charset="0"/>
              <a:sym typeface="Avenir"/>
            </a:endParaRPr>
          </a:p>
          <a:p>
            <a:pPr marL="311150" lvl="0" indent="-311150" algn="l" rtl="0">
              <a:lnSpc>
                <a:spcPct val="114000"/>
              </a:lnSpc>
              <a:spcBef>
                <a:spcPts val="600"/>
              </a:spcBef>
              <a:spcAft>
                <a:spcPts val="0"/>
              </a:spcAft>
              <a:buSzPts val="1400"/>
            </a:pPr>
            <a:r>
              <a:rPr lang="en-US" dirty="0">
                <a:latin typeface="Arial" panose="020B0604020202020204" pitchFamily="34" charset="0"/>
                <a:ea typeface="Avenir"/>
                <a:cs typeface="Arial" panose="020B0604020202020204" pitchFamily="34" charset="0"/>
                <a:sym typeface="Avenir"/>
              </a:rPr>
              <a:t>Say: What do you need? </a:t>
            </a:r>
            <a:endParaRPr dirty="0">
              <a:latin typeface="Arial" panose="020B0604020202020204" pitchFamily="34" charset="0"/>
              <a:ea typeface="Avenir"/>
              <a:cs typeface="Arial" panose="020B0604020202020204" pitchFamily="34" charset="0"/>
              <a:sym typeface="Avenir"/>
            </a:endParaRPr>
          </a:p>
          <a:p>
            <a:pPr marL="311150" lvl="0" indent="-311150" algn="l" rtl="0">
              <a:lnSpc>
                <a:spcPct val="114000"/>
              </a:lnSpc>
              <a:spcBef>
                <a:spcPts val="600"/>
              </a:spcBef>
              <a:spcAft>
                <a:spcPts val="0"/>
              </a:spcAft>
              <a:buSzPts val="1400"/>
            </a:pPr>
            <a:r>
              <a:rPr lang="en-US" dirty="0">
                <a:latin typeface="Arial" panose="020B0604020202020204" pitchFamily="34" charset="0"/>
                <a:ea typeface="Avenir"/>
                <a:cs typeface="Arial" panose="020B0604020202020204" pitchFamily="34" charset="0"/>
                <a:sym typeface="Avenir"/>
              </a:rPr>
              <a:t>Say: What do you want to do?</a:t>
            </a:r>
            <a:endParaRPr dirty="0">
              <a:latin typeface="Arial" panose="020B0604020202020204" pitchFamily="34" charset="0"/>
              <a:ea typeface="Avenir"/>
              <a:cs typeface="Arial" panose="020B0604020202020204" pitchFamily="34" charset="0"/>
              <a:sym typeface="Avenir"/>
            </a:endParaRPr>
          </a:p>
        </p:txBody>
      </p:sp>
      <p:sp>
        <p:nvSpPr>
          <p:cNvPr id="4" name="Picture Placeholder 3">
            <a:extLst>
              <a:ext uri="{FF2B5EF4-FFF2-40B4-BE49-F238E27FC236}">
                <a16:creationId xmlns:a16="http://schemas.microsoft.com/office/drawing/2014/main" id="{EF56F9CE-A46A-024B-A6CD-A57B455E8E09}"/>
              </a:ext>
            </a:extLst>
          </p:cNvPr>
          <p:cNvSpPr>
            <a:spLocks noGrp="1"/>
          </p:cNvSpPr>
          <p:nvPr>
            <p:ph type="pic" sz="quarter" idx="13"/>
          </p:nvPr>
        </p:nvSpPr>
        <p:spPr/>
      </p:sp>
      <p:pic>
        <p:nvPicPr>
          <p:cNvPr id="8" name="Picture Placeholder 7" descr="Ear with circular lines representing sound on a green circle background">
            <a:extLst>
              <a:ext uri="{FF2B5EF4-FFF2-40B4-BE49-F238E27FC236}">
                <a16:creationId xmlns:a16="http://schemas.microsoft.com/office/drawing/2014/main" id="{B02DAC14-30F1-3745-AC1A-A9EB7AA19A68}"/>
              </a:ext>
            </a:extLst>
          </p:cNvPr>
          <p:cNvPicPr>
            <a:picLocks noGrp="1" noChangeAspect="1"/>
          </p:cNvPicPr>
          <p:nvPr>
            <p:ph type="pic" sz="quarter" idx="14"/>
          </p:nvPr>
        </p:nvPicPr>
        <p:blipFill rotWithShape="1">
          <a:blip r:embed="rId3"/>
          <a:srcRect l="-11349" t="10" r="-11068" b="-369"/>
          <a:stretch/>
        </p:blipFill>
        <p:spPr>
          <a:xfrm>
            <a:off x="228600" y="1152476"/>
            <a:ext cx="4182557" cy="3429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pic>
        <p:nvPicPr>
          <p:cNvPr id="6" name="Picture Placeholder 5" descr="ValorUS logo">
            <a:extLst>
              <a:ext uri="{FF2B5EF4-FFF2-40B4-BE49-F238E27FC236}">
                <a16:creationId xmlns:a16="http://schemas.microsoft.com/office/drawing/2014/main" id="{16ACE44C-0256-444F-851E-A682A94B3D06}"/>
              </a:ext>
            </a:extLst>
          </p:cNvPr>
          <p:cNvPicPr preferRelativeResize="0">
            <a:picLocks noGrp="1" noChangeAspect="1"/>
          </p:cNvPicPr>
          <p:nvPr>
            <p:ph type="pic" sz="quarter" idx="10"/>
          </p:nvPr>
        </p:nvPicPr>
        <p:blipFill rotWithShape="1">
          <a:blip r:embed="rId3"/>
          <a:stretch/>
        </p:blipFill>
        <p:spPr>
          <a:xfrm>
            <a:off x="611463" y="2324919"/>
            <a:ext cx="3276600" cy="482600"/>
          </a:xfrm>
        </p:spPr>
      </p:pic>
      <p:sp>
        <p:nvSpPr>
          <p:cNvPr id="81" name="Google Shape;81;p3"/>
          <p:cNvSpPr txBox="1">
            <a:spLocks noGrp="1"/>
          </p:cNvSpPr>
          <p:nvPr>
            <p:ph type="body" idx="2"/>
          </p:nvPr>
        </p:nvSpPr>
        <p:spPr>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200"/>
              </a:spcBef>
              <a:spcAft>
                <a:spcPts val="0"/>
              </a:spcAft>
              <a:buClr>
                <a:schemeClr val="dk1"/>
              </a:buClr>
              <a:buSzPts val="2800"/>
              <a:buNone/>
            </a:pPr>
            <a:r>
              <a:rPr lang="en-US" dirty="0" err="1">
                <a:solidFill>
                  <a:schemeClr val="dk1"/>
                </a:solidFill>
                <a:latin typeface="+mn-lt"/>
                <a:ea typeface="Avenir"/>
                <a:cs typeface="Arial" panose="020B0604020202020204" pitchFamily="34" charset="0"/>
                <a:sym typeface="Avenir"/>
              </a:rPr>
              <a:t>VALOR.us</a:t>
            </a:r>
            <a:endParaRPr u="none" dirty="0">
              <a:latin typeface="+mn-lt"/>
              <a:ea typeface="Avenir"/>
              <a:cs typeface="Arial" panose="020B0604020202020204" pitchFamily="34" charset="0"/>
              <a:sym typeface="Avenir"/>
            </a:endParaRPr>
          </a:p>
          <a:p>
            <a:pPr marL="0" lvl="0" indent="0" algn="ctr" rtl="0">
              <a:lnSpc>
                <a:spcPct val="115000"/>
              </a:lnSpc>
              <a:spcBef>
                <a:spcPts val="200"/>
              </a:spcBef>
              <a:spcAft>
                <a:spcPts val="0"/>
              </a:spcAft>
              <a:buSzPts val="2800"/>
              <a:buNone/>
            </a:pPr>
            <a:endParaRPr dirty="0">
              <a:solidFill>
                <a:schemeClr val="dk1"/>
              </a:solidFill>
              <a:latin typeface="+mn-lt"/>
              <a:ea typeface="Avenir"/>
              <a:cs typeface="Arial" panose="020B0604020202020204" pitchFamily="34" charset="0"/>
              <a:sym typeface="Avenir"/>
            </a:endParaRPr>
          </a:p>
          <a:p>
            <a:pPr marL="0" lvl="0" indent="0" algn="ctr" rtl="0">
              <a:lnSpc>
                <a:spcPct val="115000"/>
              </a:lnSpc>
              <a:spcBef>
                <a:spcPts val="200"/>
              </a:spcBef>
              <a:spcAft>
                <a:spcPts val="0"/>
              </a:spcAft>
              <a:buClr>
                <a:schemeClr val="dk1"/>
              </a:buClr>
              <a:buSzPts val="1400"/>
              <a:buNone/>
            </a:pPr>
            <a:r>
              <a:rPr lang="en-US" sz="2800" u="none" dirty="0">
                <a:solidFill>
                  <a:srgbClr val="0098C5"/>
                </a:solidFill>
                <a:latin typeface="+mn-lt"/>
                <a:ea typeface="Avenir"/>
                <a:cs typeface="Arial" panose="020B0604020202020204" pitchFamily="34" charset="0"/>
                <a:sym typeface="Avenir"/>
              </a:rPr>
              <a:t>Follow Us</a:t>
            </a:r>
          </a:p>
          <a:p>
            <a:pPr marL="0" lvl="0" indent="0" algn="ctr" rtl="0">
              <a:lnSpc>
                <a:spcPct val="115000"/>
              </a:lnSpc>
              <a:spcBef>
                <a:spcPts val="200"/>
              </a:spcBef>
              <a:spcAft>
                <a:spcPts val="0"/>
              </a:spcAft>
              <a:buClr>
                <a:schemeClr val="dk1"/>
              </a:buClr>
              <a:buSzPts val="2000"/>
              <a:buNone/>
            </a:pPr>
            <a:r>
              <a:rPr lang="en-US" dirty="0" err="1">
                <a:solidFill>
                  <a:schemeClr val="dk1"/>
                </a:solidFill>
                <a:latin typeface="+mn-lt"/>
                <a:ea typeface="Avenir"/>
                <a:cs typeface="Arial" panose="020B0604020202020204" pitchFamily="34" charset="0"/>
                <a:sym typeface="Avenir"/>
              </a:rPr>
              <a:t>twitter.com</a:t>
            </a:r>
            <a:r>
              <a:rPr lang="en-US" dirty="0">
                <a:solidFill>
                  <a:schemeClr val="dk1"/>
                </a:solidFill>
                <a:latin typeface="+mn-lt"/>
                <a:ea typeface="Avenir"/>
                <a:cs typeface="Arial" panose="020B0604020202020204" pitchFamily="34" charset="0"/>
                <a:sym typeface="Avenir"/>
              </a:rPr>
              <a:t>/</a:t>
            </a:r>
            <a:r>
              <a:rPr lang="en-US" dirty="0" err="1">
                <a:solidFill>
                  <a:schemeClr val="dk1"/>
                </a:solidFill>
                <a:latin typeface="+mn-lt"/>
                <a:ea typeface="Avenir"/>
                <a:cs typeface="Arial" panose="020B0604020202020204" pitchFamily="34" charset="0"/>
                <a:sym typeface="Avenir"/>
              </a:rPr>
              <a:t>valor_us</a:t>
            </a:r>
            <a:r>
              <a:rPr lang="en-US" dirty="0">
                <a:solidFill>
                  <a:schemeClr val="dk1"/>
                </a:solidFill>
                <a:latin typeface="+mn-lt"/>
                <a:ea typeface="Avenir"/>
                <a:cs typeface="Arial" panose="020B0604020202020204" pitchFamily="34" charset="0"/>
                <a:sym typeface="Avenir"/>
              </a:rPr>
              <a:t>_</a:t>
            </a:r>
            <a:endParaRPr u="none" dirty="0">
              <a:solidFill>
                <a:schemeClr val="dk1"/>
              </a:solidFill>
              <a:latin typeface="+mn-lt"/>
              <a:ea typeface="Avenir"/>
              <a:cs typeface="Arial" panose="020B0604020202020204" pitchFamily="34" charset="0"/>
              <a:sym typeface="Avenir"/>
            </a:endParaRPr>
          </a:p>
          <a:p>
            <a:pPr marL="0" lvl="0" indent="0" algn="ctr" rtl="0">
              <a:lnSpc>
                <a:spcPct val="115000"/>
              </a:lnSpc>
              <a:spcBef>
                <a:spcPts val="200"/>
              </a:spcBef>
              <a:spcAft>
                <a:spcPts val="0"/>
              </a:spcAft>
              <a:buClr>
                <a:schemeClr val="dk1"/>
              </a:buClr>
              <a:buSzPts val="2000"/>
              <a:buNone/>
            </a:pPr>
            <a:r>
              <a:rPr lang="en-US" dirty="0" err="1">
                <a:solidFill>
                  <a:schemeClr val="dk1"/>
                </a:solidFill>
                <a:latin typeface="+mn-lt"/>
                <a:ea typeface="Avenir"/>
                <a:cs typeface="Arial" panose="020B0604020202020204" pitchFamily="34" charset="0"/>
                <a:sym typeface="Avenir"/>
              </a:rPr>
              <a:t>facebook.com</a:t>
            </a:r>
            <a:r>
              <a:rPr lang="en-US" dirty="0">
                <a:solidFill>
                  <a:schemeClr val="dk1"/>
                </a:solidFill>
                <a:latin typeface="+mn-lt"/>
                <a:ea typeface="Avenir"/>
                <a:cs typeface="Arial" panose="020B0604020202020204" pitchFamily="34" charset="0"/>
                <a:sym typeface="Avenir"/>
              </a:rPr>
              <a:t>/</a:t>
            </a:r>
            <a:r>
              <a:rPr lang="en-US" dirty="0" err="1">
                <a:solidFill>
                  <a:schemeClr val="dk1"/>
                </a:solidFill>
                <a:latin typeface="+mn-lt"/>
                <a:ea typeface="Avenir"/>
                <a:cs typeface="Arial" panose="020B0604020202020204" pitchFamily="34" charset="0"/>
                <a:sym typeface="Avenir"/>
              </a:rPr>
              <a:t>WeAreValorUS</a:t>
            </a:r>
            <a:endParaRPr u="none" dirty="0">
              <a:latin typeface="+mn-lt"/>
              <a:ea typeface="Avenir"/>
              <a:cs typeface="Arial" panose="020B0604020202020204" pitchFamily="34" charset="0"/>
              <a:sym typeface="Avenir"/>
            </a:endParaRPr>
          </a:p>
          <a:p>
            <a:pPr marL="0" lvl="0" indent="0" algn="ctr" rtl="0">
              <a:lnSpc>
                <a:spcPct val="115000"/>
              </a:lnSpc>
              <a:spcBef>
                <a:spcPts val="400"/>
              </a:spcBef>
              <a:spcAft>
                <a:spcPts val="200"/>
              </a:spcAft>
              <a:buClr>
                <a:schemeClr val="dk1"/>
              </a:buClr>
              <a:buSzPts val="2000"/>
              <a:buNone/>
            </a:pPr>
            <a:r>
              <a:rPr lang="en-US" dirty="0" err="1">
                <a:solidFill>
                  <a:schemeClr val="dk1"/>
                </a:solidFill>
                <a:latin typeface="+mn-lt"/>
                <a:ea typeface="Avenir"/>
                <a:cs typeface="Arial" panose="020B0604020202020204" pitchFamily="34" charset="0"/>
                <a:sym typeface="Avenir"/>
              </a:rPr>
              <a:t>instagram.com</a:t>
            </a:r>
            <a:r>
              <a:rPr lang="en-US" dirty="0">
                <a:solidFill>
                  <a:schemeClr val="dk1"/>
                </a:solidFill>
                <a:latin typeface="+mn-lt"/>
                <a:ea typeface="Avenir"/>
                <a:cs typeface="Arial" panose="020B0604020202020204" pitchFamily="34" charset="0"/>
                <a:sym typeface="Avenir"/>
              </a:rPr>
              <a:t>/_</a:t>
            </a:r>
            <a:r>
              <a:rPr lang="en-US" dirty="0" err="1">
                <a:solidFill>
                  <a:schemeClr val="dk1"/>
                </a:solidFill>
                <a:latin typeface="+mn-lt"/>
                <a:ea typeface="Avenir"/>
                <a:cs typeface="Arial" panose="020B0604020202020204" pitchFamily="34" charset="0"/>
                <a:sym typeface="Avenir"/>
              </a:rPr>
              <a:t>valorus</a:t>
            </a:r>
            <a:r>
              <a:rPr lang="en-US" dirty="0">
                <a:solidFill>
                  <a:schemeClr val="dk1"/>
                </a:solidFill>
                <a:latin typeface="+mn-lt"/>
                <a:ea typeface="Avenir"/>
                <a:cs typeface="Arial" panose="020B0604020202020204" pitchFamily="34" charset="0"/>
                <a:sym typeface="Avenir"/>
              </a:rPr>
              <a:t>/</a:t>
            </a:r>
          </a:p>
          <a:p>
            <a:pPr marL="0" lvl="0" indent="0" algn="ctr">
              <a:lnSpc>
                <a:spcPct val="100000"/>
              </a:lnSpc>
              <a:spcBef>
                <a:spcPts val="0"/>
              </a:spcBef>
              <a:buClr>
                <a:srgbClr val="000000"/>
              </a:buClr>
              <a:buSzPts val="825"/>
              <a:buNone/>
            </a:pPr>
            <a:endParaRPr lang="en-US" sz="1000" dirty="0">
              <a:latin typeface="Arial" panose="020B0604020202020204" pitchFamily="34" charset="0"/>
              <a:ea typeface="Avenir"/>
              <a:cs typeface="Arial" panose="020B0604020202020204" pitchFamily="34" charset="0"/>
              <a:sym typeface="Avenir"/>
            </a:endParaRPr>
          </a:p>
          <a:p>
            <a:pPr marL="0" lvl="0" indent="0" algn="ctr">
              <a:lnSpc>
                <a:spcPct val="100000"/>
              </a:lnSpc>
              <a:spcBef>
                <a:spcPts val="1800"/>
              </a:spcBef>
              <a:buClr>
                <a:srgbClr val="000000"/>
              </a:buClr>
              <a:buSzPts val="825"/>
              <a:buNone/>
            </a:pPr>
            <a:r>
              <a:rPr lang="en-US" sz="800" dirty="0">
                <a:latin typeface="Arial" panose="020B0604020202020204" pitchFamily="34" charset="0"/>
                <a:ea typeface="Avenir"/>
                <a:cs typeface="Arial" panose="020B0604020202020204" pitchFamily="34" charset="0"/>
                <a:sym typeface="Avenir"/>
              </a:rPr>
              <a:t>The content of this training was developed by ValorUS supported  by funding awarded by Victims of Crime Act Victim Assistance Formula Grant Program and Services Training Officers Prosecutors (STOP) Violence Against Women Formula Grant Program funds (TE19-22-1578) through the California Governor’s Office of Emergency Services (CAL OES). The opinions, findings, and conclusions in this publication are those of the author and not necessarily those of Cal OES. Cal OES reserves a royalty-free, nonexclusive, and irrevocable license to reproduce, publish, and use these materials and to authorize others to do so.</a:t>
            </a:r>
            <a:endParaRPr lang="en-US" sz="800" dirty="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2"/>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dk1"/>
              </a:buClr>
              <a:buSzPts val="2700"/>
              <a:buFont typeface="Avenir"/>
              <a:buNone/>
            </a:pPr>
            <a:r>
              <a:rPr lang="en-US" dirty="0">
                <a:latin typeface="Arial" panose="020B0604020202020204" pitchFamily="34" charset="0"/>
                <a:ea typeface="Avenir"/>
                <a:cs typeface="Arial" panose="020B0604020202020204" pitchFamily="34" charset="0"/>
                <a:sym typeface="Avenir"/>
              </a:rPr>
              <a:t>Link to Sexual Violence Resources</a:t>
            </a:r>
            <a:endParaRPr dirty="0">
              <a:latin typeface="Arial" panose="020B0604020202020204" pitchFamily="34" charset="0"/>
              <a:ea typeface="Avenir"/>
              <a:cs typeface="Arial" panose="020B0604020202020204" pitchFamily="34" charset="0"/>
              <a:sym typeface="Avenir"/>
            </a:endParaRPr>
          </a:p>
        </p:txBody>
      </p:sp>
      <p:sp>
        <p:nvSpPr>
          <p:cNvPr id="277" name="Google Shape;277;p22"/>
          <p:cNvSpPr txBox="1">
            <a:spLocks noGrp="1"/>
          </p:cNvSpPr>
          <p:nvPr>
            <p:ph type="subTitle" idx="1"/>
          </p:nvPr>
        </p:nvSpPr>
        <p:spPr>
          <a:prstGeom prst="rect">
            <a:avLst/>
          </a:prstGeom>
          <a:noFill/>
          <a:ln>
            <a:noFill/>
          </a:ln>
        </p:spPr>
        <p:txBody>
          <a:bodyPr spcFirstLastPara="1" wrap="square" lIns="91440" tIns="0" rIns="91425" bIns="0" anchor="t" anchorCtr="0">
            <a:noAutofit/>
          </a:bodyPr>
          <a:lstStyle/>
          <a:p>
            <a:pPr marL="127000" lvl="0" rtl="0">
              <a:spcBef>
                <a:spcPts val="0"/>
              </a:spcBef>
              <a:spcAft>
                <a:spcPts val="0"/>
              </a:spcAft>
              <a:buSzPts val="2000"/>
            </a:pPr>
            <a:r>
              <a:rPr lang="en-US" sz="1800" dirty="0">
                <a:latin typeface="Arial" panose="020B0604020202020204" pitchFamily="34" charset="0"/>
                <a:ea typeface="Avenir"/>
                <a:cs typeface="Arial" panose="020B0604020202020204" pitchFamily="34" charset="0"/>
                <a:sym typeface="Avenir"/>
              </a:rPr>
              <a:t>Local Sexual Assault Agencies, </a:t>
            </a:r>
            <a:br>
              <a:rPr lang="en-US" sz="1800" u="sng" dirty="0">
                <a:solidFill>
                  <a:schemeClr val="hlink"/>
                </a:solidFill>
                <a:latin typeface="Arial" panose="020B0604020202020204" pitchFamily="34" charset="0"/>
                <a:ea typeface="Avenir"/>
                <a:cs typeface="Arial" panose="020B0604020202020204" pitchFamily="34" charset="0"/>
                <a:sym typeface="Avenir"/>
                <a:hlinkClick r:id="rId3"/>
              </a:rPr>
            </a:br>
            <a:r>
              <a:rPr lang="en-US" sz="1800" u="sng" dirty="0">
                <a:solidFill>
                  <a:schemeClr val="hlink"/>
                </a:solidFill>
                <a:latin typeface="Arial" panose="020B0604020202020204" pitchFamily="34" charset="0"/>
                <a:ea typeface="Avenir"/>
                <a:cs typeface="Arial" panose="020B0604020202020204" pitchFamily="34" charset="0"/>
                <a:sym typeface="Avenir"/>
                <a:hlinkClick r:id="rId3"/>
              </a:rPr>
              <a:t>www.valor.us/get-help/wpbdp_category/california</a:t>
            </a:r>
            <a:br>
              <a:rPr lang="en-US" sz="1800" dirty="0">
                <a:latin typeface="Arial" panose="020B0604020202020204" pitchFamily="34" charset="0"/>
                <a:ea typeface="Avenir"/>
                <a:cs typeface="Arial" panose="020B0604020202020204" pitchFamily="34" charset="0"/>
                <a:sym typeface="Avenir"/>
              </a:rPr>
            </a:br>
            <a:r>
              <a:rPr lang="en-US" sz="1800" dirty="0">
                <a:latin typeface="Arial" panose="020B0604020202020204" pitchFamily="34" charset="0"/>
                <a:ea typeface="Avenir"/>
                <a:cs typeface="Arial" panose="020B0604020202020204" pitchFamily="34" charset="0"/>
                <a:sym typeface="Avenir"/>
              </a:rPr>
              <a:t>work on education, prevention and response to</a:t>
            </a:r>
            <a:br>
              <a:rPr lang="en-US" sz="1800" dirty="0">
                <a:latin typeface="Arial" panose="020B0604020202020204" pitchFamily="34" charset="0"/>
                <a:ea typeface="Avenir"/>
                <a:cs typeface="Arial" panose="020B0604020202020204" pitchFamily="34" charset="0"/>
                <a:sym typeface="Avenir"/>
              </a:rPr>
            </a:br>
            <a:r>
              <a:rPr lang="en-US" sz="1800" dirty="0">
                <a:latin typeface="Arial" panose="020B0604020202020204" pitchFamily="34" charset="0"/>
                <a:ea typeface="Avenir"/>
                <a:cs typeface="Arial" panose="020B0604020202020204" pitchFamily="34" charset="0"/>
                <a:sym typeface="Avenir"/>
              </a:rPr>
              <a:t>sexual violence across the continuum of harm.</a:t>
            </a:r>
            <a:endParaRPr sz="1800" dirty="0">
              <a:latin typeface="Arial" panose="020B0604020202020204" pitchFamily="34" charset="0"/>
              <a:ea typeface="Avenir"/>
              <a:cs typeface="Arial" panose="020B0604020202020204" pitchFamily="34" charset="0"/>
              <a:sym typeface="Avenir"/>
            </a:endParaRPr>
          </a:p>
        </p:txBody>
      </p:sp>
      <p:sp>
        <p:nvSpPr>
          <p:cNvPr id="2" name="Picture Placeholder 1">
            <a:extLst>
              <a:ext uri="{FF2B5EF4-FFF2-40B4-BE49-F238E27FC236}">
                <a16:creationId xmlns:a16="http://schemas.microsoft.com/office/drawing/2014/main" id="{1E9D5069-D48F-E94B-AD80-6BDCA95CB4A8}"/>
              </a:ext>
            </a:extLst>
          </p:cNvPr>
          <p:cNvSpPr>
            <a:spLocks noGrp="1"/>
          </p:cNvSpPr>
          <p:nvPr>
            <p:ph type="pic" sz="quarter" idx="13"/>
          </p:nvPr>
        </p:nvSpPr>
        <p:spPr/>
      </p:sp>
      <p:pic>
        <p:nvPicPr>
          <p:cNvPr id="278" name="Google Shape;278;p22" descr="website view of ValorUS local sexual assault agencies"/>
          <p:cNvPicPr preferRelativeResize="0"/>
          <p:nvPr/>
        </p:nvPicPr>
        <p:blipFill rotWithShape="1">
          <a:blip r:embed="rId4">
            <a:alphaModFix/>
          </a:blip>
          <a:srcRect b="3932"/>
          <a:stretch/>
        </p:blipFill>
        <p:spPr>
          <a:xfrm>
            <a:off x="2501466" y="2571750"/>
            <a:ext cx="4141068" cy="2000870"/>
          </a:xfrm>
          <a:prstGeom prst="rect">
            <a:avLst/>
          </a:prstGeom>
          <a:noFill/>
          <a:ln w="6350">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3"/>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700"/>
              <a:buFont typeface="Avenir"/>
              <a:buNone/>
            </a:pPr>
            <a:r>
              <a:rPr lang="en-US" dirty="0">
                <a:latin typeface="Arial" panose="020B0604020202020204" pitchFamily="34" charset="0"/>
                <a:ea typeface="Avenir"/>
                <a:cs typeface="Arial" panose="020B0604020202020204" pitchFamily="34" charset="0"/>
                <a:sym typeface="Avenir"/>
              </a:rPr>
              <a:t>Link to Resources</a:t>
            </a:r>
            <a:endParaRPr dirty="0">
              <a:latin typeface="Arial" panose="020B0604020202020204" pitchFamily="34" charset="0"/>
              <a:ea typeface="Avenir"/>
              <a:cs typeface="Arial" panose="020B0604020202020204" pitchFamily="34" charset="0"/>
              <a:sym typeface="Avenir"/>
            </a:endParaRPr>
          </a:p>
        </p:txBody>
      </p:sp>
      <p:sp>
        <p:nvSpPr>
          <p:cNvPr id="285" name="Google Shape;285;p23"/>
          <p:cNvSpPr txBox="1">
            <a:spLocks noGrp="1"/>
          </p:cNvSpPr>
          <p:nvPr>
            <p:ph type="body" idx="1"/>
          </p:nvPr>
        </p:nvSpPr>
        <p:spPr>
          <a:prstGeom prst="rect">
            <a:avLst/>
          </a:prstGeom>
          <a:noFill/>
          <a:ln>
            <a:noFill/>
          </a:ln>
        </p:spPr>
        <p:txBody>
          <a:bodyPr spcFirstLastPara="1" wrap="square" lIns="0" tIns="45700" rIns="0" bIns="45700" anchor="ctr" anchorCtr="0">
            <a:noAutofit/>
          </a:bodyPr>
          <a:lstStyle/>
          <a:p>
            <a:pPr marL="346075" lvl="0" indent="-339725" algn="l" rtl="0">
              <a:lnSpc>
                <a:spcPct val="114000"/>
              </a:lnSpc>
              <a:spcBef>
                <a:spcPts val="600"/>
              </a:spcBef>
              <a:spcAft>
                <a:spcPts val="0"/>
              </a:spcAft>
              <a:buClr>
                <a:schemeClr val="dk1"/>
              </a:buClr>
              <a:buSzPts val="1400"/>
            </a:pPr>
            <a:r>
              <a:rPr lang="en-US" dirty="0">
                <a:latin typeface="Arial" panose="020B0604020202020204" pitchFamily="34" charset="0"/>
                <a:ea typeface="Avenir"/>
                <a:cs typeface="Arial" panose="020B0604020202020204" pitchFamily="34" charset="0"/>
                <a:sym typeface="Avenir"/>
              </a:rPr>
              <a:t>Link to a local advocate who can talk about options and consequences</a:t>
            </a:r>
            <a:endParaRPr dirty="0">
              <a:latin typeface="Arial" panose="020B0604020202020204" pitchFamily="34" charset="0"/>
              <a:ea typeface="Avenir"/>
              <a:cs typeface="Arial" panose="020B0604020202020204" pitchFamily="34" charset="0"/>
              <a:sym typeface="Avenir"/>
            </a:endParaRPr>
          </a:p>
          <a:p>
            <a:pPr marL="346075" lvl="1" indent="-339725" algn="l" rtl="0">
              <a:lnSpc>
                <a:spcPct val="114000"/>
              </a:lnSpc>
              <a:spcBef>
                <a:spcPts val="600"/>
              </a:spcBef>
              <a:spcAft>
                <a:spcPts val="0"/>
              </a:spcAft>
              <a:buSzPts val="1400"/>
              <a:buFont typeface="Wingdings" pitchFamily="2" charset="2"/>
              <a:buChar char="§"/>
            </a:pPr>
            <a:r>
              <a:rPr lang="en-US" sz="1800" u="sng" dirty="0">
                <a:solidFill>
                  <a:schemeClr val="hlink"/>
                </a:solidFill>
                <a:latin typeface="Arial" panose="020B0604020202020204" pitchFamily="34" charset="0"/>
                <a:ea typeface="Avenir"/>
                <a:cs typeface="Arial" panose="020B0604020202020204" pitchFamily="34" charset="0"/>
                <a:sym typeface="Avenir"/>
                <a:hlinkClick r:id="rId3"/>
              </a:rPr>
              <a:t>www.valor.us</a:t>
            </a:r>
            <a:r>
              <a:rPr lang="en-US" sz="1800" dirty="0">
                <a:latin typeface="Arial" panose="020B0604020202020204" pitchFamily="34" charset="0"/>
                <a:ea typeface="Avenir"/>
                <a:cs typeface="Arial" panose="020B0604020202020204" pitchFamily="34" charset="0"/>
                <a:sym typeface="Avenir"/>
              </a:rPr>
              <a:t> </a:t>
            </a:r>
            <a:endParaRPr sz="1800" dirty="0">
              <a:latin typeface="Arial" panose="020B0604020202020204" pitchFamily="34" charset="0"/>
              <a:ea typeface="Avenir"/>
              <a:cs typeface="Arial" panose="020B0604020202020204" pitchFamily="34" charset="0"/>
              <a:sym typeface="Avenir"/>
            </a:endParaRPr>
          </a:p>
          <a:p>
            <a:pPr marL="346075" lvl="0" indent="-339725" algn="l" rtl="0">
              <a:lnSpc>
                <a:spcPct val="114000"/>
              </a:lnSpc>
              <a:spcBef>
                <a:spcPts val="600"/>
              </a:spcBef>
              <a:spcAft>
                <a:spcPts val="0"/>
              </a:spcAft>
              <a:buClr>
                <a:schemeClr val="dk1"/>
              </a:buClr>
              <a:buSzPts val="1400"/>
            </a:pPr>
            <a:r>
              <a:rPr lang="en-US" dirty="0">
                <a:latin typeface="Arial" panose="020B0604020202020204" pitchFamily="34" charset="0"/>
                <a:ea typeface="Avenir"/>
                <a:cs typeface="Arial" panose="020B0604020202020204" pitchFamily="34" charset="0"/>
                <a:sym typeface="Avenir"/>
              </a:rPr>
              <a:t>Contacting law enforcement is an option - that will start a police investigation</a:t>
            </a:r>
            <a:endParaRPr dirty="0">
              <a:latin typeface="Arial" panose="020B0604020202020204" pitchFamily="34" charset="0"/>
              <a:ea typeface="Avenir"/>
              <a:cs typeface="Arial" panose="020B0604020202020204" pitchFamily="34" charset="0"/>
              <a:sym typeface="Avenir"/>
            </a:endParaRPr>
          </a:p>
          <a:p>
            <a:pPr marL="346075" lvl="0" indent="-339725" algn="l" rtl="0">
              <a:lnSpc>
                <a:spcPct val="114000"/>
              </a:lnSpc>
              <a:spcBef>
                <a:spcPts val="600"/>
              </a:spcBef>
              <a:spcAft>
                <a:spcPts val="0"/>
              </a:spcAft>
              <a:buClr>
                <a:schemeClr val="dk1"/>
              </a:buClr>
              <a:buSzPts val="1400"/>
            </a:pPr>
            <a:r>
              <a:rPr lang="en-US" dirty="0">
                <a:latin typeface="Arial" panose="020B0604020202020204" pitchFamily="34" charset="0"/>
                <a:ea typeface="Avenir"/>
                <a:cs typeface="Arial" panose="020B0604020202020204" pitchFamily="34" charset="0"/>
                <a:sym typeface="Avenir"/>
              </a:rPr>
              <a:t>Forensic exam can gather evidence that might disappear after time</a:t>
            </a:r>
            <a:endParaRPr dirty="0">
              <a:latin typeface="Arial" panose="020B0604020202020204" pitchFamily="34" charset="0"/>
              <a:ea typeface="Avenir"/>
              <a:cs typeface="Arial" panose="020B0604020202020204" pitchFamily="34" charset="0"/>
              <a:sym typeface="Avenir"/>
            </a:endParaRPr>
          </a:p>
        </p:txBody>
      </p:sp>
      <p:sp>
        <p:nvSpPr>
          <p:cNvPr id="2" name="Picture Placeholder 1">
            <a:extLst>
              <a:ext uri="{FF2B5EF4-FFF2-40B4-BE49-F238E27FC236}">
                <a16:creationId xmlns:a16="http://schemas.microsoft.com/office/drawing/2014/main" id="{3735030C-2062-E842-9096-DCEAC92EECEC}"/>
              </a:ext>
            </a:extLst>
          </p:cNvPr>
          <p:cNvSpPr>
            <a:spLocks noGrp="1"/>
          </p:cNvSpPr>
          <p:nvPr>
            <p:ph type="pic" sz="quarter" idx="13"/>
          </p:nvPr>
        </p:nvSpPr>
        <p:spPr/>
      </p:sp>
      <p:pic>
        <p:nvPicPr>
          <p:cNvPr id="8" name="Picture Placeholder 7" descr="Abstract shapes linked together on an orange circle background&lt;svg id=&quot;Layer_1&quot; data-name=&quot;Layer 1&quot; xmlns=&quot;http://www.w3.org/2000/svg&quot; viewBox=&quot;0 0 331.26 331.26&quot;&gt;&lt;defs&gt;&lt;style&gt;.cls-1{fill:#7bd1df;}.cls-2{fill:#f77c5b;}.cls-3{fill:#020001;}&lt;/style&gt;&lt;/defs&gt;&lt;circle class=&quot;cls-1&quot; cx=&quot;165.63&quot; cy=&quot;165.63&quot; r=&quot;165.63&quot; transform=&quot;translate(-68.61 165.63) rotate(-45)&quot;/&gt;&lt;path class=&quot;cls-2&quot; d=&quot;M216.86,215.11a39.15,39.15,0,0,0-28.93-37.79,36.45,36.45,0,0,1-45.17,0,39.15,39.15,0,0,0-28.93,37.79v30.35c0,1.18,0,2.34.16,3.49a5.2,5.2,0,0,0-.16,1.3c0,9.26,23.06,16.77,51.52,16.77s51.51-7.51,51.51-16.77a5.7,5.7,0,0,0-.15-1.3c.1-1.15.15-2.31.15-3.49Z&quot;/&gt;&lt;circle class=&quot;cls-2&quot; cx=&quot;165.35&quot; cy=&quot;148.62&quot; r=&quot;30.75&quot; transform=&quot;translate(-56.9 154.61) rotate(-43.49)&quot;/&gt;&lt;path class=&quot;cls-3&quot; d=&quot;M284.64,174.48a35.8,35.8,0,0,0-26.47-34.57,33.36,33.36,0,0,1-41.33,0,35.71,35.71,0,0,0-15.45,8.73,35.92,35.92,0,0,1-9.5,24.35,44.5,44.5,0,0,1,30.27,42.12v6a140.67,140.67,0,0,0,15.35.83c26,0,47.13-6.87,47.13-15.34a5.46,5.46,0,0,0-.14-1.2c.09-1.05.14-2.11.14-3.18Z&quot;/&gt;&lt;circle class=&quot;cls-3&quot; cx=&quot;237.51&quot; cy=&quot;113.64&quot; r=&quot;28.13&quot; transform=&quot;translate(-19.64 170.23) rotate(-37.98)&quot;/&gt;&lt;circle class=&quot;cls-3&quot; cx=&quot;93.19&quot; cy=&quot;113.64&quot; r=&quot;28.13&quot; transform=&quot;translate(-19.81 19.67) rotate(-10.9)&quot;/&gt;&lt;path class=&quot;cls-3&quot; d=&quot;M113.85,139.91a33.36,33.36,0,0,1-41.33,0,35.81,35.81,0,0,0-26.47,34.57v27.77q0,1.6.15,3.18a4.93,4.93,0,0,0-.15,1.2c0,8.47,21.11,15.34,47.14,15.34a140.62,140.62,0,0,0,15.34-.83v-6A44.5,44.5,0,0,1,138.8,173a35.92,35.92,0,0,1-9.5-24.35A35.66,35.66,0,0,0,113.85,139.91Z&quot;/&gt;&lt;/svg&gt;">
            <a:extLst>
              <a:ext uri="{FF2B5EF4-FFF2-40B4-BE49-F238E27FC236}">
                <a16:creationId xmlns:a16="http://schemas.microsoft.com/office/drawing/2014/main" id="{5E2B4021-130E-AF4D-9C08-8A73FCA0CE31}"/>
              </a:ext>
            </a:extLst>
          </p:cNvPr>
          <p:cNvPicPr>
            <a:picLocks noGrp="1" noChangeAspect="1"/>
          </p:cNvPicPr>
          <p:nvPr>
            <p:ph type="pic" sz="quarter" idx="14"/>
          </p:nvPr>
        </p:nvPicPr>
        <p:blipFill rotWithShape="1">
          <a:blip r:embed="rId4"/>
          <a:srcRect l="-10989" t="10" r="-10980"/>
          <a:stretch/>
        </p:blipFill>
        <p:spPr>
          <a:xfrm>
            <a:off x="228600" y="1152476"/>
            <a:ext cx="4167188" cy="34164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11707ce31b0_1_20"/>
          <p:cNvSpPr txBox="1">
            <a:spLocks noGrp="1"/>
          </p:cNvSpPr>
          <p:nvPr>
            <p:ph type="title"/>
          </p:nvPr>
        </p:nvSpPr>
        <p:spPr>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dk1"/>
              </a:buClr>
              <a:buSzPts val="2700"/>
              <a:buFont typeface="Avenir"/>
              <a:buNone/>
            </a:pPr>
            <a:r>
              <a:rPr lang="en-US" dirty="0">
                <a:latin typeface="Arial" panose="020B0604020202020204" pitchFamily="34" charset="0"/>
                <a:ea typeface="Avenir"/>
                <a:cs typeface="Arial" panose="020B0604020202020204" pitchFamily="34" charset="0"/>
                <a:sym typeface="Avenir"/>
              </a:rPr>
              <a:t>Lead The Way In Your Own Community</a:t>
            </a:r>
            <a:endParaRPr sz="2800" dirty="0">
              <a:latin typeface="Arial" panose="020B0604020202020204" pitchFamily="34" charset="0"/>
              <a:ea typeface="Avenir"/>
              <a:cs typeface="Arial" panose="020B0604020202020204" pitchFamily="34" charset="0"/>
              <a:sym typeface="Avenir"/>
            </a:endParaRPr>
          </a:p>
        </p:txBody>
      </p:sp>
      <p:sp>
        <p:nvSpPr>
          <p:cNvPr id="293" name="Google Shape;293;g11707ce31b0_1_20"/>
          <p:cNvSpPr txBox="1">
            <a:spLocks noGrp="1"/>
          </p:cNvSpPr>
          <p:nvPr>
            <p:ph type="body" idx="1"/>
          </p:nvPr>
        </p:nvSpPr>
        <p:spPr>
          <a:prstGeom prst="rect">
            <a:avLst/>
          </a:prstGeom>
          <a:noFill/>
          <a:ln>
            <a:noFill/>
          </a:ln>
        </p:spPr>
        <p:txBody>
          <a:bodyPr spcFirstLastPara="1" wrap="square" lIns="0" tIns="0" rIns="0" bIns="45700" anchor="ctr" anchorCtr="0">
            <a:noAutofit/>
          </a:bodyPr>
          <a:lstStyle/>
          <a:p>
            <a:pPr marL="346075" lvl="0" indent="-339725" algn="l" rtl="0">
              <a:lnSpc>
                <a:spcPct val="114000"/>
              </a:lnSpc>
              <a:spcBef>
                <a:spcPts val="600"/>
              </a:spcBef>
              <a:spcAft>
                <a:spcPts val="0"/>
              </a:spcAft>
              <a:buClr>
                <a:schemeClr val="dk1"/>
              </a:buClr>
              <a:buSzPts val="1400"/>
            </a:pPr>
            <a:r>
              <a:rPr lang="en-US" dirty="0">
                <a:latin typeface="Arial" panose="020B0604020202020204" pitchFamily="34" charset="0"/>
                <a:ea typeface="Avenir"/>
                <a:cs typeface="Arial" panose="020B0604020202020204" pitchFamily="34" charset="0"/>
                <a:sym typeface="Avenir"/>
              </a:rPr>
              <a:t>Identify what sexual violence </a:t>
            </a:r>
            <a:br>
              <a:rPr lang="en-US" dirty="0">
                <a:latin typeface="Arial" panose="020B0604020202020204" pitchFamily="34" charset="0"/>
                <a:ea typeface="Avenir"/>
                <a:cs typeface="Arial" panose="020B0604020202020204" pitchFamily="34" charset="0"/>
                <a:sym typeface="Avenir"/>
              </a:rPr>
            </a:br>
            <a:r>
              <a:rPr lang="en-US" dirty="0">
                <a:latin typeface="Arial" panose="020B0604020202020204" pitchFamily="34" charset="0"/>
                <a:ea typeface="Avenir"/>
                <a:cs typeface="Arial" panose="020B0604020202020204" pitchFamily="34" charset="0"/>
                <a:sym typeface="Avenir"/>
              </a:rPr>
              <a:t>looks like in your community</a:t>
            </a:r>
            <a:endParaRPr dirty="0">
              <a:latin typeface="Arial" panose="020B0604020202020204" pitchFamily="34" charset="0"/>
              <a:ea typeface="Avenir"/>
              <a:cs typeface="Arial" panose="020B0604020202020204" pitchFamily="34" charset="0"/>
              <a:sym typeface="Avenir"/>
            </a:endParaRPr>
          </a:p>
          <a:p>
            <a:pPr marL="346075" lvl="0" indent="-339725" algn="l" rtl="0">
              <a:lnSpc>
                <a:spcPct val="114000"/>
              </a:lnSpc>
              <a:spcBef>
                <a:spcPts val="600"/>
              </a:spcBef>
              <a:spcAft>
                <a:spcPts val="0"/>
              </a:spcAft>
              <a:buClr>
                <a:schemeClr val="dk1"/>
              </a:buClr>
              <a:buSzPts val="1400"/>
            </a:pPr>
            <a:r>
              <a:rPr lang="en-US" dirty="0">
                <a:latin typeface="Arial" panose="020B0604020202020204" pitchFamily="34" charset="0"/>
                <a:ea typeface="Avenir"/>
                <a:cs typeface="Arial" panose="020B0604020202020204" pitchFamily="34" charset="0"/>
                <a:sym typeface="Avenir"/>
              </a:rPr>
              <a:t>Talk about how to prevent violence within your own communities</a:t>
            </a:r>
            <a:endParaRPr dirty="0">
              <a:latin typeface="Arial" panose="020B0604020202020204" pitchFamily="34" charset="0"/>
              <a:ea typeface="Avenir"/>
              <a:cs typeface="Arial" panose="020B0604020202020204" pitchFamily="34" charset="0"/>
              <a:sym typeface="Avenir"/>
            </a:endParaRPr>
          </a:p>
          <a:p>
            <a:pPr marL="346075" lvl="0" indent="-339725" algn="l" rtl="0">
              <a:lnSpc>
                <a:spcPct val="114000"/>
              </a:lnSpc>
              <a:spcBef>
                <a:spcPts val="600"/>
              </a:spcBef>
              <a:spcAft>
                <a:spcPts val="0"/>
              </a:spcAft>
              <a:buClr>
                <a:schemeClr val="dk1"/>
              </a:buClr>
              <a:buSzPts val="1400"/>
            </a:pPr>
            <a:r>
              <a:rPr lang="en-US" dirty="0">
                <a:latin typeface="Arial" panose="020B0604020202020204" pitchFamily="34" charset="0"/>
                <a:ea typeface="Avenir"/>
                <a:cs typeface="Arial" panose="020B0604020202020204" pitchFamily="34" charset="0"/>
                <a:sym typeface="Avenir"/>
              </a:rPr>
              <a:t>Be a resource to those who need help/guidance</a:t>
            </a:r>
            <a:endParaRPr dirty="0">
              <a:latin typeface="Arial" panose="020B0604020202020204" pitchFamily="34" charset="0"/>
              <a:ea typeface="Avenir"/>
              <a:cs typeface="Arial" panose="020B0604020202020204" pitchFamily="34" charset="0"/>
              <a:sym typeface="Avenir"/>
            </a:endParaRPr>
          </a:p>
          <a:p>
            <a:pPr marL="346075" lvl="0" indent="-339725" algn="l" rtl="0">
              <a:lnSpc>
                <a:spcPct val="114000"/>
              </a:lnSpc>
              <a:spcBef>
                <a:spcPts val="600"/>
              </a:spcBef>
              <a:spcAft>
                <a:spcPts val="0"/>
              </a:spcAft>
              <a:buClr>
                <a:schemeClr val="dk1"/>
              </a:buClr>
              <a:buSzPts val="1400"/>
            </a:pPr>
            <a:r>
              <a:rPr lang="en-US" dirty="0">
                <a:latin typeface="Arial" panose="020B0604020202020204" pitchFamily="34" charset="0"/>
                <a:ea typeface="Avenir"/>
                <a:cs typeface="Arial" panose="020B0604020202020204" pitchFamily="34" charset="0"/>
                <a:sym typeface="Avenir"/>
              </a:rPr>
              <a:t>Get involved by volunteering and taking action</a:t>
            </a:r>
            <a:endParaRPr dirty="0">
              <a:latin typeface="Arial" panose="020B0604020202020204" pitchFamily="34" charset="0"/>
              <a:ea typeface="Avenir"/>
              <a:cs typeface="Arial" panose="020B0604020202020204" pitchFamily="34" charset="0"/>
              <a:sym typeface="Avenir"/>
            </a:endParaRPr>
          </a:p>
        </p:txBody>
      </p:sp>
      <p:sp>
        <p:nvSpPr>
          <p:cNvPr id="2" name="Picture Placeholder 1">
            <a:extLst>
              <a:ext uri="{FF2B5EF4-FFF2-40B4-BE49-F238E27FC236}">
                <a16:creationId xmlns:a16="http://schemas.microsoft.com/office/drawing/2014/main" id="{E003EF5E-B073-5345-B437-2D14144C377D}"/>
              </a:ext>
            </a:extLst>
          </p:cNvPr>
          <p:cNvSpPr>
            <a:spLocks noGrp="1"/>
          </p:cNvSpPr>
          <p:nvPr>
            <p:ph type="pic" sz="quarter" idx="13"/>
          </p:nvPr>
        </p:nvSpPr>
        <p:spPr/>
      </p:sp>
      <p:pic>
        <p:nvPicPr>
          <p:cNvPr id="8" name="Picture Placeholder 7" descr="3 people 1 red representing a leader standing out amongst their peers represented in black.">
            <a:extLst>
              <a:ext uri="{FF2B5EF4-FFF2-40B4-BE49-F238E27FC236}">
                <a16:creationId xmlns:a16="http://schemas.microsoft.com/office/drawing/2014/main" id="{B4B0DD46-BAB1-0E4D-BE90-E8A381D8AA8F}"/>
              </a:ext>
            </a:extLst>
          </p:cNvPr>
          <p:cNvPicPr>
            <a:picLocks noGrp="1" noChangeAspect="1"/>
          </p:cNvPicPr>
          <p:nvPr>
            <p:ph type="pic" sz="quarter" idx="14"/>
          </p:nvPr>
        </p:nvPicPr>
        <p:blipFill rotWithShape="1">
          <a:blip r:embed="rId3"/>
          <a:srcRect l="-10990" r="-10990"/>
          <a:stretch/>
        </p:blipFill>
        <p:spPr>
          <a:xfrm>
            <a:off x="228600" y="1152476"/>
            <a:ext cx="4167188" cy="34164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24"/>
          <p:cNvSpPr txBox="1">
            <a:spLocks noGrp="1"/>
          </p:cNvSpPr>
          <p:nvPr>
            <p:ph type="body" idx="1"/>
          </p:nvPr>
        </p:nvSpPr>
        <p:spPr>
          <a:prstGeom prst="rect">
            <a:avLst/>
          </a:prstGeom>
          <a:noFill/>
          <a:ln>
            <a:noFill/>
          </a:ln>
        </p:spPr>
        <p:txBody>
          <a:bodyPr spcFirstLastPara="1" wrap="square" lIns="0" tIns="0" rIns="0" bIns="45675" anchor="ctr" anchorCtr="0">
            <a:noAutofit/>
          </a:bodyPr>
          <a:lstStyle/>
          <a:p>
            <a:pPr lvl="0" indent="0" algn="l" rtl="0">
              <a:spcBef>
                <a:spcPts val="0"/>
              </a:spcBef>
              <a:spcAft>
                <a:spcPts val="0"/>
              </a:spcAft>
              <a:buClr>
                <a:schemeClr val="dk1"/>
              </a:buClr>
              <a:buSzPts val="1100"/>
              <a:buFont typeface="Arial"/>
              <a:buNone/>
            </a:pPr>
            <a:r>
              <a:rPr lang="en-US" sz="2800" dirty="0">
                <a:latin typeface="Arial" panose="020B0604020202020204" pitchFamily="34" charset="0"/>
                <a:ea typeface="Avenir"/>
                <a:cs typeface="Arial" panose="020B0604020202020204" pitchFamily="34" charset="0"/>
                <a:sym typeface="Avenir"/>
              </a:rPr>
              <a:t>Since sexual assault impacts us all, what are your next steps in addressing and preventing sexual violence in our communities?</a:t>
            </a:r>
            <a:endParaRPr sz="2800" dirty="0">
              <a:latin typeface="Arial" panose="020B0604020202020204" pitchFamily="34" charset="0"/>
              <a:ea typeface="Avenir"/>
              <a:cs typeface="Arial" panose="020B0604020202020204" pitchFamily="34" charset="0"/>
              <a:sym typeface="Avenir"/>
            </a:endParaRPr>
          </a:p>
        </p:txBody>
      </p:sp>
      <p:sp>
        <p:nvSpPr>
          <p:cNvPr id="301" name="Google Shape;301;p24"/>
          <p:cNvSpPr txBox="1">
            <a:spLocks noGrp="1"/>
          </p:cNvSpPr>
          <p:nvPr>
            <p:ph type="body" idx="2"/>
          </p:nvPr>
        </p:nvSpPr>
        <p:spPr>
          <a:prstGeom prst="rect">
            <a:avLst/>
          </a:prstGeom>
          <a:noFill/>
          <a:ln>
            <a:noFill/>
          </a:ln>
        </p:spPr>
        <p:txBody>
          <a:bodyPr spcFirstLastPara="1" wrap="square" lIns="0" tIns="0" rIns="0" bIns="45675" anchor="t" anchorCtr="0">
            <a:noAutofit/>
          </a:bodyPr>
          <a:lstStyle/>
          <a:p>
            <a:pPr marL="0" lvl="0" indent="0" algn="l" rtl="0">
              <a:lnSpc>
                <a:spcPct val="90000"/>
              </a:lnSpc>
              <a:spcBef>
                <a:spcPts val="0"/>
              </a:spcBef>
              <a:spcAft>
                <a:spcPts val="0"/>
              </a:spcAft>
              <a:buSzPts val="1800"/>
              <a:buNone/>
            </a:pPr>
            <a:r>
              <a:rPr lang="en-US" dirty="0"/>
              <a:t>Use the Text Chat feature </a:t>
            </a:r>
            <a:br>
              <a:rPr lang="en-US" dirty="0"/>
            </a:br>
            <a:r>
              <a:rPr lang="en-US" dirty="0"/>
              <a:t>to answer the question.</a:t>
            </a:r>
            <a:endParaRPr dirty="0"/>
          </a:p>
        </p:txBody>
      </p:sp>
      <p:sp>
        <p:nvSpPr>
          <p:cNvPr id="3" name="Picture Placeholder 2">
            <a:extLst>
              <a:ext uri="{FF2B5EF4-FFF2-40B4-BE49-F238E27FC236}">
                <a16:creationId xmlns:a16="http://schemas.microsoft.com/office/drawing/2014/main" id="{D3B9AC8E-CAE4-8243-BE3A-2851D56287E6}"/>
              </a:ext>
            </a:extLst>
          </p:cNvPr>
          <p:cNvSpPr>
            <a:spLocks noGrp="1"/>
          </p:cNvSpPr>
          <p:nvPr>
            <p:ph type="pic" sz="quarter" idx="13"/>
          </p:nvPr>
        </p:nvSpPr>
        <p:spPr/>
      </p:sp>
      <p:pic>
        <p:nvPicPr>
          <p:cNvPr id="302" name="Google Shape;302;p24" descr="View of the Zoom chat box"/>
          <p:cNvPicPr preferRelativeResize="0"/>
          <p:nvPr/>
        </p:nvPicPr>
        <p:blipFill>
          <a:blip r:embed="rId3">
            <a:alphaModFix/>
          </a:blip>
          <a:stretch>
            <a:fillRect/>
          </a:stretch>
        </p:blipFill>
        <p:spPr>
          <a:xfrm>
            <a:off x="5029200" y="975815"/>
            <a:ext cx="3673530" cy="3084394"/>
          </a:xfrm>
          <a:prstGeom prst="rect">
            <a:avLst/>
          </a:prstGeom>
          <a:noFill/>
          <a:ln w="6350">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11707ce31b0_1_39"/>
          <p:cNvSpPr txBox="1">
            <a:spLocks noGrp="1"/>
          </p:cNvSpPr>
          <p:nvPr>
            <p:ph type="body" idx="1"/>
          </p:nvPr>
        </p:nvSpPr>
        <p:spPr>
          <a:prstGeom prst="rect">
            <a:avLst/>
          </a:prstGeom>
          <a:noFill/>
          <a:ln>
            <a:noFill/>
          </a:ln>
        </p:spPr>
        <p:txBody>
          <a:bodyPr spcFirstLastPara="1" wrap="square" lIns="0" tIns="0" rIns="0" bIns="45675" anchor="ctr" anchorCtr="0">
            <a:noAutofit/>
          </a:bodyPr>
          <a:lstStyle/>
          <a:p>
            <a:pPr lvl="0" indent="0" algn="l" rtl="0">
              <a:lnSpc>
                <a:spcPct val="90000"/>
              </a:lnSpc>
              <a:spcBef>
                <a:spcPts val="0"/>
              </a:spcBef>
              <a:spcAft>
                <a:spcPts val="0"/>
              </a:spcAft>
              <a:buClr>
                <a:schemeClr val="dk1"/>
              </a:buClr>
              <a:buSzPts val="1100"/>
              <a:buFont typeface="Arial"/>
              <a:buNone/>
            </a:pPr>
            <a:r>
              <a:rPr lang="en-US" dirty="0">
                <a:latin typeface="Arial" panose="020B0604020202020204" pitchFamily="34" charset="0"/>
                <a:ea typeface="Avenir"/>
                <a:cs typeface="Arial" panose="020B0604020202020204" pitchFamily="34" charset="0"/>
                <a:sym typeface="Avenir"/>
              </a:rPr>
              <a:t>Questions?</a:t>
            </a:r>
            <a:endParaRPr dirty="0">
              <a:latin typeface="Arial" panose="020B0604020202020204" pitchFamily="34" charset="0"/>
              <a:ea typeface="Avenir"/>
              <a:cs typeface="Arial" panose="020B0604020202020204" pitchFamily="34" charset="0"/>
              <a:sym typeface="Avenir"/>
            </a:endParaRPr>
          </a:p>
        </p:txBody>
      </p:sp>
      <p:sp>
        <p:nvSpPr>
          <p:cNvPr id="5" name="Google Shape;301;p24">
            <a:extLst>
              <a:ext uri="{FF2B5EF4-FFF2-40B4-BE49-F238E27FC236}">
                <a16:creationId xmlns:a16="http://schemas.microsoft.com/office/drawing/2014/main" id="{44BE44D9-BC9E-D049-B277-2D00731474B0}"/>
              </a:ext>
            </a:extLst>
          </p:cNvPr>
          <p:cNvSpPr txBox="1">
            <a:spLocks noGrp="1"/>
          </p:cNvSpPr>
          <p:nvPr>
            <p:ph type="body" idx="2"/>
          </p:nvPr>
        </p:nvSpPr>
        <p:spPr>
          <a:prstGeom prst="rect">
            <a:avLst/>
          </a:prstGeom>
          <a:noFill/>
          <a:ln>
            <a:noFill/>
          </a:ln>
        </p:spPr>
        <p:txBody>
          <a:bodyPr spcFirstLastPara="1" wrap="square" lIns="0" tIns="0" rIns="0" bIns="45675" anchor="t" anchorCtr="0">
            <a:noAutofit/>
          </a:bodyPr>
          <a:lstStyle/>
          <a:p>
            <a:pPr marL="0" lvl="0" indent="0">
              <a:lnSpc>
                <a:spcPct val="90000"/>
              </a:lnSpc>
              <a:spcBef>
                <a:spcPts val="0"/>
              </a:spcBef>
              <a:buNone/>
            </a:pPr>
            <a:r>
              <a:rPr lang="en-US" dirty="0"/>
              <a:t>Use the Text Chat feature or the raise your hand function to ask questions.</a:t>
            </a:r>
          </a:p>
        </p:txBody>
      </p:sp>
      <p:sp>
        <p:nvSpPr>
          <p:cNvPr id="2" name="Picture Placeholder 1">
            <a:extLst>
              <a:ext uri="{FF2B5EF4-FFF2-40B4-BE49-F238E27FC236}">
                <a16:creationId xmlns:a16="http://schemas.microsoft.com/office/drawing/2014/main" id="{CC2AC552-618E-334C-839B-6A9DA2B9513A}"/>
              </a:ext>
            </a:extLst>
          </p:cNvPr>
          <p:cNvSpPr>
            <a:spLocks noGrp="1"/>
          </p:cNvSpPr>
          <p:nvPr>
            <p:ph type="pic" sz="quarter" idx="13"/>
          </p:nvPr>
        </p:nvSpPr>
        <p:spPr/>
      </p:sp>
      <p:pic>
        <p:nvPicPr>
          <p:cNvPr id="8" name="Google Shape;302;p24" descr="View of the Zoom chat box">
            <a:extLst>
              <a:ext uri="{FF2B5EF4-FFF2-40B4-BE49-F238E27FC236}">
                <a16:creationId xmlns:a16="http://schemas.microsoft.com/office/drawing/2014/main" id="{4C0D04E4-CD3A-1046-BC34-CF6ABA2AFAFF}"/>
              </a:ext>
            </a:extLst>
          </p:cNvPr>
          <p:cNvPicPr preferRelativeResize="0"/>
          <p:nvPr/>
        </p:nvPicPr>
        <p:blipFill>
          <a:blip r:embed="rId3">
            <a:alphaModFix/>
          </a:blip>
          <a:stretch>
            <a:fillRect/>
          </a:stretch>
        </p:blipFill>
        <p:spPr>
          <a:xfrm>
            <a:off x="5029200" y="975815"/>
            <a:ext cx="3673530" cy="3084394"/>
          </a:xfrm>
          <a:prstGeom prst="rect">
            <a:avLst/>
          </a:prstGeom>
          <a:noFill/>
          <a:ln w="6350">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11720e0c575_1_2"/>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dk1"/>
              </a:buClr>
              <a:buSzPts val="2700"/>
              <a:buFont typeface="Avenir"/>
              <a:buNone/>
            </a:pPr>
            <a:r>
              <a:rPr lang="en-US" dirty="0">
                <a:latin typeface="Arial" panose="020B0604020202020204" pitchFamily="34" charset="0"/>
                <a:ea typeface="Avenir"/>
                <a:cs typeface="Arial" panose="020B0604020202020204" pitchFamily="34" charset="0"/>
                <a:sym typeface="Avenir"/>
              </a:rPr>
              <a:t>Local Resources and Your Services</a:t>
            </a:r>
            <a:endParaRPr sz="2800" dirty="0">
              <a:latin typeface="Arial" panose="020B0604020202020204" pitchFamily="34" charset="0"/>
              <a:ea typeface="Avenir"/>
              <a:cs typeface="Arial" panose="020B0604020202020204" pitchFamily="34" charset="0"/>
              <a:sym typeface="Avenir"/>
            </a:endParaRPr>
          </a:p>
        </p:txBody>
      </p:sp>
      <p:sp>
        <p:nvSpPr>
          <p:cNvPr id="317" name="Google Shape;317;g11720e0c575_1_2"/>
          <p:cNvSpPr txBox="1">
            <a:spLocks noGrp="1"/>
          </p:cNvSpPr>
          <p:nvPr>
            <p:ph type="subTitle" idx="1"/>
          </p:nvPr>
        </p:nvSpPr>
        <p:spPr>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Clr>
                <a:schemeClr val="dk1"/>
              </a:buClr>
              <a:buSzPts val="1100"/>
              <a:buFont typeface="Arial"/>
              <a:buNone/>
            </a:pPr>
            <a:r>
              <a:rPr lang="en-US" dirty="0">
                <a:solidFill>
                  <a:schemeClr val="dk1"/>
                </a:solidFill>
                <a:latin typeface="Arial" panose="020B0604020202020204" pitchFamily="34" charset="0"/>
                <a:ea typeface="Avenir"/>
                <a:cs typeface="Arial" panose="020B0604020202020204" pitchFamily="34" charset="0"/>
                <a:sym typeface="Avenir"/>
              </a:rPr>
              <a:t>Provide your participant with resources available in your community </a:t>
            </a:r>
            <a:br>
              <a:rPr lang="en-US" dirty="0">
                <a:solidFill>
                  <a:schemeClr val="dk1"/>
                </a:solidFill>
                <a:latin typeface="Arial" panose="020B0604020202020204" pitchFamily="34" charset="0"/>
                <a:ea typeface="Avenir"/>
                <a:cs typeface="Arial" panose="020B0604020202020204" pitchFamily="34" charset="0"/>
                <a:sym typeface="Avenir"/>
              </a:rPr>
            </a:br>
            <a:r>
              <a:rPr lang="en-US" dirty="0">
                <a:solidFill>
                  <a:schemeClr val="dk1"/>
                </a:solidFill>
                <a:latin typeface="Arial" panose="020B0604020202020204" pitchFamily="34" charset="0"/>
                <a:ea typeface="Avenir"/>
                <a:cs typeface="Arial" panose="020B0604020202020204" pitchFamily="34" charset="0"/>
                <a:sym typeface="Avenir"/>
              </a:rPr>
              <a:t>as well as services that your organization can provide and to whom.</a:t>
            </a:r>
            <a:endParaRPr dirty="0">
              <a:latin typeface="Arial" panose="020B0604020202020204" pitchFamily="34" charset="0"/>
              <a:ea typeface="Avenir"/>
              <a:cs typeface="Arial" panose="020B0604020202020204" pitchFamily="34" charset="0"/>
              <a:sym typeface="Avenir"/>
            </a:endParaRPr>
          </a:p>
        </p:txBody>
      </p:sp>
      <p:sp>
        <p:nvSpPr>
          <p:cNvPr id="2" name="Picture Placeholder 1">
            <a:extLst>
              <a:ext uri="{FF2B5EF4-FFF2-40B4-BE49-F238E27FC236}">
                <a16:creationId xmlns:a16="http://schemas.microsoft.com/office/drawing/2014/main" id="{460059C0-01EC-7B4A-A966-1C55D6B2E8F5}"/>
              </a:ext>
            </a:extLst>
          </p:cNvPr>
          <p:cNvSpPr>
            <a:spLocks noGrp="1"/>
          </p:cNvSpPr>
          <p:nvPr>
            <p:ph type="pic" sz="quarter" idx="13"/>
          </p:nvPr>
        </p:nvSpPr>
        <p:spPr/>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pic>
        <p:nvPicPr>
          <p:cNvPr id="6" name="Picture Placeholder 5" descr="ValorUS logo">
            <a:extLst>
              <a:ext uri="{FF2B5EF4-FFF2-40B4-BE49-F238E27FC236}">
                <a16:creationId xmlns:a16="http://schemas.microsoft.com/office/drawing/2014/main" id="{16ACE44C-0256-444F-851E-A682A94B3D06}"/>
              </a:ext>
            </a:extLst>
          </p:cNvPr>
          <p:cNvPicPr preferRelativeResize="0">
            <a:picLocks noGrp="1" noChangeAspect="1"/>
          </p:cNvPicPr>
          <p:nvPr>
            <p:ph type="pic" sz="quarter" idx="10"/>
          </p:nvPr>
        </p:nvPicPr>
        <p:blipFill rotWithShape="1">
          <a:blip r:embed="rId3"/>
          <a:stretch/>
        </p:blipFill>
        <p:spPr>
          <a:xfrm>
            <a:off x="611463" y="2324919"/>
            <a:ext cx="3276600" cy="482600"/>
          </a:xfrm>
        </p:spPr>
      </p:pic>
      <p:sp>
        <p:nvSpPr>
          <p:cNvPr id="81" name="Google Shape;81;p3"/>
          <p:cNvSpPr txBox="1">
            <a:spLocks noGrp="1"/>
          </p:cNvSpPr>
          <p:nvPr>
            <p:ph type="body" idx="2"/>
          </p:nvPr>
        </p:nvSpPr>
        <p:spPr>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200"/>
              </a:spcBef>
              <a:spcAft>
                <a:spcPts val="0"/>
              </a:spcAft>
              <a:buClr>
                <a:schemeClr val="dk1"/>
              </a:buClr>
              <a:buSzPts val="2800"/>
              <a:buNone/>
            </a:pPr>
            <a:r>
              <a:rPr lang="en-US" dirty="0" err="1">
                <a:solidFill>
                  <a:schemeClr val="dk1"/>
                </a:solidFill>
                <a:latin typeface="+mn-lt"/>
                <a:ea typeface="Avenir"/>
                <a:cs typeface="Arial" panose="020B0604020202020204" pitchFamily="34" charset="0"/>
                <a:sym typeface="Avenir"/>
              </a:rPr>
              <a:t>VALOR.us</a:t>
            </a:r>
            <a:endParaRPr u="none" dirty="0">
              <a:latin typeface="+mn-lt"/>
              <a:ea typeface="Avenir"/>
              <a:cs typeface="Arial" panose="020B0604020202020204" pitchFamily="34" charset="0"/>
              <a:sym typeface="Avenir"/>
            </a:endParaRPr>
          </a:p>
          <a:p>
            <a:pPr marL="0" lvl="0" indent="0" algn="ctr" rtl="0">
              <a:lnSpc>
                <a:spcPct val="115000"/>
              </a:lnSpc>
              <a:spcBef>
                <a:spcPts val="200"/>
              </a:spcBef>
              <a:spcAft>
                <a:spcPts val="0"/>
              </a:spcAft>
              <a:buSzPts val="2800"/>
              <a:buNone/>
            </a:pPr>
            <a:endParaRPr dirty="0">
              <a:solidFill>
                <a:schemeClr val="dk1"/>
              </a:solidFill>
              <a:latin typeface="+mn-lt"/>
              <a:ea typeface="Avenir"/>
              <a:cs typeface="Arial" panose="020B0604020202020204" pitchFamily="34" charset="0"/>
              <a:sym typeface="Avenir"/>
            </a:endParaRPr>
          </a:p>
          <a:p>
            <a:pPr marL="0" lvl="0" indent="0" algn="ctr" rtl="0">
              <a:lnSpc>
                <a:spcPct val="115000"/>
              </a:lnSpc>
              <a:spcBef>
                <a:spcPts val="200"/>
              </a:spcBef>
              <a:spcAft>
                <a:spcPts val="0"/>
              </a:spcAft>
              <a:buClr>
                <a:schemeClr val="dk1"/>
              </a:buClr>
              <a:buSzPts val="1400"/>
              <a:buNone/>
            </a:pPr>
            <a:r>
              <a:rPr lang="en-US" sz="2800" u="none" dirty="0">
                <a:solidFill>
                  <a:srgbClr val="0098C5"/>
                </a:solidFill>
                <a:latin typeface="+mn-lt"/>
                <a:ea typeface="Avenir"/>
                <a:cs typeface="Arial" panose="020B0604020202020204" pitchFamily="34" charset="0"/>
                <a:sym typeface="Avenir"/>
              </a:rPr>
              <a:t>Follow Us</a:t>
            </a:r>
          </a:p>
          <a:p>
            <a:pPr marL="0" lvl="0" indent="0" algn="ctr" rtl="0">
              <a:lnSpc>
                <a:spcPct val="115000"/>
              </a:lnSpc>
              <a:spcBef>
                <a:spcPts val="200"/>
              </a:spcBef>
              <a:spcAft>
                <a:spcPts val="0"/>
              </a:spcAft>
              <a:buClr>
                <a:schemeClr val="dk1"/>
              </a:buClr>
              <a:buSzPts val="2000"/>
              <a:buNone/>
            </a:pPr>
            <a:r>
              <a:rPr lang="en-US" dirty="0" err="1">
                <a:solidFill>
                  <a:schemeClr val="dk1"/>
                </a:solidFill>
                <a:latin typeface="+mn-lt"/>
                <a:ea typeface="Avenir"/>
                <a:cs typeface="Arial" panose="020B0604020202020204" pitchFamily="34" charset="0"/>
                <a:sym typeface="Avenir"/>
              </a:rPr>
              <a:t>twitter.com</a:t>
            </a:r>
            <a:r>
              <a:rPr lang="en-US" dirty="0">
                <a:solidFill>
                  <a:schemeClr val="dk1"/>
                </a:solidFill>
                <a:latin typeface="+mn-lt"/>
                <a:ea typeface="Avenir"/>
                <a:cs typeface="Arial" panose="020B0604020202020204" pitchFamily="34" charset="0"/>
                <a:sym typeface="Avenir"/>
              </a:rPr>
              <a:t>/</a:t>
            </a:r>
            <a:r>
              <a:rPr lang="en-US" dirty="0" err="1">
                <a:solidFill>
                  <a:schemeClr val="dk1"/>
                </a:solidFill>
                <a:latin typeface="+mn-lt"/>
                <a:ea typeface="Avenir"/>
                <a:cs typeface="Arial" panose="020B0604020202020204" pitchFamily="34" charset="0"/>
                <a:sym typeface="Avenir"/>
              </a:rPr>
              <a:t>valor_us</a:t>
            </a:r>
            <a:r>
              <a:rPr lang="en-US" dirty="0">
                <a:solidFill>
                  <a:schemeClr val="dk1"/>
                </a:solidFill>
                <a:latin typeface="+mn-lt"/>
                <a:ea typeface="Avenir"/>
                <a:cs typeface="Arial" panose="020B0604020202020204" pitchFamily="34" charset="0"/>
                <a:sym typeface="Avenir"/>
              </a:rPr>
              <a:t>_</a:t>
            </a:r>
            <a:endParaRPr u="none" dirty="0">
              <a:solidFill>
                <a:schemeClr val="dk1"/>
              </a:solidFill>
              <a:latin typeface="+mn-lt"/>
              <a:ea typeface="Avenir"/>
              <a:cs typeface="Arial" panose="020B0604020202020204" pitchFamily="34" charset="0"/>
              <a:sym typeface="Avenir"/>
            </a:endParaRPr>
          </a:p>
          <a:p>
            <a:pPr marL="0" lvl="0" indent="0" algn="ctr" rtl="0">
              <a:lnSpc>
                <a:spcPct val="115000"/>
              </a:lnSpc>
              <a:spcBef>
                <a:spcPts val="200"/>
              </a:spcBef>
              <a:spcAft>
                <a:spcPts val="0"/>
              </a:spcAft>
              <a:buClr>
                <a:schemeClr val="dk1"/>
              </a:buClr>
              <a:buSzPts val="2000"/>
              <a:buNone/>
            </a:pPr>
            <a:r>
              <a:rPr lang="en-US" dirty="0" err="1">
                <a:solidFill>
                  <a:schemeClr val="dk1"/>
                </a:solidFill>
                <a:latin typeface="+mn-lt"/>
                <a:ea typeface="Avenir"/>
                <a:cs typeface="Arial" panose="020B0604020202020204" pitchFamily="34" charset="0"/>
                <a:sym typeface="Avenir"/>
              </a:rPr>
              <a:t>facebook.com</a:t>
            </a:r>
            <a:r>
              <a:rPr lang="en-US" dirty="0">
                <a:solidFill>
                  <a:schemeClr val="dk1"/>
                </a:solidFill>
                <a:latin typeface="+mn-lt"/>
                <a:ea typeface="Avenir"/>
                <a:cs typeface="Arial" panose="020B0604020202020204" pitchFamily="34" charset="0"/>
                <a:sym typeface="Avenir"/>
              </a:rPr>
              <a:t>/</a:t>
            </a:r>
            <a:r>
              <a:rPr lang="en-US" dirty="0" err="1">
                <a:solidFill>
                  <a:schemeClr val="dk1"/>
                </a:solidFill>
                <a:latin typeface="+mn-lt"/>
                <a:ea typeface="Avenir"/>
                <a:cs typeface="Arial" panose="020B0604020202020204" pitchFamily="34" charset="0"/>
                <a:sym typeface="Avenir"/>
              </a:rPr>
              <a:t>WeAreValorUS</a:t>
            </a:r>
            <a:endParaRPr u="none" dirty="0">
              <a:latin typeface="+mn-lt"/>
              <a:ea typeface="Avenir"/>
              <a:cs typeface="Arial" panose="020B0604020202020204" pitchFamily="34" charset="0"/>
              <a:sym typeface="Avenir"/>
            </a:endParaRPr>
          </a:p>
          <a:p>
            <a:pPr marL="0" lvl="0" indent="0" algn="ctr" rtl="0">
              <a:lnSpc>
                <a:spcPct val="115000"/>
              </a:lnSpc>
              <a:spcBef>
                <a:spcPts val="400"/>
              </a:spcBef>
              <a:spcAft>
                <a:spcPts val="200"/>
              </a:spcAft>
              <a:buClr>
                <a:schemeClr val="dk1"/>
              </a:buClr>
              <a:buSzPts val="2000"/>
              <a:buNone/>
            </a:pPr>
            <a:r>
              <a:rPr lang="en-US" dirty="0" err="1">
                <a:solidFill>
                  <a:schemeClr val="dk1"/>
                </a:solidFill>
                <a:latin typeface="+mn-lt"/>
                <a:ea typeface="Avenir"/>
                <a:cs typeface="Arial" panose="020B0604020202020204" pitchFamily="34" charset="0"/>
                <a:sym typeface="Avenir"/>
              </a:rPr>
              <a:t>instagram.com</a:t>
            </a:r>
            <a:r>
              <a:rPr lang="en-US" dirty="0">
                <a:solidFill>
                  <a:schemeClr val="dk1"/>
                </a:solidFill>
                <a:latin typeface="+mn-lt"/>
                <a:ea typeface="Avenir"/>
                <a:cs typeface="Arial" panose="020B0604020202020204" pitchFamily="34" charset="0"/>
                <a:sym typeface="Avenir"/>
              </a:rPr>
              <a:t>/_</a:t>
            </a:r>
            <a:r>
              <a:rPr lang="en-US" dirty="0" err="1">
                <a:solidFill>
                  <a:schemeClr val="dk1"/>
                </a:solidFill>
                <a:latin typeface="+mn-lt"/>
                <a:ea typeface="Avenir"/>
                <a:cs typeface="Arial" panose="020B0604020202020204" pitchFamily="34" charset="0"/>
                <a:sym typeface="Avenir"/>
              </a:rPr>
              <a:t>valorus</a:t>
            </a:r>
            <a:r>
              <a:rPr lang="en-US" dirty="0">
                <a:solidFill>
                  <a:schemeClr val="dk1"/>
                </a:solidFill>
                <a:latin typeface="+mn-lt"/>
                <a:ea typeface="Avenir"/>
                <a:cs typeface="Arial" panose="020B0604020202020204" pitchFamily="34" charset="0"/>
                <a:sym typeface="Avenir"/>
              </a:rPr>
              <a:t>/</a:t>
            </a:r>
          </a:p>
          <a:p>
            <a:pPr marL="0" lvl="0" indent="0" algn="ctr">
              <a:lnSpc>
                <a:spcPct val="100000"/>
              </a:lnSpc>
              <a:spcBef>
                <a:spcPts val="0"/>
              </a:spcBef>
              <a:buClr>
                <a:srgbClr val="000000"/>
              </a:buClr>
              <a:buSzPts val="825"/>
              <a:buNone/>
            </a:pPr>
            <a:endParaRPr lang="en-US" sz="1000" dirty="0">
              <a:latin typeface="Arial" panose="020B0604020202020204" pitchFamily="34" charset="0"/>
              <a:ea typeface="Avenir"/>
              <a:cs typeface="Arial" panose="020B0604020202020204" pitchFamily="34" charset="0"/>
              <a:sym typeface="Avenir"/>
            </a:endParaRPr>
          </a:p>
          <a:p>
            <a:pPr marL="0" lvl="0" indent="0" algn="ctr">
              <a:lnSpc>
                <a:spcPct val="100000"/>
              </a:lnSpc>
              <a:spcBef>
                <a:spcPts val="1800"/>
              </a:spcBef>
              <a:buClr>
                <a:srgbClr val="000000"/>
              </a:buClr>
              <a:buSzPts val="825"/>
              <a:buNone/>
            </a:pPr>
            <a:r>
              <a:rPr lang="en-US" sz="800" dirty="0">
                <a:latin typeface="Arial" panose="020B0604020202020204" pitchFamily="34" charset="0"/>
                <a:ea typeface="Avenir"/>
                <a:cs typeface="Arial" panose="020B0604020202020204" pitchFamily="34" charset="0"/>
                <a:sym typeface="Avenir"/>
              </a:rPr>
              <a:t>The content of this training was developed by ValorUS supported  by funding awarded by Victims of Crime Act Victim Assistance Formula Grant Program and Services Training Officers Prosecutors (STOP) Violence Against Women Formula Grant Program funds (TE19-22-1578) through the California Governor’s Office of Emergency Services (CAL OES). The opinions, findings, and conclusions in this publication are those of the author and not necessarily those of Cal OES. Cal OES reserves a royalty-free, nonexclusive, and irrevocable license to reproduce, publish, and use these materials and to authorize others to do so.</a:t>
            </a:r>
            <a:endParaRPr lang="en-US" sz="800" dirty="0">
              <a:solidFill>
                <a:srgbClr val="000000"/>
              </a:solidFill>
            </a:endParaRPr>
          </a:p>
        </p:txBody>
      </p:sp>
    </p:spTree>
    <p:extLst>
      <p:ext uri="{BB962C8B-B14F-4D97-AF65-F5344CB8AC3E}">
        <p14:creationId xmlns:p14="http://schemas.microsoft.com/office/powerpoint/2010/main" val="3437156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11707ce31b0_1_34"/>
          <p:cNvSpPr txBox="1">
            <a:spLocks noGrp="1"/>
          </p:cNvSpPr>
          <p:nvPr>
            <p:ph type="body" idx="1"/>
          </p:nvPr>
        </p:nvSpPr>
        <p:spPr>
          <a:prstGeom prst="rect">
            <a:avLst/>
          </a:prstGeom>
        </p:spPr>
        <p:txBody>
          <a:bodyPr spcFirstLastPara="1" wrap="square" lIns="91425" tIns="45700" rIns="91425" bIns="45700" anchor="ctr" anchorCtr="0">
            <a:noAutofit/>
          </a:bodyPr>
          <a:lstStyle/>
          <a:p>
            <a:pPr marL="0" lvl="0" indent="0" algn="ctr" rtl="0">
              <a:spcBef>
                <a:spcPts val="1000"/>
              </a:spcBef>
              <a:spcAft>
                <a:spcPts val="0"/>
              </a:spcAft>
              <a:buNone/>
            </a:pPr>
            <a:r>
              <a:rPr lang="en-US" dirty="0">
                <a:latin typeface="Arial" panose="020B0604020202020204" pitchFamily="34" charset="0"/>
                <a:ea typeface="Avenir"/>
                <a:cs typeface="Arial" panose="020B0604020202020204" pitchFamily="34" charset="0"/>
                <a:sym typeface="Avenir"/>
              </a:rPr>
              <a:t>Thank you!!</a:t>
            </a:r>
            <a:endParaRPr dirty="0">
              <a:latin typeface="Arial" panose="020B0604020202020204" pitchFamily="34" charset="0"/>
              <a:ea typeface="Avenir"/>
              <a:cs typeface="Arial" panose="020B0604020202020204" pitchFamily="34" charset="0"/>
              <a:sym typeface="Avenir"/>
            </a:endParaRPr>
          </a:p>
        </p:txBody>
      </p:sp>
      <p:sp>
        <p:nvSpPr>
          <p:cNvPr id="330" name="Google Shape;330;g11707ce31b0_1_34"/>
          <p:cNvSpPr txBox="1">
            <a:spLocks noGrp="1"/>
          </p:cNvSpPr>
          <p:nvPr>
            <p:ph type="body" idx="2"/>
          </p:nvPr>
        </p:nvSpPr>
        <p:spPr>
          <a:prstGeom prst="rect">
            <a:avLst/>
          </a:prstGeom>
        </p:spPr>
        <p:txBody>
          <a:bodyPr spcFirstLastPara="1" wrap="square" lIns="0" tIns="0" rIns="0" bIns="45700" anchor="ctr" anchorCtr="0">
            <a:noAutofit/>
          </a:bodyPr>
          <a:lstStyle/>
          <a:p>
            <a:pPr marL="0" lvl="0" indent="0" algn="l" rtl="0">
              <a:spcBef>
                <a:spcPts val="1000"/>
              </a:spcBef>
              <a:spcAft>
                <a:spcPts val="0"/>
              </a:spcAft>
              <a:buNone/>
            </a:pPr>
            <a:r>
              <a:rPr lang="en-US" sz="2200" dirty="0">
                <a:latin typeface="Arial" panose="020B0604020202020204" pitchFamily="34" charset="0"/>
                <a:ea typeface="Avenir"/>
                <a:cs typeface="Arial" panose="020B0604020202020204" pitchFamily="34" charset="0"/>
                <a:sym typeface="Avenir"/>
              </a:rPr>
              <a:t>Add your organizational branding and contact information here.</a:t>
            </a:r>
            <a:endParaRPr sz="2200" dirty="0">
              <a:latin typeface="Arial" panose="020B0604020202020204" pitchFamily="34" charset="0"/>
              <a:ea typeface="Avenir"/>
              <a:cs typeface="Arial" panose="020B0604020202020204" pitchFamily="34" charset="0"/>
              <a:sym typeface="Avenir"/>
            </a:endParaRPr>
          </a:p>
          <a:p>
            <a:pPr marL="0" lvl="0" indent="0" algn="l" rtl="0">
              <a:spcBef>
                <a:spcPts val="1000"/>
              </a:spcBef>
              <a:spcAft>
                <a:spcPts val="0"/>
              </a:spcAft>
              <a:buNone/>
            </a:pPr>
            <a:endParaRPr sz="2200" dirty="0">
              <a:latin typeface="Arial" panose="020B0604020202020204" pitchFamily="34" charset="0"/>
              <a:ea typeface="Avenir"/>
              <a:cs typeface="Arial" panose="020B0604020202020204" pitchFamily="34" charset="0"/>
              <a:sym typeface="Avenir"/>
            </a:endParaRPr>
          </a:p>
          <a:p>
            <a:pPr marL="0" lvl="0" indent="0" algn="l" rtl="0">
              <a:spcBef>
                <a:spcPts val="1000"/>
              </a:spcBef>
              <a:spcAft>
                <a:spcPts val="0"/>
              </a:spcAft>
              <a:buNone/>
            </a:pPr>
            <a:r>
              <a:rPr lang="en-US" sz="2200" dirty="0">
                <a:latin typeface="Arial" panose="020B0604020202020204" pitchFamily="34" charset="0"/>
                <a:ea typeface="Avenir"/>
                <a:cs typeface="Arial" panose="020B0604020202020204" pitchFamily="34" charset="0"/>
                <a:sym typeface="Avenir"/>
              </a:rPr>
              <a:t>Contact Name</a:t>
            </a:r>
            <a:endParaRPr sz="2200" dirty="0">
              <a:latin typeface="Arial" panose="020B0604020202020204" pitchFamily="34" charset="0"/>
              <a:ea typeface="Avenir"/>
              <a:cs typeface="Arial" panose="020B0604020202020204" pitchFamily="34" charset="0"/>
              <a:sym typeface="Avenir"/>
            </a:endParaRPr>
          </a:p>
          <a:p>
            <a:pPr marL="0" lvl="0" indent="0" algn="l" rtl="0">
              <a:spcBef>
                <a:spcPts val="1000"/>
              </a:spcBef>
              <a:spcAft>
                <a:spcPts val="0"/>
              </a:spcAft>
              <a:buNone/>
            </a:pPr>
            <a:r>
              <a:rPr lang="en-US" sz="2200" dirty="0">
                <a:latin typeface="Arial" panose="020B0604020202020204" pitchFamily="34" charset="0"/>
                <a:ea typeface="Avenir"/>
                <a:cs typeface="Arial" panose="020B0604020202020204" pitchFamily="34" charset="0"/>
                <a:sym typeface="Avenir"/>
              </a:rPr>
              <a:t>email address and/or phone</a:t>
            </a:r>
            <a:endParaRPr sz="2200" dirty="0">
              <a:latin typeface="Arial" panose="020B0604020202020204" pitchFamily="34" charset="0"/>
              <a:ea typeface="Avenir"/>
              <a:cs typeface="Arial" panose="020B0604020202020204" pitchFamily="34" charset="0"/>
              <a:sym typeface="Avenir"/>
            </a:endParaRPr>
          </a:p>
        </p:txBody>
      </p:sp>
      <p:sp>
        <p:nvSpPr>
          <p:cNvPr id="2" name="Picture Placeholder 1">
            <a:extLst>
              <a:ext uri="{FF2B5EF4-FFF2-40B4-BE49-F238E27FC236}">
                <a16:creationId xmlns:a16="http://schemas.microsoft.com/office/drawing/2014/main" id="{87F81668-0FB3-2C43-8B24-8ECCC0A2923F}"/>
              </a:ext>
            </a:extLst>
          </p:cNvPr>
          <p:cNvSpPr>
            <a:spLocks noGrp="1"/>
          </p:cNvSpPr>
          <p:nvPr>
            <p:ph type="pic" sz="quarter" idx="13"/>
          </p:nvPr>
        </p:nvSpPr>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4"/>
          <p:cNvSpPr txBox="1">
            <a:spLocks noGrp="1"/>
          </p:cNvSpPr>
          <p:nvPr>
            <p:ph type="title"/>
          </p:nvPr>
        </p:nvSpPr>
        <p:spPr>
          <a:xfrm>
            <a:off x="3431457" y="457200"/>
            <a:ext cx="5483942" cy="572700"/>
          </a:xfrm>
          <a:prstGeom prst="rect">
            <a:avLst/>
          </a:prstGeom>
          <a:noFill/>
          <a:ln>
            <a:noFill/>
          </a:ln>
        </p:spPr>
        <p:txBody>
          <a:bodyPr spcFirstLastPara="1" wrap="square" lIns="68550" tIns="34275" rIns="68550" bIns="34275" anchor="t" anchorCtr="0">
            <a:noAutofit/>
          </a:bodyPr>
          <a:lstStyle/>
          <a:p>
            <a:pPr marL="0" lvl="0" indent="0" rtl="0">
              <a:lnSpc>
                <a:spcPct val="90000"/>
              </a:lnSpc>
              <a:spcBef>
                <a:spcPts val="0"/>
              </a:spcBef>
              <a:spcAft>
                <a:spcPts val="0"/>
              </a:spcAft>
              <a:buSzPts val="3200"/>
              <a:buNone/>
            </a:pPr>
            <a:r>
              <a:rPr lang="en-US" dirty="0">
                <a:solidFill>
                  <a:schemeClr val="bg2"/>
                </a:solidFill>
                <a:latin typeface="Arial" panose="020B0604020202020204" pitchFamily="34" charset="0"/>
                <a:ea typeface="Avenir"/>
                <a:cs typeface="Arial" panose="020B0604020202020204" pitchFamily="34" charset="0"/>
                <a:sym typeface="Avenir"/>
              </a:rPr>
              <a:t>How To Use Zoom</a:t>
            </a:r>
          </a:p>
        </p:txBody>
      </p:sp>
      <p:sp>
        <p:nvSpPr>
          <p:cNvPr id="90" name="Google Shape;90;p4"/>
          <p:cNvSpPr txBox="1">
            <a:spLocks noGrp="1"/>
          </p:cNvSpPr>
          <p:nvPr>
            <p:ph type="body" idx="1"/>
          </p:nvPr>
        </p:nvSpPr>
        <p:spPr>
          <a:xfrm>
            <a:off x="4129548" y="1651820"/>
            <a:ext cx="4785852" cy="2917056"/>
          </a:xfrm>
          <a:prstGeom prst="rect">
            <a:avLst/>
          </a:prstGeom>
          <a:noFill/>
          <a:ln>
            <a:noFill/>
          </a:ln>
        </p:spPr>
        <p:txBody>
          <a:bodyPr spcFirstLastPara="1" wrap="square" lIns="68550" tIns="34275" rIns="68550" bIns="34275" anchor="t" anchorCtr="0">
            <a:noAutofit/>
          </a:bodyPr>
          <a:lstStyle/>
          <a:p>
            <a:pPr marL="350838" lvl="0" indent="-350838" algn="l" rtl="0">
              <a:lnSpc>
                <a:spcPct val="100000"/>
              </a:lnSpc>
              <a:spcBef>
                <a:spcPts val="200"/>
              </a:spcBef>
              <a:spcAft>
                <a:spcPts val="0"/>
              </a:spcAft>
              <a:buSzPts val="1400"/>
            </a:pPr>
            <a:r>
              <a:rPr lang="en-US" sz="2200" dirty="0">
                <a:solidFill>
                  <a:schemeClr val="tx1"/>
                </a:solidFill>
                <a:latin typeface="+mn-lt"/>
                <a:ea typeface="Avenir"/>
                <a:cs typeface="Arial" panose="020B0604020202020204" pitchFamily="34" charset="0"/>
                <a:sym typeface="Avenir"/>
              </a:rPr>
              <a:t>Text chat </a:t>
            </a:r>
            <a:endParaRPr sz="2200" dirty="0">
              <a:solidFill>
                <a:schemeClr val="tx1"/>
              </a:solidFill>
              <a:latin typeface="+mn-lt"/>
              <a:ea typeface="Avenir"/>
              <a:cs typeface="Arial" panose="020B0604020202020204" pitchFamily="34" charset="0"/>
              <a:sym typeface="Avenir"/>
            </a:endParaRPr>
          </a:p>
          <a:p>
            <a:pPr marL="350838" lvl="0" indent="-350838" algn="l" rtl="0">
              <a:lnSpc>
                <a:spcPct val="100000"/>
              </a:lnSpc>
              <a:spcBef>
                <a:spcPts val="200"/>
              </a:spcBef>
              <a:spcAft>
                <a:spcPts val="0"/>
              </a:spcAft>
              <a:buSzPts val="1400"/>
            </a:pPr>
            <a:r>
              <a:rPr lang="en-US" sz="2200" dirty="0">
                <a:solidFill>
                  <a:schemeClr val="tx1"/>
                </a:solidFill>
                <a:latin typeface="+mn-lt"/>
                <a:ea typeface="Avenir"/>
                <a:cs typeface="Arial" panose="020B0604020202020204" pitchFamily="34" charset="0"/>
                <a:sym typeface="Avenir"/>
              </a:rPr>
              <a:t>PowerPoint Slides</a:t>
            </a:r>
            <a:endParaRPr sz="2200" dirty="0">
              <a:solidFill>
                <a:schemeClr val="tx1"/>
              </a:solidFill>
              <a:latin typeface="+mn-lt"/>
              <a:ea typeface="Avenir"/>
              <a:cs typeface="Arial" panose="020B0604020202020204" pitchFamily="34" charset="0"/>
              <a:sym typeface="Avenir"/>
            </a:endParaRPr>
          </a:p>
          <a:p>
            <a:pPr marL="350838" lvl="0" indent="-350838" algn="l" rtl="0">
              <a:lnSpc>
                <a:spcPct val="100000"/>
              </a:lnSpc>
              <a:spcBef>
                <a:spcPts val="200"/>
              </a:spcBef>
              <a:spcAft>
                <a:spcPts val="0"/>
              </a:spcAft>
              <a:buSzPts val="1400"/>
            </a:pPr>
            <a:r>
              <a:rPr lang="en-US" sz="2200" dirty="0">
                <a:solidFill>
                  <a:schemeClr val="tx1"/>
                </a:solidFill>
                <a:latin typeface="+mn-lt"/>
                <a:ea typeface="Avenir"/>
                <a:cs typeface="Arial" panose="020B0604020202020204" pitchFamily="34" charset="0"/>
                <a:sym typeface="Avenir"/>
              </a:rPr>
              <a:t>Polling Questions</a:t>
            </a:r>
            <a:endParaRPr sz="2200" dirty="0">
              <a:solidFill>
                <a:schemeClr val="tx1"/>
              </a:solidFill>
              <a:latin typeface="+mn-lt"/>
              <a:ea typeface="Avenir"/>
              <a:cs typeface="Arial" panose="020B0604020202020204" pitchFamily="34" charset="0"/>
              <a:sym typeface="Avenir"/>
            </a:endParaRPr>
          </a:p>
          <a:p>
            <a:pPr marL="350838" lvl="0" indent="-350838" algn="l" rtl="0">
              <a:lnSpc>
                <a:spcPct val="100000"/>
              </a:lnSpc>
              <a:spcBef>
                <a:spcPts val="200"/>
              </a:spcBef>
              <a:spcAft>
                <a:spcPts val="0"/>
              </a:spcAft>
              <a:buSzPts val="1400"/>
            </a:pPr>
            <a:r>
              <a:rPr lang="en-US" sz="2200" dirty="0">
                <a:solidFill>
                  <a:schemeClr val="tx1"/>
                </a:solidFill>
                <a:latin typeface="+mn-lt"/>
                <a:ea typeface="Avenir"/>
                <a:cs typeface="Arial" panose="020B0604020202020204" pitchFamily="34" charset="0"/>
                <a:sym typeface="Avenir"/>
              </a:rPr>
              <a:t>Phone</a:t>
            </a:r>
            <a:endParaRPr sz="2200" dirty="0">
              <a:solidFill>
                <a:schemeClr val="tx1"/>
              </a:solidFill>
              <a:latin typeface="+mn-lt"/>
              <a:ea typeface="Avenir"/>
              <a:cs typeface="Arial" panose="020B0604020202020204" pitchFamily="34" charset="0"/>
              <a:sym typeface="Avenir"/>
            </a:endParaRPr>
          </a:p>
          <a:p>
            <a:pPr marL="350838" lvl="0" indent="-350838" algn="l" rtl="0">
              <a:lnSpc>
                <a:spcPct val="100000"/>
              </a:lnSpc>
              <a:spcBef>
                <a:spcPts val="200"/>
              </a:spcBef>
              <a:spcAft>
                <a:spcPts val="0"/>
              </a:spcAft>
              <a:buSzPts val="1400"/>
            </a:pPr>
            <a:r>
              <a:rPr lang="en-US" sz="2200" dirty="0">
                <a:solidFill>
                  <a:schemeClr val="tx1"/>
                </a:solidFill>
                <a:latin typeface="+mn-lt"/>
                <a:ea typeface="Avenir"/>
                <a:cs typeface="Arial" panose="020B0604020202020204" pitchFamily="34" charset="0"/>
                <a:sym typeface="Avenir"/>
              </a:rPr>
              <a:t>Closed Captioning</a:t>
            </a:r>
            <a:endParaRPr sz="2200" dirty="0">
              <a:solidFill>
                <a:schemeClr val="tx1"/>
              </a:solidFill>
              <a:latin typeface="+mn-lt"/>
              <a:ea typeface="Avenir"/>
              <a:cs typeface="Arial" panose="020B0604020202020204" pitchFamily="34" charset="0"/>
              <a:sym typeface="Avenir"/>
            </a:endParaRPr>
          </a:p>
          <a:p>
            <a:pPr marL="350838" lvl="0" indent="-350838" algn="l" rtl="0">
              <a:lnSpc>
                <a:spcPct val="100000"/>
              </a:lnSpc>
              <a:spcBef>
                <a:spcPts val="200"/>
              </a:spcBef>
              <a:spcAft>
                <a:spcPts val="0"/>
              </a:spcAft>
              <a:buSzPts val="1400"/>
            </a:pPr>
            <a:r>
              <a:rPr lang="en-US" sz="2200" dirty="0">
                <a:solidFill>
                  <a:schemeClr val="tx1"/>
                </a:solidFill>
                <a:latin typeface="+mn-lt"/>
                <a:ea typeface="Avenir"/>
                <a:cs typeface="Arial" panose="020B0604020202020204" pitchFamily="34" charset="0"/>
                <a:sym typeface="Avenir"/>
              </a:rPr>
              <a:t>Web Conference Guidelines </a:t>
            </a:r>
            <a:br>
              <a:rPr lang="en-US" sz="2200" dirty="0">
                <a:solidFill>
                  <a:schemeClr val="tx1"/>
                </a:solidFill>
                <a:latin typeface="+mn-lt"/>
                <a:ea typeface="Avenir"/>
                <a:cs typeface="Arial" panose="020B0604020202020204" pitchFamily="34" charset="0"/>
                <a:sym typeface="Avenir"/>
              </a:rPr>
            </a:br>
            <a:r>
              <a:rPr lang="en-US" sz="2200" dirty="0">
                <a:solidFill>
                  <a:schemeClr val="tx1"/>
                </a:solidFill>
                <a:latin typeface="+mn-lt"/>
                <a:ea typeface="Avenir"/>
                <a:cs typeface="Arial" panose="020B0604020202020204" pitchFamily="34" charset="0"/>
                <a:sym typeface="Avenir"/>
              </a:rPr>
              <a:t>(hand raising)</a:t>
            </a:r>
            <a:endParaRPr sz="2200" dirty="0">
              <a:solidFill>
                <a:schemeClr val="tx1"/>
              </a:solidFill>
              <a:latin typeface="+mn-lt"/>
              <a:ea typeface="Avenir"/>
              <a:cs typeface="Arial" panose="020B0604020202020204" pitchFamily="34" charset="0"/>
              <a:sym typeface="Avenir"/>
            </a:endParaRPr>
          </a:p>
        </p:txBody>
      </p:sp>
      <p:sp>
        <p:nvSpPr>
          <p:cNvPr id="4" name="Picture Placeholder 3">
            <a:extLst>
              <a:ext uri="{FF2B5EF4-FFF2-40B4-BE49-F238E27FC236}">
                <a16:creationId xmlns:a16="http://schemas.microsoft.com/office/drawing/2014/main" id="{1DFAABDD-D138-CB46-9080-4C05A0161F6C}"/>
              </a:ext>
            </a:extLst>
          </p:cNvPr>
          <p:cNvSpPr>
            <a:spLocks noGrp="1"/>
          </p:cNvSpPr>
          <p:nvPr>
            <p:ph type="pic" sz="quarter" idx="13"/>
          </p:nvPr>
        </p:nvSpPr>
        <p:spPr/>
      </p:sp>
      <p:pic>
        <p:nvPicPr>
          <p:cNvPr id="91" name="Google Shape;91;p4"/>
          <p:cNvPicPr preferRelativeResize="0"/>
          <p:nvPr/>
        </p:nvPicPr>
        <p:blipFill rotWithShape="1">
          <a:blip r:embed="rId3">
            <a:alphaModFix/>
          </a:blip>
          <a:srcRect/>
          <a:stretch/>
        </p:blipFill>
        <p:spPr>
          <a:xfrm>
            <a:off x="3431458" y="1143203"/>
            <a:ext cx="5483941" cy="278321"/>
          </a:xfrm>
          <a:prstGeom prst="rect">
            <a:avLst/>
          </a:prstGeom>
          <a:noFill/>
          <a:ln>
            <a:noFill/>
          </a:ln>
        </p:spPr>
      </p:pic>
      <p:pic>
        <p:nvPicPr>
          <p:cNvPr id="92" name="Google Shape;92;p4" descr="Text chat box in Zoom"/>
          <p:cNvPicPr preferRelativeResize="0"/>
          <p:nvPr/>
        </p:nvPicPr>
        <p:blipFill>
          <a:blip r:embed="rId4">
            <a:alphaModFix/>
          </a:blip>
          <a:stretch>
            <a:fillRect/>
          </a:stretch>
        </p:blipFill>
        <p:spPr>
          <a:xfrm>
            <a:off x="404414" y="332730"/>
            <a:ext cx="2877935" cy="4544070"/>
          </a:xfrm>
          <a:prstGeom prst="rect">
            <a:avLst/>
          </a:prstGeom>
          <a:noFill/>
          <a:ln w="6350">
            <a:solidFill>
              <a:schemeClr val="tx1"/>
            </a:solidFill>
          </a:ln>
          <a:effectLst>
            <a:outerShdw blurRad="50800" dist="38100" dir="2700000" algn="tl"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2" name="Title 1">
            <a:extLst>
              <a:ext uri="{FF2B5EF4-FFF2-40B4-BE49-F238E27FC236}">
                <a16:creationId xmlns:a16="http://schemas.microsoft.com/office/drawing/2014/main" id="{4857D4DB-2823-1D41-A7D1-7447AD2496B2}"/>
              </a:ext>
            </a:extLst>
          </p:cNvPr>
          <p:cNvSpPr>
            <a:spLocks noGrp="1"/>
          </p:cNvSpPr>
          <p:nvPr>
            <p:ph type="ctrTitle"/>
          </p:nvPr>
        </p:nvSpPr>
        <p:spPr/>
        <p:txBody>
          <a:bodyPr>
            <a:normAutofit/>
          </a:bodyPr>
          <a:lstStyle/>
          <a:p>
            <a:pPr lvl="0">
              <a:lnSpc>
                <a:spcPct val="115000"/>
              </a:lnSpc>
            </a:pPr>
            <a:r>
              <a:rPr lang="en-US" dirty="0">
                <a:solidFill>
                  <a:schemeClr val="bg2"/>
                </a:solidFill>
                <a:latin typeface="+mj-lt"/>
                <a:ea typeface="Avenir"/>
                <a:cs typeface="Arial" panose="020B0604020202020204" pitchFamily="34" charset="0"/>
                <a:sym typeface="Avenir"/>
              </a:rPr>
              <a:t>Upcoming Event/Web Conference</a:t>
            </a:r>
            <a:endParaRPr lang="en-US" dirty="0">
              <a:solidFill>
                <a:schemeClr val="bg2"/>
              </a:solidFill>
              <a:latin typeface="+mj-lt"/>
            </a:endParaRPr>
          </a:p>
        </p:txBody>
      </p:sp>
      <p:sp>
        <p:nvSpPr>
          <p:cNvPr id="3" name="Subtitle 2">
            <a:extLst>
              <a:ext uri="{FF2B5EF4-FFF2-40B4-BE49-F238E27FC236}">
                <a16:creationId xmlns:a16="http://schemas.microsoft.com/office/drawing/2014/main" id="{D67A911F-D88E-3241-B625-21C02FD9027D}"/>
              </a:ext>
            </a:extLst>
          </p:cNvPr>
          <p:cNvSpPr>
            <a:spLocks noGrp="1"/>
          </p:cNvSpPr>
          <p:nvPr>
            <p:ph type="subTitle" idx="1"/>
          </p:nvPr>
        </p:nvSpPr>
        <p:spPr/>
        <p:txBody>
          <a:bodyPr/>
          <a:lstStyle/>
          <a:p>
            <a:pPr marL="0" lvl="0" indent="0">
              <a:lnSpc>
                <a:spcPct val="90000"/>
              </a:lnSpc>
              <a:spcBef>
                <a:spcPts val="975"/>
              </a:spcBef>
              <a:buClr>
                <a:srgbClr val="000000"/>
              </a:buClr>
              <a:buSzPts val="2025"/>
            </a:pPr>
            <a:r>
              <a:rPr lang="en-US" dirty="0">
                <a:solidFill>
                  <a:schemeClr val="tx1"/>
                </a:solidFill>
                <a:latin typeface="+mn-lt"/>
                <a:ea typeface="Avenir"/>
                <a:cs typeface="Arial" panose="020B0604020202020204" pitchFamily="34" charset="0"/>
                <a:sym typeface="Avenir"/>
              </a:rPr>
              <a:t>Insert your upcoming events and activities for your organization.</a:t>
            </a:r>
          </a:p>
        </p:txBody>
      </p:sp>
      <p:sp>
        <p:nvSpPr>
          <p:cNvPr id="5" name="Picture Placeholder 4">
            <a:extLst>
              <a:ext uri="{FF2B5EF4-FFF2-40B4-BE49-F238E27FC236}">
                <a16:creationId xmlns:a16="http://schemas.microsoft.com/office/drawing/2014/main" id="{0946E227-C051-414C-8CC7-5A765AEAA407}"/>
              </a:ext>
            </a:extLst>
          </p:cNvPr>
          <p:cNvSpPr>
            <a:spLocks noGrp="1"/>
          </p:cNvSpPr>
          <p:nvPr>
            <p:ph type="pic" sz="quarter" idx="13"/>
          </p:nvPr>
        </p:nvSpPr>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15F7261-9A51-5F42-B067-686A3D0DCD2B}"/>
              </a:ext>
            </a:extLst>
          </p:cNvPr>
          <p:cNvSpPr>
            <a:spLocks noGrp="1"/>
          </p:cNvSpPr>
          <p:nvPr>
            <p:ph type="pic" sz="quarter" idx="11"/>
          </p:nvPr>
        </p:nvSpPr>
        <p:spPr/>
      </p:sp>
      <p:sp>
        <p:nvSpPr>
          <p:cNvPr id="3" name="Picture Placeholder 2">
            <a:extLst>
              <a:ext uri="{FF2B5EF4-FFF2-40B4-BE49-F238E27FC236}">
                <a16:creationId xmlns:a16="http://schemas.microsoft.com/office/drawing/2014/main" id="{F204E16E-0B4D-684F-95FE-05C9F3017FFE}"/>
              </a:ext>
            </a:extLst>
          </p:cNvPr>
          <p:cNvSpPr>
            <a:spLocks noGrp="1"/>
          </p:cNvSpPr>
          <p:nvPr>
            <p:ph type="pic" sz="quarter" idx="10"/>
          </p:nvPr>
        </p:nvSpPr>
        <p:spPr/>
      </p:sp>
      <p:sp>
        <p:nvSpPr>
          <p:cNvPr id="5" name="Text Placeholder 4">
            <a:extLst>
              <a:ext uri="{FF2B5EF4-FFF2-40B4-BE49-F238E27FC236}">
                <a16:creationId xmlns:a16="http://schemas.microsoft.com/office/drawing/2014/main" id="{DE3B33D4-0277-1749-838B-2294723B610E}"/>
              </a:ext>
            </a:extLst>
          </p:cNvPr>
          <p:cNvSpPr>
            <a:spLocks noGrp="1"/>
          </p:cNvSpPr>
          <p:nvPr>
            <p:ph type="body" sz="quarter" idx="12"/>
          </p:nvPr>
        </p:nvSpPr>
        <p:spPr/>
        <p:txBody>
          <a:bodyPr>
            <a:normAutofit/>
          </a:bodyPr>
          <a:lstStyle/>
          <a:p>
            <a:pPr>
              <a:lnSpc>
                <a:spcPct val="120000"/>
              </a:lnSpc>
              <a:spcBef>
                <a:spcPts val="0"/>
              </a:spcBef>
            </a:pPr>
            <a:r>
              <a:rPr lang="en-US" dirty="0"/>
              <a:t>Name</a:t>
            </a:r>
          </a:p>
          <a:p>
            <a:pPr>
              <a:lnSpc>
                <a:spcPct val="120000"/>
              </a:lnSpc>
              <a:spcBef>
                <a:spcPts val="0"/>
              </a:spcBef>
            </a:pPr>
            <a:r>
              <a:rPr lang="en-US" dirty="0"/>
              <a:t>Pronouns</a:t>
            </a:r>
          </a:p>
          <a:p>
            <a:pPr>
              <a:lnSpc>
                <a:spcPct val="120000"/>
              </a:lnSpc>
              <a:spcBef>
                <a:spcPts val="1200"/>
              </a:spcBef>
            </a:pPr>
            <a:r>
              <a:rPr lang="en-US" dirty="0"/>
              <a:t>Title</a:t>
            </a:r>
          </a:p>
          <a:p>
            <a:pPr>
              <a:lnSpc>
                <a:spcPct val="120000"/>
              </a:lnSpc>
              <a:spcBef>
                <a:spcPts val="0"/>
              </a:spcBef>
            </a:pPr>
            <a:r>
              <a:rPr lang="en-US" dirty="0"/>
              <a:t>Organization</a:t>
            </a:r>
          </a:p>
        </p:txBody>
      </p:sp>
      <p:sp>
        <p:nvSpPr>
          <p:cNvPr id="6" name="Text Placeholder 5">
            <a:extLst>
              <a:ext uri="{FF2B5EF4-FFF2-40B4-BE49-F238E27FC236}">
                <a16:creationId xmlns:a16="http://schemas.microsoft.com/office/drawing/2014/main" id="{C7BB4A2B-3E46-C646-81A7-F6011D209186}"/>
              </a:ext>
            </a:extLst>
          </p:cNvPr>
          <p:cNvSpPr>
            <a:spLocks noGrp="1"/>
          </p:cNvSpPr>
          <p:nvPr>
            <p:ph type="body" sz="quarter" idx="13"/>
          </p:nvPr>
        </p:nvSpPr>
        <p:spPr/>
        <p:txBody>
          <a:bodyPr/>
          <a:lstStyle/>
          <a:p>
            <a:pPr>
              <a:lnSpc>
                <a:spcPct val="120000"/>
              </a:lnSpc>
            </a:pPr>
            <a:r>
              <a:rPr lang="en-US" dirty="0"/>
              <a:t>Name</a:t>
            </a:r>
          </a:p>
          <a:p>
            <a:pPr>
              <a:lnSpc>
                <a:spcPct val="120000"/>
              </a:lnSpc>
            </a:pPr>
            <a:r>
              <a:rPr lang="en-US" dirty="0"/>
              <a:t>Pronouns</a:t>
            </a:r>
          </a:p>
          <a:p>
            <a:pPr>
              <a:lnSpc>
                <a:spcPct val="120000"/>
              </a:lnSpc>
              <a:spcBef>
                <a:spcPts val="1200"/>
              </a:spcBef>
            </a:pPr>
            <a:r>
              <a:rPr lang="en-US" dirty="0"/>
              <a:t>Title</a:t>
            </a:r>
          </a:p>
          <a:p>
            <a:pPr>
              <a:lnSpc>
                <a:spcPct val="120000"/>
              </a:lnSpc>
            </a:pPr>
            <a:r>
              <a:rPr lang="en-US" dirty="0"/>
              <a:t>Organization</a:t>
            </a:r>
          </a:p>
        </p:txBody>
      </p:sp>
      <p:sp>
        <p:nvSpPr>
          <p:cNvPr id="2" name="Title 1">
            <a:extLst>
              <a:ext uri="{FF2B5EF4-FFF2-40B4-BE49-F238E27FC236}">
                <a16:creationId xmlns:a16="http://schemas.microsoft.com/office/drawing/2014/main" id="{F669323E-5A56-874B-8CAB-D482D6B32034}"/>
              </a:ext>
            </a:extLst>
          </p:cNvPr>
          <p:cNvSpPr>
            <a:spLocks noGrp="1"/>
          </p:cNvSpPr>
          <p:nvPr>
            <p:ph type="title"/>
          </p:nvPr>
        </p:nvSpPr>
        <p:spPr/>
        <p:txBody>
          <a:bodyPr/>
          <a:lstStyle/>
          <a:p>
            <a:r>
              <a:rPr lang="en-US" dirty="0">
                <a:solidFill>
                  <a:schemeClr val="bg2"/>
                </a:solidFill>
              </a:rPr>
              <a:t>Meet the Presenter(s)</a:t>
            </a:r>
          </a:p>
        </p:txBody>
      </p:sp>
      <p:sp>
        <p:nvSpPr>
          <p:cNvPr id="7" name="Picture Placeholder 6">
            <a:extLst>
              <a:ext uri="{FF2B5EF4-FFF2-40B4-BE49-F238E27FC236}">
                <a16:creationId xmlns:a16="http://schemas.microsoft.com/office/drawing/2014/main" id="{98991C0B-A2DD-EC43-ABF0-3C818F2425A7}"/>
              </a:ext>
            </a:extLst>
          </p:cNvPr>
          <p:cNvSpPr>
            <a:spLocks noGrp="1"/>
          </p:cNvSpPr>
          <p:nvPr>
            <p:ph type="pic" sz="quarter" idx="15"/>
          </p:nvPr>
        </p:nvSpPr>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8"/>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dk1"/>
              </a:buClr>
              <a:buSzPts val="2700"/>
              <a:buFont typeface="Avenir"/>
              <a:buNone/>
            </a:pPr>
            <a:r>
              <a:rPr lang="en-US" dirty="0">
                <a:solidFill>
                  <a:schemeClr val="bg2"/>
                </a:solidFill>
                <a:latin typeface="Arial" panose="020B0604020202020204" pitchFamily="34" charset="0"/>
                <a:ea typeface="Avenir"/>
                <a:cs typeface="Arial" panose="020B0604020202020204" pitchFamily="34" charset="0"/>
                <a:sym typeface="Avenir"/>
              </a:rPr>
              <a:t>Learning Objectives</a:t>
            </a:r>
            <a:endParaRPr dirty="0">
              <a:solidFill>
                <a:schemeClr val="bg2"/>
              </a:solidFill>
              <a:latin typeface="Arial" panose="020B0604020202020204" pitchFamily="34" charset="0"/>
              <a:ea typeface="Avenir"/>
              <a:cs typeface="Arial" panose="020B0604020202020204" pitchFamily="34" charset="0"/>
              <a:sym typeface="Avenir"/>
            </a:endParaRPr>
          </a:p>
        </p:txBody>
      </p:sp>
      <p:sp>
        <p:nvSpPr>
          <p:cNvPr id="111" name="Google Shape;111;p8"/>
          <p:cNvSpPr txBox="1">
            <a:spLocks noGrp="1"/>
          </p:cNvSpPr>
          <p:nvPr>
            <p:ph type="subTitle" idx="1"/>
          </p:nvPr>
        </p:nvSpPr>
        <p:spPr>
          <a:prstGeom prst="rect">
            <a:avLst/>
          </a:prstGeom>
          <a:noFill/>
          <a:ln>
            <a:noFill/>
          </a:ln>
        </p:spPr>
        <p:txBody>
          <a:bodyPr spcFirstLastPara="1" wrap="square" lIns="91425" tIns="45700" rIns="91425" bIns="45700" anchor="t" anchorCtr="0">
            <a:noAutofit/>
          </a:bodyPr>
          <a:lstStyle/>
          <a:p>
            <a:pPr marL="457200" lvl="0" indent="-393700" algn="l" rtl="0">
              <a:lnSpc>
                <a:spcPct val="90000"/>
              </a:lnSpc>
              <a:spcBef>
                <a:spcPts val="0"/>
              </a:spcBef>
              <a:spcAft>
                <a:spcPts val="0"/>
              </a:spcAft>
              <a:buSzPts val="1400"/>
              <a:buFont typeface="Wingdings" pitchFamily="2" charset="2"/>
              <a:buChar char="§"/>
            </a:pPr>
            <a:r>
              <a:rPr lang="en-US" sz="2200" dirty="0">
                <a:solidFill>
                  <a:schemeClr val="tx1"/>
                </a:solidFill>
                <a:latin typeface="Arial" panose="020B0604020202020204" pitchFamily="34" charset="0"/>
                <a:ea typeface="Avenir"/>
                <a:cs typeface="Arial" panose="020B0604020202020204" pitchFamily="34" charset="0"/>
                <a:sym typeface="Avenir"/>
              </a:rPr>
              <a:t>Define sexual assault and the continuum of sexual violence.</a:t>
            </a:r>
            <a:endParaRPr sz="2200" dirty="0">
              <a:solidFill>
                <a:schemeClr val="tx1"/>
              </a:solidFill>
              <a:latin typeface="Arial" panose="020B0604020202020204" pitchFamily="34" charset="0"/>
              <a:ea typeface="Avenir"/>
              <a:cs typeface="Arial" panose="020B0604020202020204" pitchFamily="34" charset="0"/>
              <a:sym typeface="Avenir"/>
            </a:endParaRPr>
          </a:p>
          <a:p>
            <a:pPr marL="495300" lvl="0" algn="l" rtl="0">
              <a:lnSpc>
                <a:spcPct val="90000"/>
              </a:lnSpc>
              <a:spcBef>
                <a:spcPts val="0"/>
              </a:spcBef>
              <a:spcAft>
                <a:spcPts val="0"/>
              </a:spcAft>
              <a:buSzPts val="2400"/>
              <a:buFont typeface="Wingdings" pitchFamily="2" charset="2"/>
              <a:buChar char="§"/>
            </a:pPr>
            <a:endParaRPr sz="2200" dirty="0">
              <a:solidFill>
                <a:schemeClr val="tx1"/>
              </a:solidFill>
              <a:latin typeface="Arial" panose="020B0604020202020204" pitchFamily="34" charset="0"/>
              <a:ea typeface="Avenir"/>
              <a:cs typeface="Arial" panose="020B0604020202020204" pitchFamily="34" charset="0"/>
              <a:sym typeface="Avenir"/>
            </a:endParaRPr>
          </a:p>
          <a:p>
            <a:pPr marL="457200" lvl="0" indent="-393700" algn="l" rtl="0">
              <a:lnSpc>
                <a:spcPct val="90000"/>
              </a:lnSpc>
              <a:spcBef>
                <a:spcPts val="0"/>
              </a:spcBef>
              <a:spcAft>
                <a:spcPts val="0"/>
              </a:spcAft>
              <a:buSzPts val="1400"/>
              <a:buFont typeface="Wingdings" pitchFamily="2" charset="2"/>
              <a:buChar char="§"/>
            </a:pPr>
            <a:r>
              <a:rPr lang="en-US" sz="2200" dirty="0">
                <a:solidFill>
                  <a:schemeClr val="tx1"/>
                </a:solidFill>
                <a:latin typeface="Arial" panose="020B0604020202020204" pitchFamily="34" charset="0"/>
                <a:ea typeface="Avenir"/>
                <a:cs typeface="Arial" panose="020B0604020202020204" pitchFamily="34" charset="0"/>
                <a:sym typeface="Avenir"/>
              </a:rPr>
              <a:t>Understand the truths and perceptions of sexual violence.</a:t>
            </a:r>
            <a:endParaRPr sz="2200" dirty="0">
              <a:solidFill>
                <a:schemeClr val="tx1"/>
              </a:solidFill>
              <a:latin typeface="Arial" panose="020B0604020202020204" pitchFamily="34" charset="0"/>
              <a:ea typeface="Avenir"/>
              <a:cs typeface="Arial" panose="020B0604020202020204" pitchFamily="34" charset="0"/>
              <a:sym typeface="Avenir"/>
            </a:endParaRPr>
          </a:p>
          <a:p>
            <a:pPr marL="495300" lvl="0" algn="l" rtl="0">
              <a:lnSpc>
                <a:spcPct val="90000"/>
              </a:lnSpc>
              <a:spcBef>
                <a:spcPts val="0"/>
              </a:spcBef>
              <a:spcAft>
                <a:spcPts val="0"/>
              </a:spcAft>
              <a:buSzPts val="2400"/>
              <a:buFont typeface="Wingdings" pitchFamily="2" charset="2"/>
              <a:buChar char="§"/>
            </a:pPr>
            <a:endParaRPr sz="2200" dirty="0">
              <a:solidFill>
                <a:schemeClr val="tx1"/>
              </a:solidFill>
              <a:latin typeface="Arial" panose="020B0604020202020204" pitchFamily="34" charset="0"/>
              <a:ea typeface="Avenir"/>
              <a:cs typeface="Arial" panose="020B0604020202020204" pitchFamily="34" charset="0"/>
              <a:sym typeface="Avenir"/>
            </a:endParaRPr>
          </a:p>
          <a:p>
            <a:pPr marL="457200" lvl="0" indent="-393700" algn="l" rtl="0">
              <a:lnSpc>
                <a:spcPct val="90000"/>
              </a:lnSpc>
              <a:spcBef>
                <a:spcPts val="0"/>
              </a:spcBef>
              <a:spcAft>
                <a:spcPts val="0"/>
              </a:spcAft>
              <a:buSzPts val="1400"/>
              <a:buFont typeface="Wingdings" pitchFamily="2" charset="2"/>
              <a:buChar char="§"/>
            </a:pPr>
            <a:r>
              <a:rPr lang="en-US" sz="2200" dirty="0">
                <a:solidFill>
                  <a:schemeClr val="tx1"/>
                </a:solidFill>
                <a:latin typeface="Arial" panose="020B0604020202020204" pitchFamily="34" charset="0"/>
                <a:ea typeface="Avenir"/>
                <a:cs typeface="Arial" panose="020B0604020202020204" pitchFamily="34" charset="0"/>
                <a:sym typeface="Avenir"/>
              </a:rPr>
              <a:t>Understand how to support survivors of sexual violence through referrals and resources.</a:t>
            </a:r>
            <a:endParaRPr sz="2200" dirty="0">
              <a:solidFill>
                <a:schemeClr val="tx1"/>
              </a:solidFill>
              <a:latin typeface="Arial" panose="020B0604020202020204" pitchFamily="34" charset="0"/>
              <a:ea typeface="Avenir"/>
              <a:cs typeface="Arial" panose="020B0604020202020204" pitchFamily="34" charset="0"/>
              <a:sym typeface="Avenir"/>
            </a:endParaRPr>
          </a:p>
        </p:txBody>
      </p:sp>
      <p:sp>
        <p:nvSpPr>
          <p:cNvPr id="2" name="Picture Placeholder 1">
            <a:extLst>
              <a:ext uri="{FF2B5EF4-FFF2-40B4-BE49-F238E27FC236}">
                <a16:creationId xmlns:a16="http://schemas.microsoft.com/office/drawing/2014/main" id="{D3995BA1-A0E7-C841-9F5D-28F8F9D85892}"/>
              </a:ext>
            </a:extLst>
          </p:cNvPr>
          <p:cNvSpPr>
            <a:spLocks noGrp="1"/>
          </p:cNvSpPr>
          <p:nvPr>
            <p:ph type="pic" sz="quarter" idx="13"/>
          </p:nvPr>
        </p:nvSpPr>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0"/>
          <p:cNvSpPr txBox="1">
            <a:spLocks noGrp="1"/>
          </p:cNvSpPr>
          <p:nvPr>
            <p:ph type="body" idx="1"/>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SzPts val="3000"/>
              <a:buNone/>
            </a:pPr>
            <a:r>
              <a:rPr lang="en-US" sz="4000" dirty="0">
                <a:latin typeface="Arial" panose="020B0604020202020204" pitchFamily="34" charset="0"/>
                <a:ea typeface="Avenir"/>
                <a:cs typeface="Arial" panose="020B0604020202020204" pitchFamily="34" charset="0"/>
                <a:sym typeface="Avenir"/>
              </a:rPr>
              <a:t>Icebreaker</a:t>
            </a:r>
          </a:p>
        </p:txBody>
      </p:sp>
      <p:sp>
        <p:nvSpPr>
          <p:cNvPr id="2" name="Text Placeholder 1">
            <a:extLst>
              <a:ext uri="{FF2B5EF4-FFF2-40B4-BE49-F238E27FC236}">
                <a16:creationId xmlns:a16="http://schemas.microsoft.com/office/drawing/2014/main" id="{2D2769B7-FE1E-294F-8AE4-F786ACA32EC1}"/>
              </a:ext>
            </a:extLst>
          </p:cNvPr>
          <p:cNvSpPr>
            <a:spLocks noGrp="1"/>
          </p:cNvSpPr>
          <p:nvPr>
            <p:ph type="body" idx="2"/>
          </p:nvPr>
        </p:nvSpPr>
        <p:spPr/>
        <p:txBody>
          <a:bodyPr/>
          <a:lstStyle/>
          <a:p>
            <a:pPr marL="152400" lvl="0" indent="0">
              <a:lnSpc>
                <a:spcPct val="100000"/>
              </a:lnSpc>
              <a:buSzPts val="1100"/>
              <a:buNone/>
            </a:pPr>
            <a:r>
              <a:rPr lang="en-US" sz="3200" dirty="0">
                <a:solidFill>
                  <a:schemeClr val="dk1"/>
                </a:solidFill>
                <a:latin typeface="Arial" panose="020B0604020202020204" pitchFamily="34" charset="0"/>
                <a:ea typeface="Avenir"/>
                <a:cs typeface="Arial" panose="020B0604020202020204" pitchFamily="34" charset="0"/>
                <a:sym typeface="Avenir"/>
              </a:rPr>
              <a:t>What is your superpower</a:t>
            </a:r>
            <a:br>
              <a:rPr lang="en-US" sz="3200" dirty="0">
                <a:solidFill>
                  <a:schemeClr val="dk1"/>
                </a:solidFill>
                <a:latin typeface="Arial" panose="020B0604020202020204" pitchFamily="34" charset="0"/>
                <a:ea typeface="Avenir"/>
                <a:cs typeface="Arial" panose="020B0604020202020204" pitchFamily="34" charset="0"/>
                <a:sym typeface="Avenir"/>
              </a:rPr>
            </a:br>
            <a:r>
              <a:rPr lang="en-US" sz="3200" dirty="0">
                <a:solidFill>
                  <a:schemeClr val="dk1"/>
                </a:solidFill>
                <a:latin typeface="Arial" panose="020B0604020202020204" pitchFamily="34" charset="0"/>
                <a:ea typeface="Avenir"/>
                <a:cs typeface="Arial" panose="020B0604020202020204" pitchFamily="34" charset="0"/>
                <a:sym typeface="Avenir"/>
              </a:rPr>
              <a:t>and why?</a:t>
            </a:r>
          </a:p>
        </p:txBody>
      </p:sp>
      <p:sp>
        <p:nvSpPr>
          <p:cNvPr id="3" name="Picture Placeholder 2">
            <a:extLst>
              <a:ext uri="{FF2B5EF4-FFF2-40B4-BE49-F238E27FC236}">
                <a16:creationId xmlns:a16="http://schemas.microsoft.com/office/drawing/2014/main" id="{9C500947-CA04-5E42-9D3D-8CBE18135532}"/>
              </a:ext>
            </a:extLst>
          </p:cNvPr>
          <p:cNvSpPr>
            <a:spLocks noGrp="1"/>
          </p:cNvSpPr>
          <p:nvPr>
            <p:ph type="pic" sz="quarter" idx="13"/>
          </p:nvPr>
        </p:nvSpPr>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9"/>
          <p:cNvSpPr txBox="1">
            <a:spLocks noGrp="1"/>
          </p:cNvSpPr>
          <p:nvPr>
            <p:ph type="ctrTitle"/>
          </p:nvPr>
        </p:nvSpPr>
        <p:spPr>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dk1"/>
              </a:buClr>
              <a:buSzPts val="2700"/>
              <a:buFont typeface="Avenir"/>
              <a:buNone/>
            </a:pPr>
            <a:r>
              <a:rPr lang="en-US" dirty="0">
                <a:solidFill>
                  <a:schemeClr val="bg2"/>
                </a:solidFill>
                <a:latin typeface="Arial" panose="020B0604020202020204" pitchFamily="34" charset="0"/>
                <a:ea typeface="Avenir"/>
                <a:cs typeface="Arial" panose="020B0604020202020204" pitchFamily="34" charset="0"/>
                <a:sym typeface="Avenir"/>
              </a:rPr>
              <a:t>Trauma-Informed Care Warning</a:t>
            </a:r>
            <a:endParaRPr dirty="0">
              <a:solidFill>
                <a:schemeClr val="bg2"/>
              </a:solidFill>
              <a:latin typeface="Arial" panose="020B0604020202020204" pitchFamily="34" charset="0"/>
              <a:ea typeface="Avenir"/>
              <a:cs typeface="Arial" panose="020B0604020202020204" pitchFamily="34" charset="0"/>
              <a:sym typeface="Avenir"/>
            </a:endParaRPr>
          </a:p>
        </p:txBody>
      </p:sp>
      <p:sp>
        <p:nvSpPr>
          <p:cNvPr id="124" name="Google Shape;124;p9"/>
          <p:cNvSpPr txBox="1">
            <a:spLocks noGrp="1"/>
          </p:cNvSpPr>
          <p:nvPr>
            <p:ph type="subTitle" idx="1"/>
          </p:nvPr>
        </p:nvSpPr>
        <p:spPr>
          <a:prstGeom prst="rect">
            <a:avLst/>
          </a:prstGeom>
          <a:noFill/>
          <a:ln>
            <a:noFill/>
          </a:ln>
        </p:spPr>
        <p:txBody>
          <a:bodyPr spcFirstLastPara="1" wrap="square" lIns="0" tIns="0" rIns="0" bIns="0" anchor="t" anchorCtr="0">
            <a:noAutofit/>
          </a:bodyPr>
          <a:lstStyle/>
          <a:p>
            <a:pPr marL="0" lvl="0" indent="0" rtl="0">
              <a:spcBef>
                <a:spcPts val="0"/>
              </a:spcBef>
              <a:spcAft>
                <a:spcPts val="0"/>
              </a:spcAft>
              <a:buClr>
                <a:schemeClr val="dk1"/>
              </a:buClr>
              <a:buSzPts val="1100"/>
              <a:buFont typeface="Arial"/>
              <a:buNone/>
            </a:pPr>
            <a:r>
              <a:rPr lang="en-US" sz="2400" dirty="0">
                <a:solidFill>
                  <a:schemeClr val="tx1"/>
                </a:solidFill>
                <a:latin typeface="Arial" panose="020B0604020202020204" pitchFamily="34" charset="0"/>
                <a:ea typeface="Avenir"/>
                <a:cs typeface="Arial" panose="020B0604020202020204" pitchFamily="34" charset="0"/>
                <a:sym typeface="Avenir"/>
              </a:rPr>
              <a:t>This content may impact you and could trigger feelings of concern, emotions, and/or physical response:</a:t>
            </a:r>
            <a:endParaRPr sz="2400" dirty="0">
              <a:solidFill>
                <a:schemeClr val="tx1"/>
              </a:solidFill>
              <a:latin typeface="Arial" panose="020B0604020202020204" pitchFamily="34" charset="0"/>
              <a:ea typeface="Avenir"/>
              <a:cs typeface="Arial" panose="020B0604020202020204" pitchFamily="34" charset="0"/>
              <a:sym typeface="Avenir"/>
            </a:endParaRPr>
          </a:p>
          <a:p>
            <a:pPr marL="2862263" lvl="0" indent="-381000" algn="l" rtl="0">
              <a:spcBef>
                <a:spcPts val="1200"/>
              </a:spcBef>
              <a:spcAft>
                <a:spcPts val="0"/>
              </a:spcAft>
              <a:buSzPts val="1400"/>
              <a:buFont typeface="Wingdings" pitchFamily="2" charset="2"/>
              <a:buChar char="§"/>
            </a:pPr>
            <a:r>
              <a:rPr lang="en-US" sz="2400" dirty="0">
                <a:solidFill>
                  <a:schemeClr val="tx1"/>
                </a:solidFill>
                <a:latin typeface="Arial" panose="020B0604020202020204" pitchFamily="34" charset="0"/>
                <a:ea typeface="Avenir"/>
                <a:cs typeface="Arial" panose="020B0604020202020204" pitchFamily="34" charset="0"/>
                <a:sym typeface="Avenir"/>
              </a:rPr>
              <a:t>Step away if you need</a:t>
            </a:r>
            <a:endParaRPr sz="2400" dirty="0">
              <a:solidFill>
                <a:schemeClr val="tx1"/>
              </a:solidFill>
              <a:latin typeface="Arial" panose="020B0604020202020204" pitchFamily="34" charset="0"/>
              <a:ea typeface="Avenir"/>
              <a:cs typeface="Arial" panose="020B0604020202020204" pitchFamily="34" charset="0"/>
              <a:sym typeface="Avenir"/>
            </a:endParaRPr>
          </a:p>
          <a:p>
            <a:pPr marL="2862263" lvl="0" indent="-381000" algn="l" rtl="0">
              <a:spcBef>
                <a:spcPts val="1200"/>
              </a:spcBef>
              <a:spcAft>
                <a:spcPts val="0"/>
              </a:spcAft>
              <a:buSzPts val="1400"/>
              <a:buFont typeface="Wingdings" pitchFamily="2" charset="2"/>
              <a:buChar char="§"/>
            </a:pPr>
            <a:r>
              <a:rPr lang="en-US" sz="2400" dirty="0">
                <a:solidFill>
                  <a:schemeClr val="tx1"/>
                </a:solidFill>
                <a:latin typeface="Arial" panose="020B0604020202020204" pitchFamily="34" charset="0"/>
                <a:ea typeface="Avenir"/>
                <a:cs typeface="Arial" panose="020B0604020202020204" pitchFamily="34" charset="0"/>
                <a:sym typeface="Avenir"/>
              </a:rPr>
              <a:t>Turn down sound</a:t>
            </a:r>
            <a:endParaRPr sz="2400" dirty="0">
              <a:solidFill>
                <a:schemeClr val="tx1"/>
              </a:solidFill>
              <a:latin typeface="Arial" panose="020B0604020202020204" pitchFamily="34" charset="0"/>
              <a:ea typeface="Avenir"/>
              <a:cs typeface="Arial" panose="020B0604020202020204" pitchFamily="34" charset="0"/>
              <a:sym typeface="Avenir"/>
            </a:endParaRPr>
          </a:p>
          <a:p>
            <a:pPr marL="2862263" lvl="0" indent="-381000" algn="l" rtl="0">
              <a:spcBef>
                <a:spcPts val="1200"/>
              </a:spcBef>
              <a:spcAft>
                <a:spcPts val="0"/>
              </a:spcAft>
              <a:buSzPts val="1400"/>
              <a:buFont typeface="Wingdings" pitchFamily="2" charset="2"/>
              <a:buChar char="§"/>
            </a:pPr>
            <a:r>
              <a:rPr lang="en-US" sz="2400" dirty="0">
                <a:solidFill>
                  <a:schemeClr val="tx1"/>
                </a:solidFill>
                <a:latin typeface="Arial" panose="020B0604020202020204" pitchFamily="34" charset="0"/>
                <a:ea typeface="Avenir"/>
                <a:cs typeface="Arial" panose="020B0604020202020204" pitchFamily="34" charset="0"/>
                <a:sym typeface="Avenir"/>
              </a:rPr>
              <a:t>Reach out for support</a:t>
            </a:r>
            <a:endParaRPr sz="2400" dirty="0">
              <a:solidFill>
                <a:schemeClr val="tx1"/>
              </a:solidFill>
            </a:endParaRPr>
          </a:p>
        </p:txBody>
      </p:sp>
      <p:sp>
        <p:nvSpPr>
          <p:cNvPr id="2" name="Picture Placeholder 1">
            <a:extLst>
              <a:ext uri="{FF2B5EF4-FFF2-40B4-BE49-F238E27FC236}">
                <a16:creationId xmlns:a16="http://schemas.microsoft.com/office/drawing/2014/main" id="{636D1193-1231-1E4C-AF43-71E1CAB8A684}"/>
              </a:ext>
            </a:extLst>
          </p:cNvPr>
          <p:cNvSpPr>
            <a:spLocks noGrp="1"/>
          </p:cNvSpPr>
          <p:nvPr>
            <p:ph type="pic" sz="quarter" idx="13"/>
          </p:nvPr>
        </p:nvSpPr>
        <p:spPr/>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2691</Words>
  <Application>Microsoft Macintosh PowerPoint</Application>
  <PresentationFormat>On-screen Show (16:9)</PresentationFormat>
  <Paragraphs>231</Paragraphs>
  <Slides>37</Slides>
  <Notes>36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Wingdings</vt:lpstr>
      <vt:lpstr>Avenir</vt:lpstr>
      <vt:lpstr>Calibri</vt:lpstr>
      <vt:lpstr>Simple Light</vt:lpstr>
      <vt:lpstr>This Web Presentation Will Begin Soon</vt:lpstr>
      <vt:lpstr>PowerPoint Presentation</vt:lpstr>
      <vt:lpstr>PowerPoint Presentation</vt:lpstr>
      <vt:lpstr>How To Use Zoom</vt:lpstr>
      <vt:lpstr>Upcoming Event/Web Conference</vt:lpstr>
      <vt:lpstr>Meet the Presenter(s)</vt:lpstr>
      <vt:lpstr>Learning Objectives</vt:lpstr>
      <vt:lpstr>PowerPoint Presentation</vt:lpstr>
      <vt:lpstr>Trauma-Informed Care Warning</vt:lpstr>
      <vt:lpstr>What is Sexual Assault?</vt:lpstr>
      <vt:lpstr>PowerPoint Presentation</vt:lpstr>
      <vt:lpstr>Sexual Violence Continuum of Harm</vt:lpstr>
      <vt:lpstr>Rape Culture</vt:lpstr>
      <vt:lpstr>PowerPoint Presentation</vt:lpstr>
      <vt:lpstr>Prevalence of Sexual Violence</vt:lpstr>
      <vt:lpstr>Impact of Sexual Violence</vt:lpstr>
      <vt:lpstr>PowerPoint Presentation</vt:lpstr>
      <vt:lpstr>PowerPoint Presentation</vt:lpstr>
      <vt:lpstr>PowerPoint Presentation</vt:lpstr>
      <vt:lpstr>PowerPoint Presentation</vt:lpstr>
      <vt:lpstr>PowerPoint Presentation</vt:lpstr>
      <vt:lpstr>PowerPoint Presentation</vt:lpstr>
      <vt:lpstr>Breakout Session 1</vt:lpstr>
      <vt:lpstr>Consent Is:</vt:lpstr>
      <vt:lpstr>Consent</vt:lpstr>
      <vt:lpstr>Breakout Session 2</vt:lpstr>
      <vt:lpstr>Four L’s of Response</vt:lpstr>
      <vt:lpstr>Learn about Sexual Violence</vt:lpstr>
      <vt:lpstr>Listen to the Survivor</vt:lpstr>
      <vt:lpstr>Link to Sexual Violence Resources</vt:lpstr>
      <vt:lpstr>Link to Resources</vt:lpstr>
      <vt:lpstr>Lead The Way In Your Own Community</vt:lpstr>
      <vt:lpstr>PowerPoint Presentation</vt:lpstr>
      <vt:lpstr>PowerPoint Presentation</vt:lpstr>
      <vt:lpstr>Local Resources and Your Services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SAAM 2022 Web Conference Slide Deck Template</dc:title>
  <dc:subject/>
  <dc:creator>ValorUS</dc:creator>
  <cp:keywords/>
  <dc:description/>
  <cp:lastModifiedBy>niki digrigorio</cp:lastModifiedBy>
  <cp:revision>81</cp:revision>
  <dcterms:modified xsi:type="dcterms:W3CDTF">2022-03-25T20:00:53Z</dcterms:modified>
  <cp:category/>
</cp:coreProperties>
</file>