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6"/>
    <p:sldMasterId id="214748368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y="5143500" cx="9144000"/>
  <p:notesSz cx="6858000" cy="9144000"/>
  <p:embeddedFontLst>
    <p:embeddedFont>
      <p:font typeface="Play"/>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Jessie Towne-Cardenas"/>
  <p:cmAuthor clrIdx="1" id="1" initials="" lastIdx="1" name="Danah Vasque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661954-4C8D-4E00-977A-6C9F5C79EB11}">
  <a:tblStyle styleId="{13661954-4C8D-4E00-977A-6C9F5C79EB1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font" Target="fonts/Play-regular.fntdata"/><Relationship Id="rId21" Type="http://schemas.openxmlformats.org/officeDocument/2006/relationships/slide" Target="slides/slide13.xml"/><Relationship Id="rId43" Type="http://schemas.openxmlformats.org/officeDocument/2006/relationships/slide" Target="slides/slide35.xml"/><Relationship Id="rId24" Type="http://schemas.openxmlformats.org/officeDocument/2006/relationships/slide" Target="slides/slide16.xml"/><Relationship Id="rId23" Type="http://schemas.openxmlformats.org/officeDocument/2006/relationships/slide" Target="slides/slide15.xml"/><Relationship Id="rId45" Type="http://schemas.openxmlformats.org/officeDocument/2006/relationships/font" Target="font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1-27T19:07:51.562">
    <p:pos x="6000" y="0"/>
    <p:text>For the sake of translation, should we put a simple definition of risk and protective factors on the slide and then have a separate pdf we can link to that has a Spanish and English versions?</p:text>
  </p:cm>
  <p:cm authorId="0" idx="2" dt="2025-01-27T16:38:33.258">
    <p:pos x="6000" y="0"/>
    <p:text>Alternatively, I could switch to a Spanish slide when I'm about halfway through the explanation.</p:text>
  </p:cm>
  <p:cm authorId="1" idx="1" dt="2025-01-27T17:55:18.655">
    <p:pos x="6000" y="0"/>
    <p:text>I like the first idea! That way it's also easily accessible after training.</p:text>
  </p:cm>
  <p:cm authorId="0" idx="3" dt="2025-01-27T19:07:51.562">
    <p:pos x="6000" y="0"/>
    <p:text>I think we decided in the email to do a separate Spanish version.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1-27T16:39:19.250">
    <p:pos x="6000" y="0"/>
    <p:text>Similar question about translation to before.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violence-prevention/about/about-the-public-health-approach-to-violence-prevention.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etoviolence.cdc.gov/apps/pop/assets/pdfs/pop_notebook.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etoviolence.cdc.gov/apps/pop/assets/pdfs/pop_notebook.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etoviolence.cdc.gov/apps/connecting-the-dot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hlbi.nih.gov/health/educational/healthdisp/role-of-community-health-workers.ht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hlbi.nih.gov/health/educational/healthdisp/role-of-community-health-workers.ht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clahealth.org/news/article/how-the-curb-cut-effect-boosts-equity-for-everyon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althyacadia.org/blog/restorative-justice-as-a-tool-for-reducing-violence#:~:text=Restorative%20justice%20practices%20can%20reduce,of%20community%20safety%20and%20connectedness" TargetMode="External"/><Relationship Id="rId3" Type="http://schemas.openxmlformats.org/officeDocument/2006/relationships/hyperlink" Target="https://www.google.com/url?q=https://www.behealthysacramento.org/indicators/index/view?indicatorId%3D298%26localeId%3D271&amp;sa=D&amp;source=docs&amp;ust=1715103086101346&amp;usg=AOvVaw24BENdTfpFC0LCB5oC_Cqz" TargetMode="External"/><Relationship Id="rId4" Type="http://schemas.openxmlformats.org/officeDocument/2006/relationships/hyperlink" Target="https://healthyacadia.org/blog/restorative-justice-as-a-tool-for-reducing-violence#:~:text=Restorative%20justice%20practices%20can%20reduce,of%20community%20safety%20and%20connectedness"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sexual-violence/programs/index.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2b49f01134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32b49f01134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Hello! Welcome to the California Rape Prevention and Education Program and to this eLearning series! In this unit you will learn about different frameworks for prevention, the public health application to violence prevention, and comprehensive prevention approaches. This unit will take approximately 30 minutes. </a:t>
            </a:r>
            <a:endParaRPr/>
          </a:p>
          <a:p>
            <a:pPr indent="0" lvl="0" marL="0" rtl="0" algn="l">
              <a:lnSpc>
                <a:spcPct val="100000"/>
              </a:lnSpc>
              <a:spcBef>
                <a:spcPts val="0"/>
              </a:spcBef>
              <a:spcAft>
                <a:spcPts val="0"/>
              </a:spcAft>
              <a:buClr>
                <a:schemeClr val="dk1"/>
              </a:buClr>
              <a:buSzPts val="1100"/>
              <a:buFont typeface="Arial"/>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29a0c07281_0_4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329a0c07281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
              <a:t>There’s an old public health parable that we often use to talk about the way we should be thinking about sexual violence. This kind of thinking is often referred to as “upstream thinking.” The story goes like this:</a:t>
            </a:r>
            <a:endParaRPr/>
          </a:p>
          <a:p>
            <a:pPr indent="0" lvl="0" marL="0" rtl="0" algn="l">
              <a:lnSpc>
                <a:spcPct val="100000"/>
              </a:lnSpc>
              <a:spcBef>
                <a:spcPts val="0"/>
              </a:spcBef>
              <a:spcAft>
                <a:spcPts val="0"/>
              </a:spcAft>
              <a:buClr>
                <a:schemeClr val="dk1"/>
              </a:buClr>
              <a:buSzPts val="1400"/>
              <a:buFont typeface="Arial"/>
              <a:buNone/>
            </a:pPr>
            <a:br>
              <a:rPr lang="en"/>
            </a:br>
            <a:r>
              <a:rPr lang="en"/>
              <a:t>One day, a person is fishing by the river and they see someone being swept downstream. The fisher jumps in to save the drowning person and successfully drags them to safety on the riverbank. Not minutes later, another person comes floating down the river also drowning and calling out for help. The fisher saves this person too, but before they even have a chance to sit down, here comes another person. And then 3 more people. And on and on. The fisher, exhausted and out of breath, can’t possibly go on like this so they run upstream to see why all of these people are falling in the river! When the fisher finally gets upstream, they notice that it’s a disaster zone - unsafe bridges are falling apart, some people are pushing others into the river, etc. It’s not just one issue, but many. The fisher thinks to themself that the only way to save people from drowning in the river is to address these issues to prevent people from falling in in the first place.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29a0c07281_0_4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329a0c07281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100"/>
              <a:buNone/>
            </a:pPr>
            <a:r>
              <a:t/>
            </a:r>
            <a:endParaRPr sz="1100">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 sz="1100">
                <a:latin typeface="Arial"/>
                <a:ea typeface="Arial"/>
                <a:cs typeface="Arial"/>
                <a:sym typeface="Arial"/>
              </a:rPr>
              <a:t>We are the fishers working to keep people from falling in the river. </a:t>
            </a:r>
            <a:endParaRPr sz="1100">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 sz="1100">
                <a:latin typeface="Arial"/>
                <a:ea typeface="Arial"/>
                <a:cs typeface="Arial"/>
                <a:sym typeface="Arial"/>
              </a:rPr>
              <a:t>California RPE programs focus on building skills, changing behaviors, and creating environments that are not conducive to violence occurring in the first place - and that takes a shift in thinking and a lot of creativity! It requires really concentrating your efforts on a specific group of people and those people and systems that surround them. We call this “saturating” and it requires being in trusted relationships with partners, target audience, and really being imbedded in communities, neighborhoods and/or schools. This includes activities necessary to successfully facilitate youth or adult community coalitions to identify the problems and undertake action that educates about the need for lasting change to prevent and reduce SV, collaborating with partners to educate about the need for policy change, and educating the public about existing policies through things like social norms campaigns and social marketing campaigns.</a:t>
            </a:r>
            <a:endParaRPr sz="1100">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1100">
                <a:latin typeface="Arial"/>
                <a:ea typeface="Arial"/>
                <a:cs typeface="Arial"/>
                <a:sym typeface="Arial"/>
              </a:rPr>
              <a:t>People often get mixed up between awareness and prevention activities.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Awareness brings attention to an issue. It’s like putting up a sign that warns people that the bridge is broken, but not working to repair the bridge. This includes presentations and community events or campaigns that talk about your agency, give facts, give ways to get involved or volunteer, and so on.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Prevention activities are those that change the attitudes, beliefs, and behaviors of individuals, communities, and/or society to prevent violence from happening. Like fixing the bridge or building a new one.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29a0c07281_0_4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329a0c07281_0_4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0000"/>
              </a:buClr>
              <a:buSzPts val="1200"/>
              <a:buFont typeface="Calibri"/>
              <a:buNone/>
            </a:pPr>
            <a:r>
              <a:t/>
            </a:r>
            <a:endParaRPr/>
          </a:p>
          <a:p>
            <a:pPr indent="0" lvl="0" marL="0" rtl="0" algn="l">
              <a:lnSpc>
                <a:spcPct val="100000"/>
              </a:lnSpc>
              <a:spcBef>
                <a:spcPts val="0"/>
              </a:spcBef>
              <a:spcAft>
                <a:spcPts val="0"/>
              </a:spcAft>
              <a:buClr>
                <a:srgbClr val="FF0000"/>
              </a:buClr>
              <a:buSzPts val="1200"/>
              <a:buFont typeface="Calibri"/>
              <a:buNone/>
            </a:pPr>
            <a:r>
              <a:t/>
            </a:r>
            <a:endParaRPr sz="1100"/>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The focus of public health is on the health, safety and well-being of entire populations by including strategies to make changes to benefit the largest number of people. Public health draws on multiple disciplines including medicine, epidemiology, sociology, education and others in order to address a broad range of health issues including violence prevention. </a:t>
            </a:r>
            <a:endParaRPr sz="1100">
              <a:latin typeface="Arial"/>
              <a:ea typeface="Arial"/>
              <a:cs typeface="Arial"/>
              <a:sym typeface="Arial"/>
            </a:endParaRPr>
          </a:p>
          <a:p>
            <a:pPr indent="0" lvl="0" marL="0" rtl="0" algn="l">
              <a:lnSpc>
                <a:spcPct val="100000"/>
              </a:lnSpc>
              <a:spcBef>
                <a:spcPts val="1200"/>
              </a:spcBef>
              <a:spcAft>
                <a:spcPts val="0"/>
              </a:spcAft>
              <a:buClr>
                <a:srgbClr val="FF0000"/>
              </a:buClr>
              <a:buSzPts val="1200"/>
              <a:buFont typeface="Calibri"/>
              <a:buNone/>
            </a:pPr>
            <a:r>
              <a:rPr lang="en" sz="1100">
                <a:latin typeface="Arial"/>
                <a:ea typeface="Arial"/>
                <a:cs typeface="Arial"/>
                <a:sym typeface="Arial"/>
              </a:rPr>
              <a:t>According to the CDC, the public health approach is a process that is rooted in the scientific method. It basically implements four main steps: </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AutoNum type="arabicPeriod"/>
            </a:pPr>
            <a:r>
              <a:rPr lang="en" sz="1100">
                <a:latin typeface="Arial"/>
                <a:ea typeface="Arial"/>
                <a:cs typeface="Arial"/>
                <a:sym typeface="Arial"/>
              </a:rPr>
              <a:t>Define the problem - this is the “who, what, where, when” </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AutoNum type="arabicPeriod"/>
            </a:pPr>
            <a:r>
              <a:rPr lang="en" sz="1100">
                <a:latin typeface="Arial"/>
                <a:ea typeface="Arial"/>
                <a:cs typeface="Arial"/>
                <a:sym typeface="Arial"/>
              </a:rPr>
              <a:t>Identify Risk and Protective Factors - It is not enough to know about a public health problem. It is important to understand what factors protect people or put them at risk for experiencing or using violence. Using data helps answer these questions to define the problem and identify risk and protective factors. We’ll talk about both of these concepts later in this eLearning series.</a:t>
            </a:r>
            <a:endParaRPr sz="1100">
              <a:latin typeface="Arial"/>
              <a:ea typeface="Arial"/>
              <a:cs typeface="Arial"/>
              <a:sym typeface="Arial"/>
            </a:endParaRPr>
          </a:p>
          <a:p>
            <a:pPr indent="-304800" lvl="0" marL="457200" rtl="0" algn="l">
              <a:lnSpc>
                <a:spcPct val="130000"/>
              </a:lnSpc>
              <a:spcBef>
                <a:spcPts val="0"/>
              </a:spcBef>
              <a:spcAft>
                <a:spcPts val="0"/>
              </a:spcAft>
              <a:buClr>
                <a:schemeClr val="dk1"/>
              </a:buClr>
              <a:buSzPts val="1200"/>
              <a:buFont typeface="Calibri"/>
              <a:buAutoNum type="arabicPeriod"/>
            </a:pPr>
            <a:r>
              <a:rPr lang="en"/>
              <a:t>Develop and Test Prevention Strategies - Practitioners and Preventionists use the information from the first two steps to develop prevention strategies and activities. Once prevention strategies are implemented, they are evaluated to determine their effectiveness.</a:t>
            </a:r>
            <a:endParaRPr/>
          </a:p>
          <a:p>
            <a:pPr indent="-304800" lvl="0" marL="457200" rtl="0" algn="l">
              <a:lnSpc>
                <a:spcPct val="115000"/>
              </a:lnSpc>
              <a:spcBef>
                <a:spcPts val="0"/>
              </a:spcBef>
              <a:spcAft>
                <a:spcPts val="0"/>
              </a:spcAft>
              <a:buClr>
                <a:schemeClr val="dk1"/>
              </a:buClr>
              <a:buSzPts val="1200"/>
              <a:buFont typeface="Calibri"/>
              <a:buAutoNum type="arabicPeriod"/>
            </a:pPr>
            <a:r>
              <a:rPr lang="en" sz="1100">
                <a:latin typeface="Arial"/>
                <a:ea typeface="Arial"/>
                <a:cs typeface="Arial"/>
                <a:sym typeface="Arial"/>
              </a:rPr>
              <a:t>Assure widespread adoption - Effective </a:t>
            </a:r>
            <a:r>
              <a:rPr lang="en" sz="1100"/>
              <a:t>strategies are then implemented and adopted more broadly. Communities are encouraged to implement strategies based on their own community’s needs to and then continuously assess whether the strategy is a good fit with the community context and achieving its goal of preventing violence.</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 sz="1000"/>
              <a:t>Centers for Disease Control and Prevention. About the Public Health Approach to Violence Prevention. Retrieved from: </a:t>
            </a:r>
            <a:r>
              <a:rPr lang="en" sz="1000" u="sng">
                <a:solidFill>
                  <a:schemeClr val="hlink"/>
                </a:solidFill>
                <a:latin typeface="Arial"/>
                <a:ea typeface="Arial"/>
                <a:cs typeface="Arial"/>
                <a:sym typeface="Arial"/>
                <a:hlinkClick r:id="rId2"/>
              </a:rPr>
              <a:t>https://www.cdc.gov/violence-prevention/about/about-the-public-health-approach-to-violence-prevention.html</a:t>
            </a:r>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29a0c07281_0_1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g329a0c07281_0_1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highlight>
                <a:srgbClr val="FFFF00"/>
              </a:highlight>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
              <a:t>An important part of public health’s approach to violence prevention is identifying risk and protective factors and then using program activities to increase protective factors that prevent violence and reduce risk factors that contribute to violence. A risk factor is a characteristic or condition that makes it more likely that violence will occur and protective factors are characteristics or conditions that might protect people from experiencing violence. Characteristics can include individual behaviors ( actions that you can see) while conditions usually involve systems and social environments (invisible structures upheld by beliefs).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So, how do risk and protective factors apply to sexual violence? Let’s break it down.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First, there are risk and protective factors for the likelihood that someone will experience sexual violence (public health calls this victimization) and risk and protective factors for the likelihood that someone will cause sexual violence (public health calls this perpetration).</a:t>
            </a:r>
            <a:r>
              <a:rPr lang="en"/>
              <a:t> In RPE, we focus on preventing someone from </a:t>
            </a:r>
            <a:r>
              <a:rPr i="1" lang="en"/>
              <a:t>causing</a:t>
            </a:r>
            <a:r>
              <a:rPr lang="en"/>
              <a:t> sexual violence - we’ll explain more about what we mean in a moment.</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Second, risk and protective factors exist at each level of the SEM - societal risk factors, community risk factors, relationship risk factors, and individual risk factors. For example, hyper-masculine behavior is an individual risk factor for </a:t>
            </a:r>
            <a:r>
              <a:rPr i="1" lang="en"/>
              <a:t>causing</a:t>
            </a:r>
            <a:r>
              <a:rPr lang="en"/>
              <a:t> sexual violence whereas societal norms that support male entitlement, like the gender wage gap, is a societal risk factor. See the difference? BUT, there is a long list of risk factors, and not all of them are quite as clear as the example we just gave. One reason, is because not all risk factors cause sexual violence, as the name might lead you to believe. For example, drug and alcohol use is on the list of individual risk factors for </a:t>
            </a:r>
            <a:r>
              <a:rPr i="1" lang="en"/>
              <a:t>experiencing</a:t>
            </a:r>
            <a:r>
              <a:rPr lang="en"/>
              <a:t> violence, but that doesn’t mean if someone gets drunk that their behavior caused their own assault, it just means that there is a relationship between alcohol and sexual violence. It also might be interesting to know that each risk factor doesn’t have an opposing protective factor - “sobriety” isn’t included in the list of protective factors, for example. This distinction is important, because if our programs begin telling people to stay away from drugs and alcohol to avoid being assaulted, it can dilute our message and come across as blaming people for experiencing violence. Instead, our prevention programs work to eliminate societal risk factors, like oppression and harmful social norms, and increase access to protective factors, like supportive community relationships and emotional health. Protective factors help us know what behaviors to encourage and what environments to create so that we can eventually live in a world where sexual violence doesn’t happen in the first place.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When discussing risk and protective factors, we must be careful not to blame people for their own victimization or place the  burden on individual  behaviors. Historically, prevention has focused on individual choice and behavior as the sole contributor to health and safety at the expense of people with marginalized genders, people of color, and people with low income. But what we know that the influence of the environment, neighborhoods, and social norms within which people live dominate the behavioral choices people can make. For example, we tell people they need to eat healthy food and stay away from fast food</a:t>
            </a:r>
            <a:r>
              <a:rPr lang="en" sz="1100"/>
              <a:t> </a:t>
            </a:r>
            <a:r>
              <a:rPr lang="en"/>
              <a:t>to avoid diabetes. However, in many communities with high rates of diabetes, people often don’t have access to markets with affordable fresh foods and fast food is what is available and affordable. Similarly, poverty is a risk factor for sexual violence, but we cannot blame survivors for living in poverty. Instead, we emphasize system reforms to decrease poverty and increase access to resources for everyone.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What other examples can you think of? </a:t>
            </a:r>
            <a:endParaRPr/>
          </a:p>
          <a:p>
            <a:pPr indent="-228600" lvl="0" marL="45720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200"/>
              <a:buFont typeface="Arial"/>
              <a:buNone/>
            </a:pPr>
            <a:r>
              <a:rPr lang="en" sz="1000"/>
              <a:t>Centers for Disease Control and Prevention. Veto Violence Principles of Prevention Guide. Retrieved from: </a:t>
            </a:r>
            <a:r>
              <a:rPr lang="en" sz="1000" u="sng">
                <a:solidFill>
                  <a:schemeClr val="hlink"/>
                </a:solidFill>
                <a:latin typeface="Arial"/>
                <a:ea typeface="Arial"/>
                <a:cs typeface="Arial"/>
                <a:sym typeface="Arial"/>
                <a:hlinkClick r:id="rId2"/>
              </a:rPr>
              <a:t>https://vetoviolence.cdc.gov/apps/pop/assets/pdfs/pop_notebook.pdf</a:t>
            </a:r>
            <a:r>
              <a:rPr lang="en" sz="1000"/>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29a0c07281_0_8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329a0c07281_0_8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
              <a:t>As we mentioned in the previous slide, CDPH RPE programs are comprehensive primary prevention programs. Remember the social ecological model from unit 1 which </a:t>
            </a:r>
            <a:r>
              <a:rPr lang="en">
                <a:latin typeface="Arial"/>
                <a:ea typeface="Arial"/>
                <a:cs typeface="Arial"/>
                <a:sym typeface="Arial"/>
              </a:rPr>
              <a:t>encourages us to think about interrupting violence at various levels, or spheres, of influence including societal, community, relationship, and individual levels</a:t>
            </a:r>
            <a:r>
              <a:rPr lang="en"/>
              <a:t>?</a:t>
            </a:r>
            <a:r>
              <a:rPr lang="en">
                <a:latin typeface="Arial"/>
                <a:ea typeface="Arial"/>
                <a:cs typeface="Arial"/>
                <a:sym typeface="Arial"/>
              </a:rPr>
              <a:t> The influences in life that cause sexual violence are spread throughout different contexts, therefore, preventing sexual violence requires complex and comprehensive strategies. The RPE program requirements make our programs comprehensive by including program activities that address the different levels of the SEM.  We’ll look at an example in a moment, but first let’s talk about what we mean by “spheres of influence.” People don’t exist in bubbles. We are surrounded, influenced by, and learn from the people, systems, and social norms in each of the spheres in the social ecological model. In this model, the societal level represents social and cultural norms, policies, laws, and institutions that influence the whole population. The community level includes the businesses, organizations, schools, and neighborhoods in which individuals live, work, and play. Moving closer to the center, the relationship level refers to people’s close relationships such as family members, chosen family, friends and other peers, co-workers, coaches, and teachers. And finally, residing in that innermost sphere is the individual and their knowledge, behavior, skills, and beliefs. When we are developing, implementing, adapting, and evaluating our program it is the people within this sphere that we are keeping in mind. This is our target audience. They are the people we are attempting to prioritize in our programs because they are at disproportionate risk of the condition we are working to prevent. In this case, experiencing sexual violence. When our programs are making a change to a policy for instance, we want to think about how that policy will change those people and/or the conditions in which they work, live, or play.</a:t>
            </a:r>
            <a:r>
              <a:rPr lang="en" sz="1900">
                <a:latin typeface="Arial"/>
                <a:ea typeface="Arial"/>
                <a:cs typeface="Arial"/>
                <a:sym typeface="Arial"/>
              </a:rPr>
              <a:t> </a:t>
            </a:r>
            <a:endParaRPr sz="1900"/>
          </a:p>
          <a:p>
            <a:pPr indent="0" lvl="0" marL="0" rtl="0" algn="l">
              <a:lnSpc>
                <a:spcPct val="100000"/>
              </a:lnSpc>
              <a:spcBef>
                <a:spcPts val="0"/>
              </a:spcBef>
              <a:spcAft>
                <a:spcPts val="0"/>
              </a:spcAft>
              <a:buClr>
                <a:schemeClr val="dk1"/>
              </a:buClr>
              <a:buSzPts val="1200"/>
              <a:buFont typeface="Arial"/>
              <a:buNone/>
            </a:pPr>
            <a:br>
              <a:rPr lang="en">
                <a:latin typeface="Arial"/>
                <a:ea typeface="Arial"/>
                <a:cs typeface="Arial"/>
                <a:sym typeface="Arial"/>
              </a:rPr>
            </a:br>
            <a:r>
              <a:rPr lang="en" sz="1000"/>
              <a:t>Centers for Disease Control and Prevention. Veto Violence Principles of Prevention Guide. Retrieved from: </a:t>
            </a:r>
            <a:r>
              <a:rPr lang="en" sz="1000" u="sng">
                <a:solidFill>
                  <a:schemeClr val="hlink"/>
                </a:solidFill>
                <a:latin typeface="Arial"/>
                <a:ea typeface="Arial"/>
                <a:cs typeface="Arial"/>
                <a:sym typeface="Arial"/>
                <a:hlinkClick r:id="rId2"/>
              </a:rPr>
              <a:t>https://vetoviolence.cdc.gov/apps/pop/assets/pdfs/pop_notebook.pdf</a:t>
            </a:r>
            <a:r>
              <a:rPr lang="en" sz="1000"/>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29a0c07281_0_8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329a0c07281_0_8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
              <a:t>Here is a way to think about how certain groups of people are impacted by the spheres of the social ecological model using LGBTQ+ folks as an example. In this example, we also look at how the outer layers of the SEM impact the experience of individuals by influencing the attitudes and beliefs of a society or community. During this example, imagine groups of people with other identities that you may work with or be familiar with and apply the social ecological model to identify the issues that impact them.</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
              <a:t>Here</a:t>
            </a:r>
            <a:r>
              <a:rPr lang="en"/>
              <a:t> we go.</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
              <a:t>Let’s harken back to the time before marriage equality existed in the United States. Before 2015, two people of the same legal gender were not permitted to marry under the law. This, of course, is an issue that existed at the societal level of the SEM because it was a law and influenced the spheres below it. At the community level, we saw businesses refusing service to LGBTQ+ people and community-based protests against LGBTQ+ human rights. At the relationship level of the SEM, we see families -  who are made up of the individuals in the community - fall apart because they are unwilling to accept their LGBTQ+ children and family members which often causes LGBTQ+ youth to end up unhoused. Lastly, at the individual level, we see increased rates of homelessness for LGBTQ+ youth, higher rates of sexual violence and abuse, and many other negative health outcomes for the individual.</a:t>
            </a:r>
            <a:r>
              <a:rPr lang="en">
                <a:solidFill>
                  <a:srgbClr val="0000FF"/>
                </a:solidFill>
              </a:rPr>
              <a:t> </a:t>
            </a:r>
            <a:r>
              <a:rPr lang="en"/>
              <a:t>In this case, the law reinforced individual’s treatment of and ability to marginalize and oppress LGBTQ+ people.</a:t>
            </a:r>
            <a:r>
              <a:rPr lang="en">
                <a:solidFill>
                  <a:schemeClr val="accent6"/>
                </a:solidFill>
              </a:rPr>
              <a:t> </a:t>
            </a:r>
            <a:r>
              <a:rPr lang="en"/>
              <a:t>We see how all of these issues at each level of the SEM work together to influence the health outcomes for our target audience.</a:t>
            </a:r>
            <a:r>
              <a:rPr lang="en">
                <a:solidFill>
                  <a:srgbClr val="0000FF"/>
                </a:solidFill>
              </a:rPr>
              <a:t> </a:t>
            </a:r>
            <a:endParaRPr>
              <a:solidFill>
                <a:srgbClr val="0000FF"/>
              </a:solidFill>
            </a:endParaRPr>
          </a:p>
          <a:p>
            <a:pPr indent="0" lvl="0" marL="0" rtl="0" algn="l">
              <a:lnSpc>
                <a:spcPct val="100000"/>
              </a:lnSpc>
              <a:spcBef>
                <a:spcPts val="0"/>
              </a:spcBef>
              <a:spcAft>
                <a:spcPts val="0"/>
              </a:spcAft>
              <a:buClr>
                <a:schemeClr val="dk1"/>
              </a:buClr>
              <a:buSzPts val="1200"/>
              <a:buFont typeface="Arial"/>
              <a:buNone/>
            </a:pPr>
            <a:r>
              <a:t/>
            </a:r>
            <a:endParaRPr>
              <a:solidFill>
                <a:srgbClr val="0000FF"/>
              </a:solidFill>
            </a:endParaRPr>
          </a:p>
          <a:p>
            <a:pPr indent="0" lvl="0" marL="0" rtl="0" algn="l">
              <a:lnSpc>
                <a:spcPct val="100000"/>
              </a:lnSpc>
              <a:spcBef>
                <a:spcPts val="0"/>
              </a:spcBef>
              <a:spcAft>
                <a:spcPts val="0"/>
              </a:spcAft>
              <a:buClr>
                <a:schemeClr val="dk1"/>
              </a:buClr>
              <a:buSzPts val="1200"/>
              <a:buFont typeface="Arial"/>
              <a:buNone/>
            </a:pPr>
            <a:r>
              <a:rPr lang="en"/>
              <a:t>While marriage equality became legal in 2015, there still are high rates of sexual violence and negative health outcomes for LGBTQ+ people (especially youth). That’s because changing only one law or policy doesn’t erase all of the other issues happening at other layers of the SEM.</a:t>
            </a:r>
            <a:r>
              <a:rPr lang="en">
                <a:solidFill>
                  <a:srgbClr val="0000FF"/>
                </a:solidFill>
              </a:rPr>
              <a:t> </a:t>
            </a:r>
            <a:r>
              <a:rPr lang="en"/>
              <a:t>So we must continue seek out comprehensive strategies that improve the conditions for communities and promote equity and nonviolence.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29a0c07281_0_4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329a0c07281_0_4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 sz="1100">
                <a:latin typeface="Arial"/>
                <a:ea typeface="Arial"/>
                <a:cs typeface="Arial"/>
                <a:sym typeface="Arial"/>
              </a:rPr>
              <a:t>In public health, we think of social problems, like interpersonal violence, as a symptom of underlying causes that normalize a culture which is conducive to violence occurring in the first place. We can think of these symptoms as being at the leaves of this tree. If we keep cutting off branches they will eventually grow back so we have to address the issues at the root of the tree. This is why a primary prevention framework places a strong emphasis on community building and social norms change to address behaviors rooted in sexism, racism, heterosexism and many other attitudes that contribute to violence.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br>
              <a:rPr lang="en"/>
            </a:br>
            <a:r>
              <a:rPr lang="en"/>
              <a:t>Let’s think about it like this: Institutions are built out of dominant systems and historical context that are often forms of oppression. Invisible systems like white supremacy, patriarchy and colonialism help create the institutions that shape our social behaviors and interpersonal experiences - it is impossible to separate them from each other. Each internalized system, depicted at the tree’s roots, played a big role in producing the systems we work in like education or the criminal legal system, as well as the systems that shape our behaviors and perceptions like the media. All of us grow up in and are impacted by the institutions at the tree’s trunk and that affects how we typically respond to and experience violence. Violence is not distributed equally, nor is it random who is most often impacted. RPE and prevention has an important role to play in dismantling internalized oppression, reforming institutions, and challenging oppressive social behaviors. </a:t>
            </a:r>
            <a:br>
              <a:rPr lang="en"/>
            </a:br>
            <a:endParaRPr>
              <a:highlight>
                <a:srgbClr val="FFFF00"/>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29a0c07281_0_1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329a0c07281_0_1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
              <a:t>Many of these risk and protective factors also influence health, safety, and other forms of violence and these are called shared risk and protective factors. That means that by identifying and addressing certain risk and protective factors, we can actually improve other areas of health and safety while preventing sexual violence.</a:t>
            </a:r>
            <a:r>
              <a:rPr lang="en" sz="1000"/>
              <a:t> </a:t>
            </a:r>
            <a:r>
              <a:rPr lang="en"/>
              <a:t>A clear understanding of these connections can help you plan strategies to prevent many forms of violence at once to increase your program’s impact. For example, access to a supportive and connected community is a protective factor for six types of violence. In our work as preventionists, we may identify ways to increase community support and connection by transforming gender norms such as changing the way families view and assign household duties to create truly protective and inclusive environments. </a:t>
            </a:r>
            <a:endParaRPr/>
          </a:p>
          <a:p>
            <a:pPr indent="0" lvl="0" marL="0" rtl="0" algn="l">
              <a:lnSpc>
                <a:spcPct val="115000"/>
              </a:lnSpc>
              <a:spcBef>
                <a:spcPts val="0"/>
              </a:spcBef>
              <a:spcAft>
                <a:spcPts val="0"/>
              </a:spcAft>
              <a:buClr>
                <a:schemeClr val="dk1"/>
              </a:buClr>
              <a:buSzPts val="1100"/>
              <a:buFont typeface="Arial"/>
              <a:buNone/>
            </a:pPr>
            <a:r>
              <a:rPr lang="en"/>
              <a:t> </a:t>
            </a:r>
            <a:endParaRPr/>
          </a:p>
          <a:p>
            <a:pPr indent="0" lvl="0" marL="0" rtl="0" algn="l">
              <a:lnSpc>
                <a:spcPct val="115000"/>
              </a:lnSpc>
              <a:spcBef>
                <a:spcPts val="0"/>
              </a:spcBef>
              <a:spcAft>
                <a:spcPts val="0"/>
              </a:spcAft>
              <a:buClr>
                <a:schemeClr val="dk1"/>
              </a:buClr>
              <a:buSzPts val="1100"/>
              <a:buFont typeface="Arial"/>
              <a:buNone/>
            </a:pPr>
            <a:r>
              <a:rPr lang="en" sz="1000"/>
              <a:t>Centers for Disease Control and Prevention. VetoViolence: Connecting the Dots. Retrieved from: </a:t>
            </a:r>
            <a:r>
              <a:rPr lang="en" sz="1000" u="sng">
                <a:solidFill>
                  <a:schemeClr val="hlink"/>
                </a:solidFill>
                <a:latin typeface="Arial"/>
                <a:ea typeface="Arial"/>
                <a:cs typeface="Arial"/>
                <a:sym typeface="Arial"/>
                <a:hlinkClick r:id="rId2"/>
              </a:rPr>
              <a:t>https://vetoviolence.cdc.gov/apps/connecting-the-dots/</a:t>
            </a:r>
            <a:endParaRPr sz="100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29a0c07281_0_1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329a0c07281_0_1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highlight>
                <a:srgbClr val="FFFF00"/>
              </a:highlight>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
              <a:t>What are outcomes? Outcomes identify what we expect to change and for whom as a result of implementing our program strategies. Outcomes may be identified at different levels of the SEM and may be identified as short, medium, or long range outcomes. </a:t>
            </a:r>
            <a:r>
              <a:rPr lang="en"/>
              <a:t>On the slide, you can see examples of short, medium, and long term outcomes for the RPE Transforming Gender Norms strategy. </a:t>
            </a:r>
            <a:r>
              <a:rPr lang="en"/>
              <a:t>Notice how they explain the change and not the activity? Also, notice how each of the outcomes build upon one another? For example, increased ability to recognize sexual violence as preventable leads into actions to prevent sexual violence leading to an eventual reduction in sexual violence perpetration.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
              <a:t>Be careful not to get your outcomes mixed up with your program activities. Your program activities are the activities you do, like education, social media campaigns, and voluntary policy change, that lead you to achieving the outcomes. For example, mapping safe and unsafe areas in a neighborhood is not an outcome. This is an evaluation activity. The outcome for a mapping activity may be that three areas of the neighborhood have street lights added after being deemed unsafe. </a:t>
            </a:r>
            <a:endParaRPr/>
          </a:p>
          <a:p>
            <a:pPr indent="0" lvl="0" marL="0" rtl="0" algn="l">
              <a:lnSpc>
                <a:spcPct val="115000"/>
              </a:lnSpc>
              <a:spcBef>
                <a:spcPts val="0"/>
              </a:spcBef>
              <a:spcAft>
                <a:spcPts val="0"/>
              </a:spcAft>
              <a:buClr>
                <a:schemeClr val="dk1"/>
              </a:buClr>
              <a:buSzPts val="1100"/>
              <a:buFont typeface="Arial"/>
              <a:buNone/>
            </a:pPr>
            <a:r>
              <a:t/>
            </a:r>
            <a:endParaRPr sz="950">
              <a:solidFill>
                <a:srgbClr val="FD9A0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50">
              <a:solidFill>
                <a:srgbClr val="159E03"/>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50">
              <a:solidFill>
                <a:srgbClr val="242424"/>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29a0c07281_0_1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29a0c07281_0_13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First, let’s get a shared definition of what we mean when we say “approach” and “strategy.” They may sound generally the same but are quite different. An “approach” is a way of doing something or how we do something. A strategy is a clear set of program activities or plan of action to achieve a specified goal. For example, we may use a collaborative approach to conflict resolution by engaging all involved parties. Then, through this collaborative approach, we use a three-step strategy that includes defining the problem, sharing solutions, and deciding on a resolution.  </a:t>
            </a:r>
            <a:endParaRPr/>
          </a:p>
        </p:txBody>
      </p:sp>
      <p:sp>
        <p:nvSpPr>
          <p:cNvPr id="459" name="Google Shape;459;g329a0c07281_0_13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2a14c79c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2a14c79c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29a0c07281_0_1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329a0c07281_0_1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CDPH prioritizes community engagement in sexual violence prevention. Community engagement means that community members, individuals, and groups work together to address issues, solve problems, and make decisions about the issues that affect them. Community engagement requires participation from community members, shared leadership and decision-making, clear communication, and trusted relationships. The approaches identified by CDPH for the Rape Prevention Education (RPE) program are community engagement approaches. These approaches include </a:t>
            </a:r>
            <a:r>
              <a:rPr lang="en" sz="1350">
                <a:solidFill>
                  <a:srgbClr val="333333"/>
                </a:solidFill>
                <a:highlight>
                  <a:srgbClr val="FFFFFF"/>
                </a:highlight>
                <a:latin typeface="Arial"/>
                <a:ea typeface="Arial"/>
                <a:cs typeface="Arial"/>
                <a:sym typeface="Arial"/>
              </a:rPr>
              <a:t>C</a:t>
            </a:r>
            <a:r>
              <a:rPr lang="en">
                <a:latin typeface="Arial"/>
                <a:ea typeface="Arial"/>
                <a:cs typeface="Arial"/>
                <a:sym typeface="Arial"/>
              </a:rPr>
              <a:t>ommunity Mobilization, Coalition-Building, and Promotores—we will define these later in this unit. </a:t>
            </a:r>
            <a:r>
              <a:rPr lang="en">
                <a:latin typeface="Arial"/>
                <a:ea typeface="Arial"/>
                <a:cs typeface="Arial"/>
                <a:sym typeface="Arial"/>
              </a:rPr>
              <a:t>You can see on this map where RPE programs are located in the state and what community engagement approach they’re using. </a:t>
            </a:r>
            <a:endParaRPr/>
          </a:p>
        </p:txBody>
      </p:sp>
      <p:sp>
        <p:nvSpPr>
          <p:cNvPr id="466" name="Google Shape;466;g329a0c07281_0_1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29a0c07281_0_1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g329a0c07281_0_1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As we discussed earlier, using a community engagement approach means the community is involved in planning and implementing solutions. The benefit of this may seem obvious, but many programs do not involve the community in this way. CDPH and the RPE program acknowledges and honors the knowledge, experience, and history of community residents and trusts their ability to create long-term solutions to their problems. This increases ownership over the problem and solutions. The organization provides support and resources that empower the community to develop and implement the solutions. Community engagement approaches have successfully changed policies and laws, shifted social norms, and created better neighborhoods and environments for all people. One of the most visible forms of community engagement to use as an example would be the civil rights protests that led to changes in laws for people of color or the activism of people with disabilities that led to the American Disabilities Act that led to changes in the physical environment such as ramps and elevators to increase accessibility for people with disabilities among other changes. </a:t>
            </a:r>
            <a:endParaRPr>
              <a:latin typeface="Arial"/>
              <a:ea typeface="Arial"/>
              <a:cs typeface="Arial"/>
              <a:sym typeface="Arial"/>
            </a:endParaRPr>
          </a:p>
          <a:p>
            <a:pPr indent="0" lvl="0" marL="914400" rtl="0" algn="l">
              <a:lnSpc>
                <a:spcPct val="115833"/>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Let’s look at the community engagement approaches that the RPE program uses, starting with Coalition Building.</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sz="1000">
                <a:latin typeface="Arial"/>
                <a:ea typeface="Arial"/>
                <a:cs typeface="Arial"/>
                <a:sym typeface="Arial"/>
              </a:rPr>
              <a:t>Community Engaged Leadership to Advance Health Equity and Build Healthier Communities, National Library of Medicine; 2016.</a:t>
            </a:r>
            <a:endParaRPr sz="1000">
              <a:latin typeface="Arial"/>
              <a:ea typeface="Arial"/>
              <a:cs typeface="Arial"/>
              <a:sym typeface="Arial"/>
            </a:endParaRPr>
          </a:p>
        </p:txBody>
      </p:sp>
      <p:sp>
        <p:nvSpPr>
          <p:cNvPr id="474" name="Google Shape;474;g329a0c07281_0_13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29a0c07281_0_1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329a0c07281_0_14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A coalition is an alliance or partnership between different groups, individuals, and organizations. The key to a coalition isn’t just that these different groups come together but that they come together to achieve a common goal or set of goals. It happens most frequently when individuals or organizations share similar goals, values, or interests. Coalitions are often more effective than one organization or individual working on their own because community issues are complex and require comprehensive solutions that one person or organization often cannot accomplish alone.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Addressing health promotion and chronic disease prevention requires including people from diverse backgrounds with diverse experience, skills, and resources.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sz="1000">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sz="1000">
                <a:solidFill>
                  <a:srgbClr val="414141"/>
                </a:solidFill>
                <a:latin typeface="Arial"/>
                <a:ea typeface="Arial"/>
                <a:cs typeface="Arial"/>
                <a:sym typeface="Arial"/>
              </a:rPr>
              <a:t>Prevention Institute &amp; National Sexual Violence Resource Center (2021). A Health Equity Approach to Preventing Sexual Violence.</a:t>
            </a:r>
            <a:endParaRPr>
              <a:latin typeface="Arial"/>
              <a:ea typeface="Arial"/>
              <a:cs typeface="Arial"/>
              <a:sym typeface="Arial"/>
            </a:endParaRPr>
          </a:p>
        </p:txBody>
      </p:sp>
      <p:sp>
        <p:nvSpPr>
          <p:cNvPr id="482" name="Google Shape;482;g329a0c07281_0_14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29a0c07281_0_1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329a0c07281_0_1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CDPH defines community mobilization as “a participatory decision-making, community-driven process through which members of a community plan, implement, and evaluate specific actions designed to improve the health and well-being of the community.” In other words, it supports community members in planning and making changes in their own communities. People often go to their social support network like their friends, family, faith community, and/or workplace, when they need help or support. Community mobilization uses this informal structure to create positive change and bring awareness to and prevent violence in communities. Community mobilization programs in the RPE program are informed by the Close to Home Model, which provides support for community members, including youth and adults, to prevent sexual violence through a four-phase process. </a:t>
            </a:r>
            <a:endParaRPr/>
          </a:p>
        </p:txBody>
      </p:sp>
      <p:sp>
        <p:nvSpPr>
          <p:cNvPr id="490" name="Google Shape;490;g329a0c07281_0_1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29a0c07281_0_1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29a0c07281_0_14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solidFill>
                  <a:srgbClr val="414141"/>
                </a:solidFill>
                <a:latin typeface="Arial"/>
                <a:ea typeface="Arial"/>
                <a:cs typeface="Arial"/>
                <a:sym typeface="Arial"/>
              </a:rPr>
              <a:t>The Promotores model is the final approach used by RPE programs to prevent sexual violence in communities. Though the Promotores model has been used in many places worldwide and throughout history, it is primarily based on a Latin American model that uses peer education and support to reach underserved populations through peer education to increase health and wellness. Promotores are trained health workers who often come from the same community or cultural background as those they are serving. They are often trusted to understand community challenges and to give accurate information because they usually reflect the neighborhood and share the same language, and/or similar life experiences as the people they are working with to provide health education, health services, and/or support individuals or groups in navigating social or health services. You may also hear Promotores called</a:t>
            </a:r>
            <a:r>
              <a:rPr lang="en">
                <a:latin typeface="Arial"/>
                <a:ea typeface="Arial"/>
                <a:cs typeface="Arial"/>
                <a:sym typeface="Arial"/>
              </a:rPr>
              <a:t> </a:t>
            </a:r>
            <a:r>
              <a:rPr lang="en">
                <a:solidFill>
                  <a:srgbClr val="414141"/>
                </a:solidFill>
                <a:latin typeface="Arial"/>
                <a:ea typeface="Arial"/>
                <a:cs typeface="Arial"/>
                <a:sym typeface="Arial"/>
              </a:rPr>
              <a:t>Community Health Workers, Outreach Workers, Lay Workers, or Community Workers.</a:t>
            </a:r>
            <a:endParaRPr>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sz="1000">
                <a:solidFill>
                  <a:srgbClr val="414141"/>
                </a:solidFill>
                <a:latin typeface="Arial"/>
                <a:ea typeface="Arial"/>
                <a:cs typeface="Arial"/>
                <a:sym typeface="Arial"/>
              </a:rPr>
              <a:t>National Institute of Health. Role of Community Health Workers. Retrieved from: </a:t>
            </a:r>
            <a:r>
              <a:rPr lang="en" sz="1000" u="sng">
                <a:solidFill>
                  <a:schemeClr val="hlink"/>
                </a:solidFill>
                <a:latin typeface="Arial"/>
                <a:ea typeface="Arial"/>
                <a:cs typeface="Arial"/>
                <a:sym typeface="Arial"/>
                <a:hlinkClick r:id="rId2"/>
              </a:rPr>
              <a:t>https://www.nhlbi.nih.gov/health/educational/healthdisp/role-of-community-health-workers.htm</a:t>
            </a:r>
            <a:endParaRPr sz="1000">
              <a:solidFill>
                <a:srgbClr val="414141"/>
              </a:solidFill>
              <a:latin typeface="Arial"/>
              <a:ea typeface="Arial"/>
              <a:cs typeface="Arial"/>
              <a:sym typeface="Arial"/>
            </a:endParaRPr>
          </a:p>
        </p:txBody>
      </p:sp>
      <p:sp>
        <p:nvSpPr>
          <p:cNvPr id="497" name="Google Shape;497;g329a0c07281_0_14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29a0c07281_0_1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329a0c07281_0_1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solidFill>
                  <a:srgbClr val="414141"/>
                </a:solidFill>
                <a:latin typeface="Arial"/>
                <a:ea typeface="Arial"/>
                <a:cs typeface="Arial"/>
                <a:sym typeface="Arial"/>
              </a:rPr>
              <a:t>Promotores often play the roles of support person, educator, mentor, outreach worker, role model, translator, and more. The Promotores model removes barriers, provides culturally and linguistically responsive services, and builds community capacity by empowering residents and families with accurate information about their health and wellness, their rights, and how to access services.</a:t>
            </a:r>
            <a:endParaRPr>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sz="1000">
                <a:solidFill>
                  <a:srgbClr val="414141"/>
                </a:solidFill>
                <a:latin typeface="Arial"/>
                <a:ea typeface="Arial"/>
                <a:cs typeface="Arial"/>
                <a:sym typeface="Arial"/>
              </a:rPr>
              <a:t>National Institute of Health. Role of Community Health Workers. Retrieved from: </a:t>
            </a:r>
            <a:r>
              <a:rPr lang="en" sz="1000" u="sng">
                <a:solidFill>
                  <a:schemeClr val="hlink"/>
                </a:solidFill>
                <a:latin typeface="Arial"/>
                <a:ea typeface="Arial"/>
                <a:cs typeface="Arial"/>
                <a:sym typeface="Arial"/>
                <a:hlinkClick r:id="rId2"/>
              </a:rPr>
              <a:t>https://www.nhlbi.nih.gov/health/educational/healthdisp/role-of-community-health-workers.htm</a:t>
            </a:r>
            <a:endParaRPr>
              <a:solidFill>
                <a:srgbClr val="414141"/>
              </a:solidFill>
              <a:latin typeface="Arial"/>
              <a:ea typeface="Arial"/>
              <a:cs typeface="Arial"/>
              <a:sym typeface="Arial"/>
            </a:endParaRPr>
          </a:p>
        </p:txBody>
      </p:sp>
      <p:sp>
        <p:nvSpPr>
          <p:cNvPr id="505" name="Google Shape;505;g329a0c07281_0_14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29a0c07281_0_1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329a0c07281_0_1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solidFill>
                  <a:srgbClr val="414141"/>
                </a:solidFill>
                <a:latin typeface="Arial"/>
                <a:ea typeface="Arial"/>
                <a:cs typeface="Arial"/>
                <a:sym typeface="Arial"/>
              </a:rPr>
              <a:t>Using one of these community engagement approaches means the community is involved in planning and implementing solutions. The RPE programs use one of these community engagement approaches to implement a strategy for sexual violence prevention. This means the community is involved in planning and implementing the program activities. These program activities are based on one or more of the following sexual violence prevention strategies. They include Transforming Gender Norms, Economic Security/Mobility for Women, Gender-Expansive People and Families, and Improving Community Environments. The CDC and experts specializing in violence prevention recognize these strategies as effective in building protective factors and reducing risks linked to sexual violence and other related issues. Additionally, they are supported by evidence from previous successful programs and the real-world experiences of community members. </a:t>
            </a:r>
            <a:endParaRPr strike="sngStrike">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solidFill>
                  <a:srgbClr val="414141"/>
                </a:solidFill>
                <a:latin typeface="Arial"/>
                <a:ea typeface="Arial"/>
                <a:cs typeface="Arial"/>
                <a:sym typeface="Arial"/>
              </a:rPr>
              <a:t>We will discuss these strategies in more detail, but one important point to note is that they affect change at the community and societal levels. </a:t>
            </a:r>
            <a:endParaRPr>
              <a:solidFill>
                <a:srgbClr val="414141"/>
              </a:solidFill>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sz="1000">
              <a:solidFill>
                <a:srgbClr val="414141"/>
              </a:solidFill>
              <a:latin typeface="Arial"/>
              <a:ea typeface="Arial"/>
              <a:cs typeface="Arial"/>
              <a:sym typeface="Arial"/>
            </a:endParaRPr>
          </a:p>
        </p:txBody>
      </p:sp>
      <p:sp>
        <p:nvSpPr>
          <p:cNvPr id="513" name="Google Shape;513;g329a0c07281_0_14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29a0c07281_0_1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329a0c07281_0_1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The first strategy is Economic Security and Mobility for Women, Gender-Expansive People, and Families. First, let’s go over a quick description. “Gender-expansive,” in this context, is defined as people who identify as Transgender or non-binary. Economic instability can increase violence in several ways, including: </a:t>
            </a:r>
            <a:endParaRPr/>
          </a:p>
          <a:p>
            <a:pPr indent="-304800" lvl="0" marL="457200" rtl="0" algn="l">
              <a:lnSpc>
                <a:spcPct val="115000"/>
              </a:lnSpc>
              <a:spcBef>
                <a:spcPts val="1200"/>
              </a:spcBef>
              <a:spcAft>
                <a:spcPts val="0"/>
              </a:spcAft>
              <a:buClr>
                <a:schemeClr val="dk1"/>
              </a:buClr>
              <a:buSzPts val="1200"/>
              <a:buFont typeface="Calibri"/>
              <a:buChar char="●"/>
            </a:pPr>
            <a:r>
              <a:rPr lang="en"/>
              <a:t>Financial struggles and poverty cause stress and can lead to conflict and violence in relationships.</a:t>
            </a:r>
            <a:endParaRPr/>
          </a:p>
          <a:p>
            <a:pPr indent="-304800" lvl="0" marL="457200" rtl="0" algn="l">
              <a:lnSpc>
                <a:spcPct val="115000"/>
              </a:lnSpc>
              <a:spcBef>
                <a:spcPts val="0"/>
              </a:spcBef>
              <a:spcAft>
                <a:spcPts val="0"/>
              </a:spcAft>
              <a:buClr>
                <a:schemeClr val="dk1"/>
              </a:buClr>
              <a:buSzPts val="1200"/>
              <a:buFont typeface="Calibri"/>
              <a:buChar char="●"/>
            </a:pPr>
            <a:r>
              <a:rPr lang="en"/>
              <a:t>Being financially dependent can make people feel stuck, especially in abusive relationships.</a:t>
            </a:r>
            <a:endParaRPr/>
          </a:p>
          <a:p>
            <a:pPr indent="-304800" lvl="0" marL="457200" rtl="0" algn="l">
              <a:lnSpc>
                <a:spcPct val="115000"/>
              </a:lnSpc>
              <a:spcBef>
                <a:spcPts val="0"/>
              </a:spcBef>
              <a:spcAft>
                <a:spcPts val="0"/>
              </a:spcAft>
              <a:buClr>
                <a:schemeClr val="dk1"/>
              </a:buClr>
              <a:buSzPts val="1200"/>
              <a:buFont typeface="Calibri"/>
              <a:buChar char="●"/>
            </a:pPr>
            <a:r>
              <a:rPr lang="en"/>
              <a:t>Poverty limits access to education, healthcare, and other resources that help people deal with difficulties in healthier ways.</a:t>
            </a:r>
            <a:endParaRPr/>
          </a:p>
          <a:p>
            <a:pPr indent="-304800" lvl="0" marL="457200" rtl="0" algn="l">
              <a:lnSpc>
                <a:spcPct val="115000"/>
              </a:lnSpc>
              <a:spcBef>
                <a:spcPts val="0"/>
              </a:spcBef>
              <a:spcAft>
                <a:spcPts val="0"/>
              </a:spcAft>
              <a:buClr>
                <a:schemeClr val="dk1"/>
              </a:buClr>
              <a:buSzPts val="1200"/>
              <a:buFont typeface="Calibri"/>
              <a:buChar char="●"/>
            </a:pPr>
            <a:r>
              <a:rPr lang="en"/>
              <a:t>Economic hardship can disrupt social norms and decrease trust among neighbors.</a:t>
            </a:r>
            <a:endParaRPr/>
          </a:p>
          <a:p>
            <a:pPr indent="0" lvl="0" marL="0" rtl="0" algn="l">
              <a:lnSpc>
                <a:spcPct val="115000"/>
              </a:lnSpc>
              <a:spcBef>
                <a:spcPts val="1200"/>
              </a:spcBef>
              <a:spcAft>
                <a:spcPts val="1200"/>
              </a:spcAft>
              <a:buClr>
                <a:schemeClr val="dk1"/>
              </a:buClr>
              <a:buSzPts val="1100"/>
              <a:buFont typeface="Arial"/>
              <a:buNone/>
            </a:pPr>
            <a:r>
              <a:rPr lang="en"/>
              <a:t>Building economic stability and mobility requires access to full and equal workforce participation for all genders, equal pay for equal work, leadership development and income-generating opportunities, and affordable quality child care or paid family and medical leave.</a:t>
            </a:r>
            <a:endParaRPr/>
          </a:p>
        </p:txBody>
      </p:sp>
      <p:sp>
        <p:nvSpPr>
          <p:cNvPr id="520" name="Google Shape;520;g329a0c07281_0_1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29a0c07281_0_1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329a0c07281_0_1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RPE programs work in their local communities to educate decision-makers, employers, organizations, and communities on policies and programs promoting economic justice. Some examples of areas for action include </a:t>
            </a:r>
            <a:r>
              <a:rPr lang="en">
                <a:latin typeface="Arial"/>
                <a:ea typeface="Arial"/>
                <a:cs typeface="Arial"/>
                <a:sym typeface="Arial"/>
              </a:rPr>
              <a:t>supporting the implementation of policies like paid family leave for caregivers to make sure people know about them and are able to access them.</a:t>
            </a:r>
            <a:r>
              <a:rPr lang="en">
                <a:latin typeface="Arial"/>
                <a:ea typeface="Arial"/>
                <a:cs typeface="Arial"/>
                <a:sym typeface="Arial"/>
              </a:rPr>
              <a:t> This allows people paid time off to care for their dependents and protects them from losing their jobs. We often think of this as pregnancy leave or baby bonding time, but it also covers when a direct family member, such as a parent or spouse, is ill or injured.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Other strategies include improving organizational or workplace policies to include economic opportunity and wealth development through paid leave, retirement accounts with matching funds, mentoring and professional development, and health benefits for employees and their dependents, including dental, vision, and mental health.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Finally, access to education, leadership development, and mentoring programs increases economic opportunity for women and gender-expansive people. It also increases the number of women and gender-expansive people in leadership and decision-making positions, including elected officials.  </a:t>
            </a:r>
            <a:endParaRPr/>
          </a:p>
        </p:txBody>
      </p:sp>
      <p:sp>
        <p:nvSpPr>
          <p:cNvPr id="526" name="Google Shape;526;g329a0c07281_0_1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29a0c07281_0_1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g329a0c07281_0_1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lang="en">
                <a:latin typeface="Arial"/>
                <a:ea typeface="Arial"/>
                <a:cs typeface="Arial"/>
                <a:sym typeface="Arial"/>
              </a:rPr>
              <a:t>Improving the community environment means we focus on changing the whole community, including policies, social norms, and even the physical environment, in ways that make violence less likely. This can involve things like creating safe spaces for young people, improving access to services for those who have experienced trauma, and reducing the number of alcohol outlets in a neighborhood. These changes can make violence less likely by creating a safer environment and reducing risk factors for violence.</a:t>
            </a:r>
            <a:endParaRPr>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rPr lang="en">
                <a:latin typeface="Arial"/>
                <a:ea typeface="Arial"/>
                <a:cs typeface="Arial"/>
                <a:sym typeface="Arial"/>
              </a:rPr>
              <a:t>When we look at improving community environments, it’s important to center people at the margins. One hallmark concept that aligns with</a:t>
            </a:r>
            <a:r>
              <a:rPr lang="en">
                <a:latin typeface="Arial"/>
                <a:ea typeface="Arial"/>
                <a:cs typeface="Arial"/>
                <a:sym typeface="Arial"/>
              </a:rPr>
              <a:t> “margins to center” is the practice of Universal Design</a:t>
            </a:r>
            <a:r>
              <a:rPr lang="en">
                <a:latin typeface="Arial"/>
                <a:ea typeface="Arial"/>
                <a:cs typeface="Arial"/>
                <a:sym typeface="Arial"/>
              </a:rPr>
              <a:t>. Universal Design refers to when spaces, policies, and practices are intentionally designed to be accessible to those with the least access. Applying universal design in the violence prevention movement means actively considering who has the least access to prevention and intervention services and then deliberately designing policies and practices that center the people with the least access. When we center and invest in people on the margins, we improve conditions not only for them, which is worthy on its own, but it also generally improves social conditions for everyone. </a:t>
            </a:r>
            <a:endParaRPr>
              <a:latin typeface="Arial"/>
              <a:ea typeface="Arial"/>
              <a:cs typeface="Arial"/>
              <a:sym typeface="Arial"/>
            </a:endParaRPr>
          </a:p>
          <a:p>
            <a:pPr indent="0" lvl="0" marL="0" rtl="0" algn="l">
              <a:lnSpc>
                <a:spcPct val="115000"/>
              </a:lnSpc>
              <a:spcBef>
                <a:spcPts val="1800"/>
              </a:spcBef>
              <a:spcAft>
                <a:spcPts val="1800"/>
              </a:spcAft>
              <a:buClr>
                <a:schemeClr val="dk1"/>
              </a:buClr>
              <a:buSzPts val="1100"/>
              <a:buFont typeface="Arial"/>
              <a:buNone/>
            </a:pPr>
            <a:r>
              <a:rPr lang="en" sz="1000">
                <a:latin typeface="Arial"/>
                <a:ea typeface="Arial"/>
                <a:cs typeface="Arial"/>
                <a:sym typeface="Arial"/>
              </a:rPr>
              <a:t>Schlossberg, Jocelyn (2021). UCLA Health: How the curb-cut effect boosts health for everyone. Retrieved from: </a:t>
            </a:r>
            <a:r>
              <a:rPr lang="en" sz="1000" u="sng">
                <a:solidFill>
                  <a:schemeClr val="hlink"/>
                </a:solidFill>
                <a:latin typeface="Arial"/>
                <a:ea typeface="Arial"/>
                <a:cs typeface="Arial"/>
                <a:sym typeface="Arial"/>
                <a:hlinkClick r:id="rId2"/>
              </a:rPr>
              <a:t>https://www.uclahealth.org/news/article/how-the-curb-cut-effect-boosts-equity-for-everyone</a:t>
            </a:r>
            <a:endParaRPr sz="1000">
              <a:latin typeface="Arial"/>
              <a:ea typeface="Arial"/>
              <a:cs typeface="Arial"/>
              <a:sym typeface="Arial"/>
            </a:endParaRPr>
          </a:p>
        </p:txBody>
      </p:sp>
      <p:sp>
        <p:nvSpPr>
          <p:cNvPr id="533" name="Google Shape;533;g329a0c07281_0_14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b49f01134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2b49f01134_1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29a0c07281_0_14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329a0c07281_0_14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50">
              <a:solidFill>
                <a:srgbClr val="454545"/>
              </a:solidFill>
              <a:highlight>
                <a:srgbClr val="FFFFFF"/>
              </a:highlight>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There are many ways to work with communities to change policies, programs, and the built environment to reduce violence by improving the community environment, but we’ll just give you a sampling. Strategies for change include: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The adoption and implementation of clear voluntary and legislative anti-violence policies, including sexual harassment at schools and workplaces, and creating and implementing clear policies that hold people accountable for relationships, sexual violence, and bullying at schools.</a:t>
            </a:r>
            <a:endParaRPr sz="1150">
              <a:solidFill>
                <a:srgbClr val="454545"/>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50">
              <a:solidFill>
                <a:srgbClr val="454545"/>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u="sng">
                <a:solidFill>
                  <a:schemeClr val="hlink"/>
                </a:solidFill>
                <a:latin typeface="Arial"/>
                <a:ea typeface="Arial"/>
                <a:cs typeface="Arial"/>
                <a:sym typeface="Arial"/>
                <a:hlinkClick r:id="rId2"/>
              </a:rPr>
              <a:t>Restorative justice</a:t>
            </a:r>
            <a:r>
              <a:rPr lang="en">
                <a:latin typeface="Arial"/>
                <a:ea typeface="Arial"/>
                <a:cs typeface="Arial"/>
                <a:sym typeface="Arial"/>
              </a:rPr>
              <a:t> practices can reduce violence by identifying and addressing the underlying causes of harmful behaviors and preventing future harm through rehabilitation and restoration.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Create parks, gardens, and green areas to foster community connection and safety.</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u="sng">
                <a:solidFill>
                  <a:schemeClr val="hlink"/>
                </a:solidFill>
                <a:latin typeface="Arial"/>
                <a:ea typeface="Arial"/>
                <a:cs typeface="Arial"/>
                <a:sym typeface="Arial"/>
                <a:hlinkClick r:id="rId3"/>
              </a:rPr>
              <a:t>Reducing the density of alcohol outlets </a:t>
            </a:r>
            <a:r>
              <a:rPr lang="en">
                <a:latin typeface="Arial"/>
                <a:ea typeface="Arial"/>
                <a:cs typeface="Arial"/>
                <a:sym typeface="Arial"/>
              </a:rPr>
              <a:t>also lowers the risk of violence, including sexual violence, in neighborhoods.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1000">
                <a:latin typeface="Arial"/>
                <a:ea typeface="Arial"/>
                <a:cs typeface="Arial"/>
                <a:sym typeface="Arial"/>
              </a:rPr>
              <a:t>Healthy Acadia (2023). Restorative Justice as a Tool for Reducing Violence. Retrieved from: </a:t>
            </a:r>
            <a:r>
              <a:rPr lang="en" sz="1100" u="sng">
                <a:solidFill>
                  <a:schemeClr val="hlink"/>
                </a:solidFill>
                <a:latin typeface="Arial"/>
                <a:ea typeface="Arial"/>
                <a:cs typeface="Arial"/>
                <a:sym typeface="Arial"/>
                <a:hlinkClick r:id="rId4"/>
              </a:rPr>
              <a:t>https://healthyacadia.org/blog/restorative-justice-as-a-tool-for-reducing-violence#:~:text=Restorative%20justice%20practices%20can%20reduce,of%20community%20safety%20and%20connectedness</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p:txBody>
      </p:sp>
      <p:sp>
        <p:nvSpPr>
          <p:cNvPr id="541" name="Google Shape;541;g329a0c07281_0_14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29a0c07281_0_14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329a0c07281_0_14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1200"/>
              </a:spcBef>
              <a:spcAft>
                <a:spcPts val="0"/>
              </a:spcAft>
              <a:buClr>
                <a:schemeClr val="dk1"/>
              </a:buClr>
              <a:buSzPts val="1100"/>
              <a:buFont typeface="Arial"/>
              <a:buNone/>
            </a:pPr>
            <a:r>
              <a:rPr lang="en">
                <a:latin typeface="Arial"/>
                <a:ea typeface="Arial"/>
                <a:cs typeface="Arial"/>
                <a:sym typeface="Arial"/>
              </a:rPr>
              <a:t>Gender norms are social expectations about how men and women, as well as boys and girls, should behave and see gender as a binary rather than on a spectrum. Families, schools, media, and other social institutions create and reinforce these norms. They can be unfair and limit people's choices, and they also completely leave out nonbinary, transgender, and other gender-expansive people. But beyond being unfair and limiting, belief in rigid, unhealthy, and/or oppressive gender norms is also a significant risk factor for causing harm and violence. </a:t>
            </a:r>
            <a:endParaRPr>
              <a:latin typeface="Arial"/>
              <a:ea typeface="Arial"/>
              <a:cs typeface="Arial"/>
              <a:sym typeface="Arial"/>
            </a:endParaRPr>
          </a:p>
          <a:p>
            <a:pPr indent="0" lvl="0" marL="0" rtl="0" algn="l">
              <a:lnSpc>
                <a:spcPct val="115833"/>
              </a:lnSpc>
              <a:spcBef>
                <a:spcPts val="1200"/>
              </a:spcBef>
              <a:spcAft>
                <a:spcPts val="0"/>
              </a:spcAft>
              <a:buClr>
                <a:schemeClr val="dk1"/>
              </a:buClr>
              <a:buSzPts val="1100"/>
              <a:buFont typeface="Arial"/>
              <a:buNone/>
            </a:pPr>
            <a:r>
              <a:rPr lang="en">
                <a:latin typeface="Arial"/>
                <a:ea typeface="Arial"/>
                <a:cs typeface="Arial"/>
                <a:sym typeface="Arial"/>
              </a:rPr>
              <a:t>Some of the ways we may see gender norms playing out as a risk factor are when men and boys believe that they are dominant and should act aggressively or violently when they are angry or need to control a person or situation. We may also see policies like school dress codes that are more restrictive for girls or gender-expansive youth, which may lead to discipline or suspensions at school. They also lead to the absence of and targeting of LGBTQ+ people by not including their stories in health education and history, opening the opportunity for misinformation and scare tactics. </a:t>
            </a:r>
            <a:endParaRPr>
              <a:latin typeface="Arial"/>
              <a:ea typeface="Arial"/>
              <a:cs typeface="Arial"/>
              <a:sym typeface="Arial"/>
            </a:endParaRPr>
          </a:p>
          <a:p>
            <a:pPr indent="0" lvl="0" marL="0" rtl="0" algn="l">
              <a:lnSpc>
                <a:spcPct val="100000"/>
              </a:lnSpc>
              <a:spcBef>
                <a:spcPts val="1200"/>
              </a:spcBef>
              <a:spcAft>
                <a:spcPts val="0"/>
              </a:spcAft>
              <a:buClr>
                <a:schemeClr val="dk1"/>
              </a:buClr>
              <a:buSzPts val="1100"/>
              <a:buFont typeface="Arial"/>
              <a:buNone/>
            </a:pPr>
            <a:r>
              <a:rPr lang="en">
                <a:latin typeface="Arial"/>
                <a:ea typeface="Arial"/>
                <a:cs typeface="Arial"/>
                <a:sym typeface="Arial"/>
              </a:rPr>
              <a:t>The good news is that gender norms are constantly changing, which means we can influence a change to positive and healthy gender norms that protect against violence.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49" name="Google Shape;549;g329a0c07281_0_14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29a0c07281_0_1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329a0c07281_0_14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Creating community change in this area requires educating the community and decision-makers about the long-term effects of unhealthy gender norms and working with them to change policies, practices, and social norms. Some of these strategies include creating more inclusive school environments through things like inclusive training, training for staff on LGBTQ+ issues, and policies that protect students from bullying and harassment and hold those who cause harm accountable for their behavior.</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Sports and athletics are often an area where we see a lot of toxic masculinity at all ages.  It can also be a great opportunity to build relationships and community-level changes through things like league policies and trainings for coaches, players, and families. Coaching Boys into Men is one example of a comprehensive program that addresses harmful gender norms, discusses bystander intervention strategies, and strengthens connections to trusted adults.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833"/>
              </a:lnSpc>
              <a:spcBef>
                <a:spcPts val="0"/>
              </a:spcBef>
              <a:spcAft>
                <a:spcPts val="0"/>
              </a:spcAft>
              <a:buClr>
                <a:schemeClr val="dk1"/>
              </a:buClr>
              <a:buSzPts val="1100"/>
              <a:buFont typeface="Arial"/>
              <a:buNone/>
            </a:pPr>
            <a:r>
              <a:rPr lang="en">
                <a:latin typeface="Arial"/>
                <a:ea typeface="Arial"/>
                <a:cs typeface="Arial"/>
                <a:sym typeface="Arial"/>
              </a:rPr>
              <a:t>Some faith communities are also leading change by speaking out against harmful gender norms and changing harmful and discriminatory practices through things like lifting bans on female or LGBTQ+ faith leaders, performing same-sex marriages, and promoting respect and equality among intimate partners.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56" name="Google Shape;556;g329a0c07281_0_14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29a0c07281_0_1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g329a0c07281_0_1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1200"/>
              </a:spcBef>
              <a:spcAft>
                <a:spcPts val="1200"/>
              </a:spcAft>
              <a:buClr>
                <a:schemeClr val="dk1"/>
              </a:buClr>
              <a:buSzPts val="1100"/>
              <a:buFont typeface="Arial"/>
              <a:buNone/>
            </a:pPr>
            <a:r>
              <a:rPr lang="en">
                <a:latin typeface="Arial"/>
                <a:ea typeface="Arial"/>
                <a:cs typeface="Arial"/>
                <a:sym typeface="Arial"/>
              </a:rPr>
              <a:t>We’ve gone over the community engagement approaches and the strategies that communities use in RPE but you may wonder why it’s important to have both. Combining the right approach and strategy is crucial for positive change because it allows us to address the root causes of violence rather than just treating the symptoms. And it also creates a more sustainable solution. The right approach with a well-thought-out strategy makes the change more likely to benefit the whole community and more likely to stick over time. </a:t>
            </a:r>
            <a:endParaRPr/>
          </a:p>
        </p:txBody>
      </p:sp>
      <p:sp>
        <p:nvSpPr>
          <p:cNvPr id="563" name="Google Shape;563;g329a0c07281_0_14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29a0c07281_0_27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g329a0c07281_0_27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29a0c07281_0_2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329a0c07281_0_2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29a0c07281_0_19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329a0c07281_0_19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29a0c07281_0_16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29a0c07281_0_16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solidFill>
                  <a:schemeClr val="dk1"/>
                </a:solidFill>
              </a:rPr>
              <a:t>PreventConnect is a national project of ValorUS®. The goal of PreventConnect is to advance the primary prevention of sexual assault and relationship violence by building a community of practice among people who are engaged in such efforts. PreventConnect also builds the capacity of local, state, territorial, national and tribal agencies and organizations to develop, implement and evaluate effective prevention initiatives.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29a0c07281_0_1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29a0c07281_0_1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29a0c07281_0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329a0c07281_0_4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
              <a:t>Sexual violence is a public health issue</a:t>
            </a:r>
            <a:r>
              <a:rPr lang="en"/>
              <a:t>, which is why the Centers for Disease Control and Prevention fund programs to work on preventing it. Public Health has its own approach to addressing sexual violence, which we’ll discuss more in our next module. For now, we’ll just focus on some of the frameworks that have influenced the way that public health, as a field, approaches sexual violence. It is important to note that most of these frameworks center anti-oppression and working alongside populations who have been the most heavily impacted by social norms that perpetuate violence, but we’ll learn more about that later.</a:t>
            </a:r>
            <a:endParaRPr/>
          </a:p>
          <a:p>
            <a:pPr indent="0" lvl="0" marL="0" rtl="0" algn="l">
              <a:lnSpc>
                <a:spcPct val="100000"/>
              </a:lnSpc>
              <a:spcBef>
                <a:spcPts val="0"/>
              </a:spcBef>
              <a:spcAft>
                <a:spcPts val="0"/>
              </a:spcAft>
              <a:buSzPts val="1400"/>
              <a:buNone/>
            </a:pPr>
            <a:r>
              <a:t/>
            </a:r>
            <a:endParaRPr/>
          </a:p>
        </p:txBody>
      </p:sp>
      <p:sp>
        <p:nvSpPr>
          <p:cNvPr id="346" name="Google Shape;346;g329a0c07281_0_4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29a0c07281_0_23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29a0c07281_0_23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n"/>
              <a:t>So, how do these frameworks fit together to create the lens of our current movement to prevent sexual violence? Well, as we said before, the public health framework is heavily influenced by feminist organizing and the social justice framework, and many of the risk and protective factors the public health field modifies to prevent violence come from social justice and feminist organizing prevention work. This includes a focus on preventing perpetration, addressing root causes of violence, and community mobilization and multi-sector collaboration and partnerships. Public health as a field has a history of upholding oppressive systems, and those working from a public health framework benefit from knowledge, training, and grounding within a social justice and feminist perspective.</a:t>
            </a:r>
            <a:endParaRPr/>
          </a:p>
          <a:p>
            <a:pPr indent="0" lvl="0" marL="0" rtl="0" algn="l">
              <a:lnSpc>
                <a:spcPct val="100000"/>
              </a:lnSpc>
              <a:spcBef>
                <a:spcPts val="0"/>
              </a:spcBef>
              <a:spcAft>
                <a:spcPts val="0"/>
              </a:spcAft>
              <a:buSzPts val="1400"/>
              <a:buNone/>
            </a:pPr>
            <a:br>
              <a:rPr lang="en"/>
            </a:br>
            <a:r>
              <a:rPr lang="en"/>
              <a:t>These frameworks give us a lot to consider as RPE practitioners who are utilizing different strategies and perspectives to build programs. As you do your work, we invite you to think about how you can leverage different perspectives to prevent sexual violence. For example, how might criminal legal systems and reproductive justice advocates bridge their perspectives to come together as a community to work on the common issue of sexual violence prevention? Or, how can the history of feminist organizing influence community mobilization today? While we may not have all the answers yet,  it is important to integrate the different facets of our movement to implement a holistic approach with the greatest impact. </a:t>
            </a:r>
            <a:endParaRPr/>
          </a:p>
          <a:p>
            <a:pPr indent="0" lvl="0" marL="0" rtl="0" algn="l">
              <a:lnSpc>
                <a:spcPct val="100000"/>
              </a:lnSpc>
              <a:spcBef>
                <a:spcPts val="0"/>
              </a:spcBef>
              <a:spcAft>
                <a:spcPts val="0"/>
              </a:spcAft>
              <a:buSzPts val="1400"/>
              <a:buNone/>
            </a:pPr>
            <a:br>
              <a:rPr lang="en"/>
            </a:br>
            <a:r>
              <a:rPr lang="en"/>
              <a:t>Take a minute before  moving to the next slide to write down your reflections on these frameworks, how they connect, and how they connect to your personal mission and why you’ve chosen to do this work. </a:t>
            </a:r>
            <a:endParaRPr/>
          </a:p>
        </p:txBody>
      </p:sp>
      <p:sp>
        <p:nvSpPr>
          <p:cNvPr id="354" name="Google Shape;354;g329a0c07281_0_23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29a0c07281_0_25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329a0c07281_0_25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The public health perspective views sexual assault and domestic violence through a public health lens, informed by an understanding of the broader health and safety impact of sexual assault and domestic violence. The public health approach is a systematic process that promotes healthy behaviors and environments and reduces the likelihood and/or frequency of violence. The California Department of Public Health, or CDPH, prioritizes prevention strategies that increase health equity and focus on community and population-based prevention through changing social norms, policies, and practices to create a climate free from violence. This is the primary frame RPE subgrantees work from, but it is informed and molded by other frames, particularly social justice and feminist organizing. Sexual and domestic violence prevention began as grassroots social justice and feminist organizing, outside of the realm of public health and its funding.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sz="1000"/>
              <a:t>Centers for Disease Control. Rape Prevention and Education Program. Retrieved from: </a:t>
            </a:r>
            <a:r>
              <a:rPr lang="en" sz="1000" u="sng">
                <a:solidFill>
                  <a:schemeClr val="hlink"/>
                </a:solidFill>
                <a:latin typeface="Arial"/>
                <a:ea typeface="Arial"/>
                <a:cs typeface="Arial"/>
                <a:sym typeface="Arial"/>
                <a:hlinkClick r:id="rId2"/>
              </a:rPr>
              <a:t>https://www.cdc.gov/sexual-violence/programs/index.html</a:t>
            </a:r>
            <a:endParaRPr sz="1000"/>
          </a:p>
        </p:txBody>
      </p:sp>
      <p:sp>
        <p:nvSpPr>
          <p:cNvPr id="362" name="Google Shape;362;g329a0c07281_0_25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5">
    <p:spTree>
      <p:nvGrpSpPr>
        <p:cNvPr id="56" name="Shape 56"/>
        <p:cNvGrpSpPr/>
        <p:nvPr/>
      </p:nvGrpSpPr>
      <p:grpSpPr>
        <a:xfrm>
          <a:off x="0" y="0"/>
          <a:ext cx="0" cy="0"/>
          <a:chOff x="0" y="0"/>
          <a:chExt cx="0" cy="0"/>
        </a:xfrm>
      </p:grpSpPr>
      <p:sp>
        <p:nvSpPr>
          <p:cNvPr id="57" name="Google Shape;57;p14"/>
          <p:cNvSpPr txBox="1"/>
          <p:nvPr>
            <p:ph type="title"/>
          </p:nvPr>
        </p:nvSpPr>
        <p:spPr>
          <a:xfrm>
            <a:off x="381000" y="381000"/>
            <a:ext cx="8382000" cy="400200"/>
          </a:xfrm>
          <a:prstGeom prst="rect">
            <a:avLst/>
          </a:prstGeom>
          <a:noFill/>
          <a:ln>
            <a:noFill/>
          </a:ln>
        </p:spPr>
        <p:txBody>
          <a:bodyPr anchorCtr="0" anchor="t" bIns="38075" lIns="0" spcFirstLastPara="1" rIns="0"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00A6CE"/>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58" name="Google Shape;58;p14"/>
          <p:cNvSpPr/>
          <p:nvPr/>
        </p:nvSpPr>
        <p:spPr>
          <a:xfrm>
            <a:off x="3202" y="2453877"/>
            <a:ext cx="9141000" cy="26895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59" name="Google Shape;59;p14"/>
          <p:cNvSpPr/>
          <p:nvPr>
            <p:ph idx="2" type="pic"/>
          </p:nvPr>
        </p:nvSpPr>
        <p:spPr>
          <a:xfrm>
            <a:off x="5130825" y="4572001"/>
            <a:ext cx="1689300" cy="469500"/>
          </a:xfrm>
          <a:prstGeom prst="rect">
            <a:avLst/>
          </a:prstGeom>
          <a:noFill/>
          <a:ln>
            <a:noFill/>
          </a:ln>
        </p:spPr>
      </p:sp>
      <p:sp>
        <p:nvSpPr>
          <p:cNvPr id="60" name="Google Shape;60;p14"/>
          <p:cNvSpPr txBox="1"/>
          <p:nvPr>
            <p:ph idx="1" type="body"/>
          </p:nvPr>
        </p:nvSpPr>
        <p:spPr>
          <a:xfrm>
            <a:off x="381000" y="3364280"/>
            <a:ext cx="2769600" cy="325800"/>
          </a:xfrm>
          <a:prstGeom prst="rect">
            <a:avLst/>
          </a:prstGeom>
          <a:noFill/>
          <a:ln>
            <a:noFill/>
          </a:ln>
        </p:spPr>
        <p:txBody>
          <a:bodyPr anchorCtr="0" anchor="t" bIns="38075" lIns="0" spcFirstLastPara="1" rIns="0" wrap="square" tIns="38075">
            <a:noAutofit/>
          </a:bodyPr>
          <a:lstStyle>
            <a:lvl1pPr indent="-228600" lvl="0" marL="457200" algn="l">
              <a:lnSpc>
                <a:spcPct val="100000"/>
              </a:lnSpc>
              <a:spcBef>
                <a:spcPts val="0"/>
              </a:spcBef>
              <a:spcAft>
                <a:spcPts val="0"/>
              </a:spcAft>
              <a:buClr>
                <a:srgbClr val="53575A"/>
              </a:buClr>
              <a:buSzPts val="1200"/>
              <a:buNone/>
              <a:defRPr b="1" i="0" sz="12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61" name="Google Shape;61;p14"/>
          <p:cNvSpPr txBox="1"/>
          <p:nvPr>
            <p:ph idx="3" type="body"/>
          </p:nvPr>
        </p:nvSpPr>
        <p:spPr>
          <a:xfrm>
            <a:off x="381000" y="2960687"/>
            <a:ext cx="2769600" cy="396900"/>
          </a:xfrm>
          <a:prstGeom prst="rect">
            <a:avLst/>
          </a:prstGeom>
          <a:noFill/>
          <a:ln>
            <a:noFill/>
          </a:ln>
        </p:spPr>
        <p:txBody>
          <a:bodyPr anchorCtr="0" anchor="b" bIns="38075" lIns="76175" spcFirstLastPara="1" rIns="76175" wrap="square" tIns="38075">
            <a:noAutofit/>
          </a:bodyPr>
          <a:lstStyle>
            <a:lvl1pPr indent="-228600" lvl="0" marL="457200" algn="l">
              <a:lnSpc>
                <a:spcPct val="0"/>
              </a:lnSpc>
              <a:spcBef>
                <a:spcPts val="0"/>
              </a:spcBef>
              <a:spcAft>
                <a:spcPts val="0"/>
              </a:spcAft>
              <a:buClr>
                <a:schemeClr val="lt1"/>
              </a:buClr>
              <a:buSzPts val="1700"/>
              <a:buNone/>
              <a:defRPr sz="1700">
                <a:solidFill>
                  <a:schemeClr val="lt1"/>
                </a:solidFill>
              </a:defRPr>
            </a:lvl1pPr>
            <a:lvl2pPr indent="-228600" lvl="1" marL="914400" algn="l">
              <a:lnSpc>
                <a:spcPct val="90000"/>
              </a:lnSpc>
              <a:spcBef>
                <a:spcPts val="400"/>
              </a:spcBef>
              <a:spcAft>
                <a:spcPts val="0"/>
              </a:spcAft>
              <a:buClr>
                <a:schemeClr val="dk1"/>
              </a:buClr>
              <a:buSzPts val="1700"/>
              <a:buNone/>
              <a:defRPr sz="1700"/>
            </a:lvl2pPr>
            <a:lvl3pPr indent="-228600" lvl="2" marL="1371600" algn="l">
              <a:lnSpc>
                <a:spcPct val="90000"/>
              </a:lnSpc>
              <a:spcBef>
                <a:spcPts val="400"/>
              </a:spcBef>
              <a:spcAft>
                <a:spcPts val="0"/>
              </a:spcAft>
              <a:buClr>
                <a:schemeClr val="dk1"/>
              </a:buClr>
              <a:buSzPts val="1700"/>
              <a:buNone/>
              <a:defRPr sz="1700"/>
            </a:lvl3pPr>
            <a:lvl4pPr indent="-228600" lvl="3" marL="1828800" algn="l">
              <a:lnSpc>
                <a:spcPct val="90000"/>
              </a:lnSpc>
              <a:spcBef>
                <a:spcPts val="400"/>
              </a:spcBef>
              <a:spcAft>
                <a:spcPts val="0"/>
              </a:spcAft>
              <a:buClr>
                <a:schemeClr val="dk1"/>
              </a:buClr>
              <a:buSzPts val="1700"/>
              <a:buNone/>
              <a:defRPr sz="1700"/>
            </a:lvl4pPr>
            <a:lvl5pPr indent="-228600" lvl="4" marL="2286000" algn="l">
              <a:lnSpc>
                <a:spcPct val="90000"/>
              </a:lnSpc>
              <a:spcBef>
                <a:spcPts val="400"/>
              </a:spcBef>
              <a:spcAft>
                <a:spcPts val="0"/>
              </a:spcAft>
              <a:buClr>
                <a:schemeClr val="dk1"/>
              </a:buClr>
              <a:buSzPts val="1700"/>
              <a:buNone/>
              <a:defRPr sz="1700"/>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62" name="Google Shape;62;p14"/>
          <p:cNvSpPr/>
          <p:nvPr>
            <p:ph idx="4" type="pic"/>
          </p:nvPr>
        </p:nvSpPr>
        <p:spPr>
          <a:xfrm>
            <a:off x="381000" y="1016000"/>
            <a:ext cx="1825800" cy="1944600"/>
          </a:xfrm>
          <a:prstGeom prst="rect">
            <a:avLst/>
          </a:prstGeom>
          <a:solidFill>
            <a:srgbClr val="53575A"/>
          </a:solidFill>
          <a:ln cap="flat" cmpd="sng" w="9525">
            <a:solidFill>
              <a:schemeClr val="lt1"/>
            </a:solidFill>
            <a:prstDash val="solid"/>
            <a:round/>
            <a:headEnd len="sm" w="sm" type="none"/>
            <a:tailEnd len="sm" w="sm" type="none"/>
          </a:ln>
        </p:spPr>
      </p:sp>
      <p:sp>
        <p:nvSpPr>
          <p:cNvPr id="63" name="Google Shape;63;p14"/>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64" name="Google Shape;64;p14"/>
          <p:cNvSpPr txBox="1"/>
          <p:nvPr>
            <p:ph idx="5" type="body"/>
          </p:nvPr>
        </p:nvSpPr>
        <p:spPr>
          <a:xfrm>
            <a:off x="3692215" y="3364280"/>
            <a:ext cx="2769600" cy="325800"/>
          </a:xfrm>
          <a:prstGeom prst="rect">
            <a:avLst/>
          </a:prstGeom>
          <a:noFill/>
          <a:ln>
            <a:noFill/>
          </a:ln>
        </p:spPr>
        <p:txBody>
          <a:bodyPr anchorCtr="0" anchor="t" bIns="38075" lIns="0" spcFirstLastPara="1" rIns="0" wrap="square" tIns="38075">
            <a:noAutofit/>
          </a:bodyPr>
          <a:lstStyle>
            <a:lvl1pPr indent="-228600" lvl="0" marL="457200" algn="l">
              <a:lnSpc>
                <a:spcPct val="100000"/>
              </a:lnSpc>
              <a:spcBef>
                <a:spcPts val="0"/>
              </a:spcBef>
              <a:spcAft>
                <a:spcPts val="0"/>
              </a:spcAft>
              <a:buClr>
                <a:srgbClr val="53575A"/>
              </a:buClr>
              <a:buSzPts val="1200"/>
              <a:buNone/>
              <a:defRPr b="1" i="0" sz="12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65" name="Google Shape;65;p14"/>
          <p:cNvSpPr txBox="1"/>
          <p:nvPr>
            <p:ph idx="6" type="body"/>
          </p:nvPr>
        </p:nvSpPr>
        <p:spPr>
          <a:xfrm>
            <a:off x="3692215" y="2960687"/>
            <a:ext cx="2769600" cy="396900"/>
          </a:xfrm>
          <a:prstGeom prst="rect">
            <a:avLst/>
          </a:prstGeom>
          <a:noFill/>
          <a:ln>
            <a:noFill/>
          </a:ln>
        </p:spPr>
        <p:txBody>
          <a:bodyPr anchorCtr="0" anchor="b" bIns="38075" lIns="76175" spcFirstLastPara="1" rIns="76175" wrap="square" tIns="38075">
            <a:noAutofit/>
          </a:bodyPr>
          <a:lstStyle>
            <a:lvl1pPr indent="-228600" lvl="0" marL="457200" algn="l">
              <a:lnSpc>
                <a:spcPct val="0"/>
              </a:lnSpc>
              <a:spcBef>
                <a:spcPts val="0"/>
              </a:spcBef>
              <a:spcAft>
                <a:spcPts val="0"/>
              </a:spcAft>
              <a:buClr>
                <a:schemeClr val="lt1"/>
              </a:buClr>
              <a:buSzPts val="1700"/>
              <a:buNone/>
              <a:defRPr sz="1700">
                <a:solidFill>
                  <a:schemeClr val="lt1"/>
                </a:solidFill>
              </a:defRPr>
            </a:lvl1pPr>
            <a:lvl2pPr indent="-228600" lvl="1" marL="914400" algn="l">
              <a:lnSpc>
                <a:spcPct val="90000"/>
              </a:lnSpc>
              <a:spcBef>
                <a:spcPts val="400"/>
              </a:spcBef>
              <a:spcAft>
                <a:spcPts val="0"/>
              </a:spcAft>
              <a:buClr>
                <a:schemeClr val="dk1"/>
              </a:buClr>
              <a:buSzPts val="1700"/>
              <a:buNone/>
              <a:defRPr sz="1700"/>
            </a:lvl2pPr>
            <a:lvl3pPr indent="-228600" lvl="2" marL="1371600" algn="l">
              <a:lnSpc>
                <a:spcPct val="90000"/>
              </a:lnSpc>
              <a:spcBef>
                <a:spcPts val="400"/>
              </a:spcBef>
              <a:spcAft>
                <a:spcPts val="0"/>
              </a:spcAft>
              <a:buClr>
                <a:schemeClr val="dk1"/>
              </a:buClr>
              <a:buSzPts val="1700"/>
              <a:buNone/>
              <a:defRPr sz="1700"/>
            </a:lvl3pPr>
            <a:lvl4pPr indent="-228600" lvl="3" marL="1828800" algn="l">
              <a:lnSpc>
                <a:spcPct val="90000"/>
              </a:lnSpc>
              <a:spcBef>
                <a:spcPts val="400"/>
              </a:spcBef>
              <a:spcAft>
                <a:spcPts val="0"/>
              </a:spcAft>
              <a:buClr>
                <a:schemeClr val="dk1"/>
              </a:buClr>
              <a:buSzPts val="1700"/>
              <a:buNone/>
              <a:defRPr sz="1700"/>
            </a:lvl4pPr>
            <a:lvl5pPr indent="-228600" lvl="4" marL="2286000" algn="l">
              <a:lnSpc>
                <a:spcPct val="90000"/>
              </a:lnSpc>
              <a:spcBef>
                <a:spcPts val="400"/>
              </a:spcBef>
              <a:spcAft>
                <a:spcPts val="0"/>
              </a:spcAft>
              <a:buClr>
                <a:schemeClr val="dk1"/>
              </a:buClr>
              <a:buSzPts val="1700"/>
              <a:buNone/>
              <a:defRPr sz="1700"/>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66" name="Google Shape;66;p14"/>
          <p:cNvSpPr/>
          <p:nvPr>
            <p:ph idx="7" type="pic"/>
          </p:nvPr>
        </p:nvSpPr>
        <p:spPr>
          <a:xfrm>
            <a:off x="3692215" y="1016000"/>
            <a:ext cx="1825800" cy="1944600"/>
          </a:xfrm>
          <a:prstGeom prst="rect">
            <a:avLst/>
          </a:prstGeom>
          <a:solidFill>
            <a:srgbClr val="53575A"/>
          </a:solidFill>
          <a:ln cap="flat" cmpd="sng" w="9525">
            <a:solidFill>
              <a:schemeClr val="lt1"/>
            </a:solidFill>
            <a:prstDash val="solid"/>
            <a:round/>
            <a:headEnd len="sm" w="sm" type="none"/>
            <a:tailEnd len="sm" w="sm" type="none"/>
          </a:ln>
        </p:spPr>
      </p:sp>
      <p:pic>
        <p:nvPicPr>
          <p:cNvPr id="67" name="Google Shape;67;p14"/>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3">
    <p:spTree>
      <p:nvGrpSpPr>
        <p:cNvPr id="68" name="Shape 68"/>
        <p:cNvGrpSpPr/>
        <p:nvPr/>
      </p:nvGrpSpPr>
      <p:grpSpPr>
        <a:xfrm>
          <a:off x="0" y="0"/>
          <a:ext cx="0" cy="0"/>
          <a:chOff x="0" y="0"/>
          <a:chExt cx="0" cy="0"/>
        </a:xfrm>
      </p:grpSpPr>
      <p:sp>
        <p:nvSpPr>
          <p:cNvPr id="69" name="Google Shape;69;p15"/>
          <p:cNvSpPr/>
          <p:nvPr/>
        </p:nvSpPr>
        <p:spPr>
          <a:xfrm>
            <a:off x="3202" y="2453877"/>
            <a:ext cx="9141000" cy="2689500"/>
          </a:xfrm>
          <a:prstGeom prst="rect">
            <a:avLst/>
          </a:prstGeom>
          <a:solidFill>
            <a:srgbClr val="FEBF3B"/>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70" name="Google Shape;70;p15"/>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53575A"/>
              </a:buClr>
              <a:buSzPts val="800"/>
              <a:buFont typeface="Calibri"/>
              <a:buNone/>
            </a:pPr>
            <a:r>
              <a:rPr b="0" i="0" lang="en" sz="800" u="none" cap="none" strike="noStrike">
                <a:solidFill>
                  <a:srgbClr val="53575A"/>
                </a:solidFill>
                <a:latin typeface="Calibri"/>
                <a:ea typeface="Calibri"/>
                <a:cs typeface="Calibri"/>
                <a:sym typeface="Calibri"/>
              </a:rPr>
              <a:t>Advancing Equity. Ending Sexual Violence.®</a:t>
            </a:r>
            <a:endParaRPr b="0" i="0" sz="800" u="none" cap="none" strike="noStrike">
              <a:solidFill>
                <a:srgbClr val="53575A"/>
              </a:solidFill>
              <a:latin typeface="Calibri"/>
              <a:ea typeface="Calibri"/>
              <a:cs typeface="Calibri"/>
              <a:sym typeface="Calibri"/>
            </a:endParaRPr>
          </a:p>
        </p:txBody>
      </p:sp>
      <p:sp>
        <p:nvSpPr>
          <p:cNvPr id="71" name="Google Shape;71;p15"/>
          <p:cNvSpPr txBox="1"/>
          <p:nvPr>
            <p:ph type="title"/>
          </p:nvPr>
        </p:nvSpPr>
        <p:spPr>
          <a:xfrm>
            <a:off x="381000" y="381000"/>
            <a:ext cx="8382000" cy="400200"/>
          </a:xfrm>
          <a:prstGeom prst="rect">
            <a:avLst/>
          </a:prstGeom>
          <a:noFill/>
          <a:ln>
            <a:noFill/>
          </a:ln>
        </p:spPr>
        <p:txBody>
          <a:bodyPr anchorCtr="0" anchor="t" bIns="38075" lIns="0" spcFirstLastPara="1" rIns="76175"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53575A"/>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72" name="Google Shape;72;p15"/>
          <p:cNvSpPr txBox="1"/>
          <p:nvPr>
            <p:ph idx="1" type="body"/>
          </p:nvPr>
        </p:nvSpPr>
        <p:spPr>
          <a:xfrm>
            <a:off x="381000" y="1024247"/>
            <a:ext cx="8382000" cy="3262200"/>
          </a:xfrm>
          <a:prstGeom prst="rect">
            <a:avLst/>
          </a:prstGeom>
          <a:noFill/>
          <a:ln>
            <a:noFill/>
          </a:ln>
        </p:spPr>
        <p:txBody>
          <a:bodyPr anchorCtr="0" anchor="t" bIns="38075" lIns="0" spcFirstLastPara="1" rIns="76175"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pic>
        <p:nvPicPr>
          <p:cNvPr id="73" name="Google Shape;73;p15"/>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2">
    <p:spTree>
      <p:nvGrpSpPr>
        <p:cNvPr id="74" name="Shape 74"/>
        <p:cNvGrpSpPr/>
        <p:nvPr/>
      </p:nvGrpSpPr>
      <p:grpSpPr>
        <a:xfrm>
          <a:off x="0" y="0"/>
          <a:ext cx="0" cy="0"/>
          <a:chOff x="0" y="0"/>
          <a:chExt cx="0" cy="0"/>
        </a:xfrm>
      </p:grpSpPr>
      <p:sp>
        <p:nvSpPr>
          <p:cNvPr id="75" name="Google Shape;75;p16"/>
          <p:cNvSpPr/>
          <p:nvPr/>
        </p:nvSpPr>
        <p:spPr>
          <a:xfrm>
            <a:off x="3202" y="2453877"/>
            <a:ext cx="9141000" cy="2689500"/>
          </a:xfrm>
          <a:prstGeom prst="rect">
            <a:avLst/>
          </a:prstGeom>
          <a:solidFill>
            <a:srgbClr val="DF1683"/>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76" name="Google Shape;76;p16"/>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77" name="Google Shape;77;p16"/>
          <p:cNvSpPr txBox="1"/>
          <p:nvPr>
            <p:ph type="title"/>
          </p:nvPr>
        </p:nvSpPr>
        <p:spPr>
          <a:xfrm>
            <a:off x="381000" y="381000"/>
            <a:ext cx="8382000" cy="400200"/>
          </a:xfrm>
          <a:prstGeom prst="rect">
            <a:avLst/>
          </a:prstGeom>
          <a:noFill/>
          <a:ln>
            <a:noFill/>
          </a:ln>
        </p:spPr>
        <p:txBody>
          <a:bodyPr anchorCtr="0" anchor="t" bIns="38075" lIns="0" spcFirstLastPara="1" rIns="76175"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53575A"/>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78" name="Google Shape;78;p16"/>
          <p:cNvSpPr txBox="1"/>
          <p:nvPr>
            <p:ph idx="1" type="body"/>
          </p:nvPr>
        </p:nvSpPr>
        <p:spPr>
          <a:xfrm>
            <a:off x="381000" y="1024247"/>
            <a:ext cx="8382000" cy="3262200"/>
          </a:xfrm>
          <a:prstGeom prst="rect">
            <a:avLst/>
          </a:prstGeom>
          <a:noFill/>
          <a:ln>
            <a:noFill/>
          </a:ln>
        </p:spPr>
        <p:txBody>
          <a:bodyPr anchorCtr="0" anchor="t" bIns="38075" lIns="0" spcFirstLastPara="1" rIns="76175"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pic>
        <p:nvPicPr>
          <p:cNvPr id="79" name="Google Shape;79;p16"/>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4">
    <p:spTree>
      <p:nvGrpSpPr>
        <p:cNvPr id="80" name="Shape 80"/>
        <p:cNvGrpSpPr/>
        <p:nvPr/>
      </p:nvGrpSpPr>
      <p:grpSpPr>
        <a:xfrm>
          <a:off x="0" y="0"/>
          <a:ext cx="0" cy="0"/>
          <a:chOff x="0" y="0"/>
          <a:chExt cx="0" cy="0"/>
        </a:xfrm>
      </p:grpSpPr>
      <p:sp>
        <p:nvSpPr>
          <p:cNvPr id="81" name="Google Shape;81;p17"/>
          <p:cNvSpPr/>
          <p:nvPr/>
        </p:nvSpPr>
        <p:spPr>
          <a:xfrm>
            <a:off x="3202" y="2453877"/>
            <a:ext cx="9141000" cy="2689500"/>
          </a:xfrm>
          <a:prstGeom prst="rect">
            <a:avLst/>
          </a:prstGeom>
          <a:solidFill>
            <a:srgbClr val="76BC43"/>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82" name="Google Shape;82;p17"/>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83" name="Google Shape;83;p17"/>
          <p:cNvSpPr txBox="1"/>
          <p:nvPr>
            <p:ph type="title"/>
          </p:nvPr>
        </p:nvSpPr>
        <p:spPr>
          <a:xfrm>
            <a:off x="381000" y="381000"/>
            <a:ext cx="8382000" cy="400200"/>
          </a:xfrm>
          <a:prstGeom prst="rect">
            <a:avLst/>
          </a:prstGeom>
          <a:noFill/>
          <a:ln>
            <a:noFill/>
          </a:ln>
        </p:spPr>
        <p:txBody>
          <a:bodyPr anchorCtr="0" anchor="t" bIns="38075" lIns="0" spcFirstLastPara="1" rIns="76175"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53575A"/>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84" name="Google Shape;84;p17"/>
          <p:cNvSpPr txBox="1"/>
          <p:nvPr>
            <p:ph idx="1" type="body"/>
          </p:nvPr>
        </p:nvSpPr>
        <p:spPr>
          <a:xfrm>
            <a:off x="381000" y="1024247"/>
            <a:ext cx="8382000" cy="3262200"/>
          </a:xfrm>
          <a:prstGeom prst="rect">
            <a:avLst/>
          </a:prstGeom>
          <a:noFill/>
          <a:ln>
            <a:noFill/>
          </a:ln>
        </p:spPr>
        <p:txBody>
          <a:bodyPr anchorCtr="0" anchor="t" bIns="38075" lIns="0" spcFirstLastPara="1" rIns="76175"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pic>
        <p:nvPicPr>
          <p:cNvPr id="85" name="Google Shape;85;p17"/>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howMasterSp="0">
  <p:cSld name="1_Question">
    <p:spTree>
      <p:nvGrpSpPr>
        <p:cNvPr id="86" name="Shape 86"/>
        <p:cNvGrpSpPr/>
        <p:nvPr/>
      </p:nvGrpSpPr>
      <p:grpSpPr>
        <a:xfrm>
          <a:off x="0" y="0"/>
          <a:ext cx="0" cy="0"/>
          <a:chOff x="0" y="0"/>
          <a:chExt cx="0" cy="0"/>
        </a:xfrm>
      </p:grpSpPr>
      <p:sp>
        <p:nvSpPr>
          <p:cNvPr id="87" name="Google Shape;87;p18"/>
          <p:cNvSpPr/>
          <p:nvPr/>
        </p:nvSpPr>
        <p:spPr>
          <a:xfrm>
            <a:off x="4572000" y="0"/>
            <a:ext cx="4578600" cy="5143500"/>
          </a:xfrm>
          <a:prstGeom prst="rect">
            <a:avLst/>
          </a:prstGeom>
          <a:solidFill>
            <a:srgbClr val="00A6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A6CE"/>
              </a:solidFill>
              <a:latin typeface="Calibri"/>
              <a:ea typeface="Calibri"/>
              <a:cs typeface="Calibri"/>
              <a:sym typeface="Calibri"/>
            </a:endParaRPr>
          </a:p>
        </p:txBody>
      </p:sp>
      <p:pic>
        <p:nvPicPr>
          <p:cNvPr id="88" name="Google Shape;88;p18"/>
          <p:cNvPicPr preferRelativeResize="0"/>
          <p:nvPr/>
        </p:nvPicPr>
        <p:blipFill rotWithShape="1">
          <a:blip r:embed="rId2">
            <a:alphaModFix/>
          </a:blip>
          <a:srcRect b="0" l="0" r="0" t="0"/>
          <a:stretch/>
        </p:blipFill>
        <p:spPr>
          <a:xfrm>
            <a:off x="482649" y="2069290"/>
            <a:ext cx="3416726" cy="1004918"/>
          </a:xfrm>
          <a:prstGeom prst="rect">
            <a:avLst/>
          </a:prstGeom>
          <a:noFill/>
          <a:ln>
            <a:noFill/>
          </a:ln>
        </p:spPr>
      </p:pic>
      <p:sp>
        <p:nvSpPr>
          <p:cNvPr id="89" name="Google Shape;89;p18"/>
          <p:cNvSpPr txBox="1"/>
          <p:nvPr>
            <p:ph type="ctrTitle"/>
          </p:nvPr>
        </p:nvSpPr>
        <p:spPr>
          <a:xfrm>
            <a:off x="4572000" y="1981200"/>
            <a:ext cx="4572000" cy="469500"/>
          </a:xfrm>
          <a:prstGeom prst="rect">
            <a:avLst/>
          </a:prstGeom>
          <a:noFill/>
          <a:ln>
            <a:noFill/>
          </a:ln>
        </p:spPr>
        <p:txBody>
          <a:bodyPr anchorCtr="0" anchor="t" bIns="38075" lIns="0" spcFirstLastPara="1" rIns="76175" wrap="square" tIns="38075">
            <a:spAutoFit/>
          </a:bodyPr>
          <a:lstStyle>
            <a:lvl1pPr lvl="0" algn="ctr">
              <a:lnSpc>
                <a:spcPct val="90000"/>
              </a:lnSpc>
              <a:spcBef>
                <a:spcPts val="0"/>
              </a:spcBef>
              <a:spcAft>
                <a:spcPts val="0"/>
              </a:spcAft>
              <a:buClr>
                <a:schemeClr val="dk1"/>
              </a:buClr>
              <a:buSzPts val="5000"/>
              <a:buFont typeface="Avenir"/>
              <a:buNone/>
              <a:defRPr b="0" i="0" sz="2900">
                <a:solidFill>
                  <a:schemeClr val="l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90" name="Google Shape;90;p18"/>
          <p:cNvSpPr txBox="1"/>
          <p:nvPr>
            <p:ph idx="1" type="subTitle"/>
          </p:nvPr>
        </p:nvSpPr>
        <p:spPr>
          <a:xfrm>
            <a:off x="4572000" y="2468880"/>
            <a:ext cx="4572000" cy="653100"/>
          </a:xfrm>
          <a:prstGeom prst="rect">
            <a:avLst/>
          </a:prstGeom>
          <a:noFill/>
          <a:ln>
            <a:noFill/>
          </a:ln>
        </p:spPr>
        <p:txBody>
          <a:bodyPr anchorCtr="0" anchor="t" bIns="38075" lIns="0" spcFirstLastPara="1" rIns="0" wrap="square" tIns="0">
            <a:normAutofit/>
          </a:bodyPr>
          <a:lstStyle>
            <a:lvl1pPr lvl="0" algn="ctr">
              <a:lnSpc>
                <a:spcPct val="90000"/>
              </a:lnSpc>
              <a:spcBef>
                <a:spcPts val="1000"/>
              </a:spcBef>
              <a:spcAft>
                <a:spcPts val="0"/>
              </a:spcAft>
              <a:buClr>
                <a:schemeClr val="dk1"/>
              </a:buClr>
              <a:buSzPts val="2000"/>
              <a:buNone/>
              <a:defRPr sz="1500">
                <a:solidFill>
                  <a:srgbClr val="53575A"/>
                </a:solidFill>
              </a:defRPr>
            </a:lvl1pPr>
            <a:lvl2pPr lvl="1" algn="ctr">
              <a:lnSpc>
                <a:spcPct val="90000"/>
              </a:lnSpc>
              <a:spcBef>
                <a:spcPts val="500"/>
              </a:spcBef>
              <a:spcAft>
                <a:spcPts val="0"/>
              </a:spcAft>
              <a:buClr>
                <a:schemeClr val="dk1"/>
              </a:buClr>
              <a:buSzPts val="1700"/>
              <a:buNone/>
              <a:defRPr sz="2000"/>
            </a:lvl2pPr>
            <a:lvl3pPr lvl="2" algn="ctr">
              <a:lnSpc>
                <a:spcPct val="90000"/>
              </a:lnSpc>
              <a:spcBef>
                <a:spcPts val="500"/>
              </a:spcBef>
              <a:spcAft>
                <a:spcPts val="0"/>
              </a:spcAft>
              <a:buClr>
                <a:schemeClr val="dk1"/>
              </a:buClr>
              <a:buSzPts val="1500"/>
              <a:buNone/>
              <a:defRPr sz="1800"/>
            </a:lvl3pPr>
            <a:lvl4pPr lvl="3" algn="ctr">
              <a:lnSpc>
                <a:spcPct val="90000"/>
              </a:lnSpc>
              <a:spcBef>
                <a:spcPts val="500"/>
              </a:spcBef>
              <a:spcAft>
                <a:spcPts val="0"/>
              </a:spcAft>
              <a:buClr>
                <a:schemeClr val="dk1"/>
              </a:buClr>
              <a:buSzPts val="1400"/>
              <a:buNone/>
              <a:defRPr sz="1600"/>
            </a:lvl4pPr>
            <a:lvl5pPr lvl="4" algn="ctr">
              <a:lnSpc>
                <a:spcPct val="90000"/>
              </a:lnSpc>
              <a:spcBef>
                <a:spcPts val="500"/>
              </a:spcBef>
              <a:spcAft>
                <a:spcPts val="0"/>
              </a:spcAft>
              <a:buClr>
                <a:schemeClr val="dk1"/>
              </a:buClr>
              <a:buSzPts val="1400"/>
              <a:buNone/>
              <a:defRPr sz="1600"/>
            </a:lvl5pPr>
            <a:lvl6pPr lvl="5" algn="ctr">
              <a:lnSpc>
                <a:spcPct val="90000"/>
              </a:lnSpc>
              <a:spcBef>
                <a:spcPts val="500"/>
              </a:spcBef>
              <a:spcAft>
                <a:spcPts val="0"/>
              </a:spcAft>
              <a:buClr>
                <a:schemeClr val="dk1"/>
              </a:buClr>
              <a:buSzPts val="1400"/>
              <a:buNone/>
              <a:defRPr sz="1600"/>
            </a:lvl6pPr>
            <a:lvl7pPr lvl="6" algn="ctr">
              <a:lnSpc>
                <a:spcPct val="90000"/>
              </a:lnSpc>
              <a:spcBef>
                <a:spcPts val="500"/>
              </a:spcBef>
              <a:spcAft>
                <a:spcPts val="0"/>
              </a:spcAft>
              <a:buClr>
                <a:schemeClr val="dk1"/>
              </a:buClr>
              <a:buSzPts val="1400"/>
              <a:buNone/>
              <a:defRPr sz="1600"/>
            </a:lvl7pPr>
            <a:lvl8pPr lvl="7" algn="ctr">
              <a:lnSpc>
                <a:spcPct val="90000"/>
              </a:lnSpc>
              <a:spcBef>
                <a:spcPts val="500"/>
              </a:spcBef>
              <a:spcAft>
                <a:spcPts val="0"/>
              </a:spcAft>
              <a:buClr>
                <a:schemeClr val="dk1"/>
              </a:buClr>
              <a:buSzPts val="1400"/>
              <a:buNone/>
              <a:defRPr sz="1600"/>
            </a:lvl8pPr>
            <a:lvl9pPr lvl="8" algn="ctr">
              <a:lnSpc>
                <a:spcPct val="90000"/>
              </a:lnSpc>
              <a:spcBef>
                <a:spcPts val="500"/>
              </a:spcBef>
              <a:spcAft>
                <a:spcPts val="0"/>
              </a:spcAft>
              <a:buClr>
                <a:schemeClr val="dk1"/>
              </a:buClr>
              <a:buSzPts val="1400"/>
              <a:buNone/>
              <a:defRPr sz="1600"/>
            </a:lvl9pPr>
          </a:lstStyle>
          <a:p/>
        </p:txBody>
      </p:sp>
      <p:sp>
        <p:nvSpPr>
          <p:cNvPr id="91" name="Google Shape;91;p18"/>
          <p:cNvSpPr txBox="1"/>
          <p:nvPr>
            <p:ph idx="2" type="body"/>
          </p:nvPr>
        </p:nvSpPr>
        <p:spPr>
          <a:xfrm>
            <a:off x="4572000" y="381000"/>
            <a:ext cx="4572000" cy="649500"/>
          </a:xfrm>
          <a:prstGeom prst="rect">
            <a:avLst/>
          </a:prstGeom>
          <a:noFill/>
          <a:ln>
            <a:noFill/>
          </a:ln>
        </p:spPr>
        <p:txBody>
          <a:bodyPr anchorCtr="0" anchor="t" bIns="38075" lIns="0" spcFirstLastPara="1" rIns="0" wrap="square" tIns="38075">
            <a:normAutofit/>
          </a:bodyPr>
          <a:lstStyle>
            <a:lvl1pPr indent="-228600" lvl="0" marL="457200" algn="ctr">
              <a:lnSpc>
                <a:spcPct val="90000"/>
              </a:lnSpc>
              <a:spcBef>
                <a:spcPts val="800"/>
              </a:spcBef>
              <a:spcAft>
                <a:spcPts val="0"/>
              </a:spcAft>
              <a:buClr>
                <a:schemeClr val="lt1"/>
              </a:buClr>
              <a:buSzPts val="1500"/>
              <a:buNone/>
              <a:defRPr sz="1500">
                <a:solidFill>
                  <a:schemeClr val="lt1"/>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92" name="Shape 92"/>
        <p:cNvGrpSpPr/>
        <p:nvPr/>
      </p:nvGrpSpPr>
      <p:grpSpPr>
        <a:xfrm>
          <a:off x="0" y="0"/>
          <a:ext cx="0" cy="0"/>
          <a:chOff x="0" y="0"/>
          <a:chExt cx="0" cy="0"/>
        </a:xfrm>
      </p:grpSpPr>
      <p:sp>
        <p:nvSpPr>
          <p:cNvPr id="93" name="Google Shape;93;p19"/>
          <p:cNvSpPr/>
          <p:nvPr/>
        </p:nvSpPr>
        <p:spPr>
          <a:xfrm>
            <a:off x="0" y="0"/>
            <a:ext cx="9141000" cy="5143500"/>
          </a:xfrm>
          <a:prstGeom prst="rect">
            <a:avLst/>
          </a:prstGeom>
          <a:solidFill>
            <a:srgbClr val="53575A"/>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94" name="Google Shape;94;p19"/>
          <p:cNvSpPr/>
          <p:nvPr/>
        </p:nvSpPr>
        <p:spPr>
          <a:xfrm>
            <a:off x="3202" y="2459137"/>
            <a:ext cx="9141000" cy="26895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95" name="Google Shape;95;p19"/>
          <p:cNvSpPr txBox="1"/>
          <p:nvPr>
            <p:ph type="ctrTitle"/>
          </p:nvPr>
        </p:nvSpPr>
        <p:spPr>
          <a:xfrm>
            <a:off x="381000" y="1981200"/>
            <a:ext cx="8382000" cy="469500"/>
          </a:xfrm>
          <a:prstGeom prst="rect">
            <a:avLst/>
          </a:prstGeom>
          <a:noFill/>
          <a:ln>
            <a:noFill/>
          </a:ln>
        </p:spPr>
        <p:txBody>
          <a:bodyPr anchorCtr="0" anchor="t" bIns="38075" lIns="0" spcFirstLastPara="1" rIns="76175" wrap="square" tIns="38075">
            <a:spAutoFit/>
          </a:bodyPr>
          <a:lstStyle>
            <a:lvl1pPr lvl="0" algn="l">
              <a:lnSpc>
                <a:spcPct val="90000"/>
              </a:lnSpc>
              <a:spcBef>
                <a:spcPts val="0"/>
              </a:spcBef>
              <a:spcAft>
                <a:spcPts val="0"/>
              </a:spcAft>
              <a:buClr>
                <a:schemeClr val="dk1"/>
              </a:buClr>
              <a:buSzPts val="5000"/>
              <a:buFont typeface="Avenir"/>
              <a:buNone/>
              <a:defRPr b="0" i="0" sz="2900">
                <a:solidFill>
                  <a:schemeClr val="l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96" name="Google Shape;96;p19"/>
          <p:cNvSpPr txBox="1"/>
          <p:nvPr>
            <p:ph idx="1" type="subTitle"/>
          </p:nvPr>
        </p:nvSpPr>
        <p:spPr>
          <a:xfrm>
            <a:off x="381000" y="2468880"/>
            <a:ext cx="8382000" cy="653100"/>
          </a:xfrm>
          <a:prstGeom prst="rect">
            <a:avLst/>
          </a:prstGeom>
          <a:noFill/>
          <a:ln>
            <a:noFill/>
          </a:ln>
        </p:spPr>
        <p:txBody>
          <a:bodyPr anchorCtr="0" anchor="t" bIns="38075" lIns="0" spcFirstLastPara="1" rIns="0" wrap="square" tIns="0">
            <a:normAutofit/>
          </a:bodyPr>
          <a:lstStyle>
            <a:lvl1pPr lvl="0" algn="l">
              <a:lnSpc>
                <a:spcPct val="90000"/>
              </a:lnSpc>
              <a:spcBef>
                <a:spcPts val="1000"/>
              </a:spcBef>
              <a:spcAft>
                <a:spcPts val="0"/>
              </a:spcAft>
              <a:buClr>
                <a:schemeClr val="dk1"/>
              </a:buClr>
              <a:buSzPts val="2000"/>
              <a:buNone/>
              <a:defRPr sz="1500">
                <a:solidFill>
                  <a:srgbClr val="53575A"/>
                </a:solidFill>
              </a:defRPr>
            </a:lvl1pPr>
            <a:lvl2pPr lvl="1" algn="ctr">
              <a:lnSpc>
                <a:spcPct val="90000"/>
              </a:lnSpc>
              <a:spcBef>
                <a:spcPts val="500"/>
              </a:spcBef>
              <a:spcAft>
                <a:spcPts val="0"/>
              </a:spcAft>
              <a:buClr>
                <a:schemeClr val="dk1"/>
              </a:buClr>
              <a:buSzPts val="1700"/>
              <a:buNone/>
              <a:defRPr sz="2000"/>
            </a:lvl2pPr>
            <a:lvl3pPr lvl="2" algn="ctr">
              <a:lnSpc>
                <a:spcPct val="90000"/>
              </a:lnSpc>
              <a:spcBef>
                <a:spcPts val="500"/>
              </a:spcBef>
              <a:spcAft>
                <a:spcPts val="0"/>
              </a:spcAft>
              <a:buClr>
                <a:schemeClr val="dk1"/>
              </a:buClr>
              <a:buSzPts val="1500"/>
              <a:buNone/>
              <a:defRPr sz="1800"/>
            </a:lvl3pPr>
            <a:lvl4pPr lvl="3" algn="ctr">
              <a:lnSpc>
                <a:spcPct val="90000"/>
              </a:lnSpc>
              <a:spcBef>
                <a:spcPts val="500"/>
              </a:spcBef>
              <a:spcAft>
                <a:spcPts val="0"/>
              </a:spcAft>
              <a:buClr>
                <a:schemeClr val="dk1"/>
              </a:buClr>
              <a:buSzPts val="1400"/>
              <a:buNone/>
              <a:defRPr sz="1600"/>
            </a:lvl4pPr>
            <a:lvl5pPr lvl="4" algn="ctr">
              <a:lnSpc>
                <a:spcPct val="90000"/>
              </a:lnSpc>
              <a:spcBef>
                <a:spcPts val="500"/>
              </a:spcBef>
              <a:spcAft>
                <a:spcPts val="0"/>
              </a:spcAft>
              <a:buClr>
                <a:schemeClr val="dk1"/>
              </a:buClr>
              <a:buSzPts val="1400"/>
              <a:buNone/>
              <a:defRPr sz="1600"/>
            </a:lvl5pPr>
            <a:lvl6pPr lvl="5" algn="ctr">
              <a:lnSpc>
                <a:spcPct val="90000"/>
              </a:lnSpc>
              <a:spcBef>
                <a:spcPts val="500"/>
              </a:spcBef>
              <a:spcAft>
                <a:spcPts val="0"/>
              </a:spcAft>
              <a:buClr>
                <a:schemeClr val="dk1"/>
              </a:buClr>
              <a:buSzPts val="1400"/>
              <a:buNone/>
              <a:defRPr sz="1600"/>
            </a:lvl6pPr>
            <a:lvl7pPr lvl="6" algn="ctr">
              <a:lnSpc>
                <a:spcPct val="90000"/>
              </a:lnSpc>
              <a:spcBef>
                <a:spcPts val="500"/>
              </a:spcBef>
              <a:spcAft>
                <a:spcPts val="0"/>
              </a:spcAft>
              <a:buClr>
                <a:schemeClr val="dk1"/>
              </a:buClr>
              <a:buSzPts val="1400"/>
              <a:buNone/>
              <a:defRPr sz="1600"/>
            </a:lvl7pPr>
            <a:lvl8pPr lvl="7" algn="ctr">
              <a:lnSpc>
                <a:spcPct val="90000"/>
              </a:lnSpc>
              <a:spcBef>
                <a:spcPts val="500"/>
              </a:spcBef>
              <a:spcAft>
                <a:spcPts val="0"/>
              </a:spcAft>
              <a:buClr>
                <a:schemeClr val="dk1"/>
              </a:buClr>
              <a:buSzPts val="1400"/>
              <a:buNone/>
              <a:defRPr sz="1600"/>
            </a:lvl8pPr>
            <a:lvl9pPr lvl="8" algn="ctr">
              <a:lnSpc>
                <a:spcPct val="90000"/>
              </a:lnSpc>
              <a:spcBef>
                <a:spcPts val="500"/>
              </a:spcBef>
              <a:spcAft>
                <a:spcPts val="0"/>
              </a:spcAft>
              <a:buClr>
                <a:schemeClr val="dk1"/>
              </a:buClr>
              <a:buSzPts val="1400"/>
              <a:buNone/>
              <a:defRPr sz="1600"/>
            </a:lvl9pPr>
          </a:lstStyle>
          <a:p/>
        </p:txBody>
      </p:sp>
      <p:sp>
        <p:nvSpPr>
          <p:cNvPr id="97" name="Google Shape;97;p19"/>
          <p:cNvSpPr/>
          <p:nvPr>
            <p:ph idx="2" type="pic"/>
          </p:nvPr>
        </p:nvSpPr>
        <p:spPr>
          <a:xfrm>
            <a:off x="4888150" y="4507178"/>
            <a:ext cx="2010300" cy="551700"/>
          </a:xfrm>
          <a:prstGeom prst="rect">
            <a:avLst/>
          </a:prstGeom>
          <a:noFill/>
          <a:ln>
            <a:noFill/>
          </a:ln>
        </p:spPr>
      </p:sp>
      <p:sp>
        <p:nvSpPr>
          <p:cNvPr id="98" name="Google Shape;98;p19"/>
          <p:cNvSpPr txBox="1"/>
          <p:nvPr>
            <p:ph idx="3" type="body"/>
          </p:nvPr>
        </p:nvSpPr>
        <p:spPr>
          <a:xfrm>
            <a:off x="381000" y="381000"/>
            <a:ext cx="8382000" cy="649500"/>
          </a:xfrm>
          <a:prstGeom prst="rect">
            <a:avLst/>
          </a:prstGeom>
          <a:noFill/>
          <a:ln>
            <a:noFill/>
          </a:ln>
        </p:spPr>
        <p:txBody>
          <a:bodyPr anchorCtr="0" anchor="t" bIns="38075" lIns="0" spcFirstLastPara="1" rIns="0" wrap="square" tIns="38075">
            <a:normAutofit/>
          </a:bodyPr>
          <a:lstStyle>
            <a:lvl1pPr indent="-228600" lvl="0" marL="457200" algn="ctr">
              <a:lnSpc>
                <a:spcPct val="90000"/>
              </a:lnSpc>
              <a:spcBef>
                <a:spcPts val="800"/>
              </a:spcBef>
              <a:spcAft>
                <a:spcPts val="0"/>
              </a:spcAft>
              <a:buClr>
                <a:schemeClr val="lt1"/>
              </a:buClr>
              <a:buSzPts val="1500"/>
              <a:buNone/>
              <a:defRPr sz="1500">
                <a:solidFill>
                  <a:schemeClr val="lt1"/>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99" name="Google Shape;99;p19"/>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pic>
        <p:nvPicPr>
          <p:cNvPr id="100" name="Google Shape;100;p19"/>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howMasterSp="0">
  <p:cSld name="Question">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2">
            <a:alphaModFix/>
          </a:blip>
          <a:srcRect b="0" l="0" r="0" t="0"/>
          <a:stretch/>
        </p:blipFill>
        <p:spPr>
          <a:xfrm>
            <a:off x="4581779" y="0"/>
            <a:ext cx="4556126" cy="5143500"/>
          </a:xfrm>
          <a:prstGeom prst="rect">
            <a:avLst/>
          </a:prstGeom>
          <a:noFill/>
          <a:ln>
            <a:noFill/>
          </a:ln>
        </p:spPr>
      </p:pic>
      <p:sp>
        <p:nvSpPr>
          <p:cNvPr id="103" name="Google Shape;103;p20"/>
          <p:cNvSpPr/>
          <p:nvPr/>
        </p:nvSpPr>
        <p:spPr>
          <a:xfrm>
            <a:off x="0" y="0"/>
            <a:ext cx="4578600" cy="5143500"/>
          </a:xfrm>
          <a:prstGeom prst="rect">
            <a:avLst/>
          </a:prstGeom>
          <a:solidFill>
            <a:srgbClr val="00A6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A6CE"/>
              </a:solidFill>
              <a:latin typeface="Calibri"/>
              <a:ea typeface="Calibri"/>
              <a:cs typeface="Calibri"/>
              <a:sym typeface="Calibri"/>
            </a:endParaRPr>
          </a:p>
        </p:txBody>
      </p:sp>
      <p:sp>
        <p:nvSpPr>
          <p:cNvPr id="104" name="Google Shape;104;p20"/>
          <p:cNvSpPr txBox="1"/>
          <p:nvPr>
            <p:ph idx="1" type="body"/>
          </p:nvPr>
        </p:nvSpPr>
        <p:spPr>
          <a:xfrm>
            <a:off x="351895" y="2739761"/>
            <a:ext cx="3897300" cy="1037400"/>
          </a:xfrm>
          <a:prstGeom prst="rect">
            <a:avLst/>
          </a:prstGeom>
          <a:noFill/>
          <a:ln>
            <a:noFill/>
          </a:ln>
        </p:spPr>
        <p:txBody>
          <a:bodyPr anchorCtr="0" anchor="t" bIns="38075" lIns="0" spcFirstLastPara="1" rIns="76175" wrap="square" tIns="38075">
            <a:normAutofit/>
          </a:bodyPr>
          <a:lstStyle>
            <a:lvl1pPr indent="-228600" lvl="0" marL="457200" algn="l">
              <a:lnSpc>
                <a:spcPct val="90000"/>
              </a:lnSpc>
              <a:spcBef>
                <a:spcPts val="800"/>
              </a:spcBef>
              <a:spcAft>
                <a:spcPts val="0"/>
              </a:spcAft>
              <a:buClr>
                <a:srgbClr val="53575A"/>
              </a:buClr>
              <a:buSzPts val="2100"/>
              <a:buNone/>
              <a:defRPr>
                <a:solidFill>
                  <a:srgbClr val="53575A"/>
                </a:solidFill>
              </a:defRPr>
            </a:lvl1pPr>
            <a:lvl2pPr indent="-228600" lvl="1" marL="914400" algn="l">
              <a:lnSpc>
                <a:spcPct val="90000"/>
              </a:lnSpc>
              <a:spcBef>
                <a:spcPts val="400"/>
              </a:spcBef>
              <a:spcAft>
                <a:spcPts val="0"/>
              </a:spcAft>
              <a:buClr>
                <a:schemeClr val="dk1"/>
              </a:buClr>
              <a:buSzPts val="1800"/>
              <a:buNone/>
              <a:defRPr/>
            </a:lvl2pPr>
            <a:lvl3pPr indent="-228600" lvl="2" marL="1371600" algn="l">
              <a:lnSpc>
                <a:spcPct val="90000"/>
              </a:lnSpc>
              <a:spcBef>
                <a:spcPts val="400"/>
              </a:spcBef>
              <a:spcAft>
                <a:spcPts val="0"/>
              </a:spcAft>
              <a:buClr>
                <a:schemeClr val="dk1"/>
              </a:buClr>
              <a:buSzPts val="15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05" name="Google Shape;105;p20"/>
          <p:cNvSpPr txBox="1"/>
          <p:nvPr>
            <p:ph idx="2" type="body"/>
          </p:nvPr>
        </p:nvSpPr>
        <p:spPr>
          <a:xfrm>
            <a:off x="351895" y="1318260"/>
            <a:ext cx="3897300" cy="1353300"/>
          </a:xfrm>
          <a:prstGeom prst="rect">
            <a:avLst/>
          </a:prstGeom>
          <a:noFill/>
          <a:ln>
            <a:noFill/>
          </a:ln>
        </p:spPr>
        <p:txBody>
          <a:bodyPr anchorCtr="0" anchor="b" bIns="38075" lIns="0" spcFirstLastPara="1" rIns="76175" wrap="square" tIns="38075">
            <a:normAutofit/>
          </a:bodyPr>
          <a:lstStyle>
            <a:lvl1pPr indent="-228600" lvl="0" marL="457200" algn="l">
              <a:lnSpc>
                <a:spcPct val="90000"/>
              </a:lnSpc>
              <a:spcBef>
                <a:spcPts val="800"/>
              </a:spcBef>
              <a:spcAft>
                <a:spcPts val="0"/>
              </a:spcAft>
              <a:buClr>
                <a:schemeClr val="lt1"/>
              </a:buClr>
              <a:buSzPts val="2700"/>
              <a:buNone/>
              <a:defRPr b="1" i="0" sz="27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800"/>
              <a:buNone/>
              <a:defRPr/>
            </a:lvl2pPr>
            <a:lvl3pPr indent="-228600" lvl="2" marL="1371600" algn="l">
              <a:lnSpc>
                <a:spcPct val="90000"/>
              </a:lnSpc>
              <a:spcBef>
                <a:spcPts val="400"/>
              </a:spcBef>
              <a:spcAft>
                <a:spcPts val="0"/>
              </a:spcAft>
              <a:buClr>
                <a:schemeClr val="dk1"/>
              </a:buClr>
              <a:buSzPts val="15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06" name="Google Shape;106;p20"/>
          <p:cNvSpPr/>
          <p:nvPr>
            <p:ph idx="3" type="pic"/>
          </p:nvPr>
        </p:nvSpPr>
        <p:spPr>
          <a:xfrm>
            <a:off x="5108447" y="4579471"/>
            <a:ext cx="1865100" cy="433500"/>
          </a:xfrm>
          <a:prstGeom prst="rect">
            <a:avLst/>
          </a:prstGeom>
          <a:noFill/>
          <a:ln>
            <a:noFill/>
          </a:ln>
        </p:spPr>
      </p:sp>
      <p:sp>
        <p:nvSpPr>
          <p:cNvPr id="107" name="Google Shape;107;p20"/>
          <p:cNvSpPr txBox="1"/>
          <p:nvPr>
            <p:ph idx="4" type="body"/>
          </p:nvPr>
        </p:nvSpPr>
        <p:spPr>
          <a:xfrm>
            <a:off x="351895" y="395941"/>
            <a:ext cx="3897300" cy="477900"/>
          </a:xfrm>
          <a:prstGeom prst="rect">
            <a:avLst/>
          </a:prstGeom>
          <a:noFill/>
          <a:ln>
            <a:noFill/>
          </a:ln>
        </p:spPr>
        <p:txBody>
          <a:bodyPr anchorCtr="0" anchor="t" bIns="38075" lIns="0" spcFirstLastPara="1" rIns="0" wrap="square" tIns="38075">
            <a:noAutofit/>
          </a:bodyPr>
          <a:lstStyle>
            <a:lvl1pPr indent="-228600" lvl="0" marL="457200" algn="l">
              <a:lnSpc>
                <a:spcPct val="90000"/>
              </a:lnSpc>
              <a:spcBef>
                <a:spcPts val="800"/>
              </a:spcBef>
              <a:spcAft>
                <a:spcPts val="0"/>
              </a:spcAft>
              <a:buClr>
                <a:srgbClr val="53575A"/>
              </a:buClr>
              <a:buSzPts val="1400"/>
              <a:buNone/>
              <a:defRPr sz="1400">
                <a:solidFill>
                  <a:srgbClr val="53575A"/>
                </a:solidFill>
              </a:defRPr>
            </a:lvl1pPr>
            <a:lvl2pPr indent="-228600" lvl="1" marL="914400" algn="l">
              <a:lnSpc>
                <a:spcPct val="90000"/>
              </a:lnSpc>
              <a:spcBef>
                <a:spcPts val="400"/>
              </a:spcBef>
              <a:spcAft>
                <a:spcPts val="0"/>
              </a:spcAft>
              <a:buClr>
                <a:srgbClr val="005677"/>
              </a:buClr>
              <a:buSzPts val="1500"/>
              <a:buNone/>
              <a:defRPr sz="1500">
                <a:solidFill>
                  <a:srgbClr val="005677"/>
                </a:solidFill>
              </a:defRPr>
            </a:lvl2pPr>
            <a:lvl3pPr indent="-228600" lvl="2" marL="1371600" algn="l">
              <a:lnSpc>
                <a:spcPct val="90000"/>
              </a:lnSpc>
              <a:spcBef>
                <a:spcPts val="400"/>
              </a:spcBef>
              <a:spcAft>
                <a:spcPts val="0"/>
              </a:spcAft>
              <a:buClr>
                <a:srgbClr val="005677"/>
              </a:buClr>
              <a:buSzPts val="1500"/>
              <a:buNone/>
              <a:defRPr sz="1500">
                <a:solidFill>
                  <a:srgbClr val="005677"/>
                </a:solidFill>
              </a:defRPr>
            </a:lvl3pPr>
            <a:lvl4pPr indent="-228600" lvl="3" marL="1828800" algn="l">
              <a:lnSpc>
                <a:spcPct val="90000"/>
              </a:lnSpc>
              <a:spcBef>
                <a:spcPts val="400"/>
              </a:spcBef>
              <a:spcAft>
                <a:spcPts val="0"/>
              </a:spcAft>
              <a:buClr>
                <a:srgbClr val="005677"/>
              </a:buClr>
              <a:buSzPts val="1500"/>
              <a:buNone/>
              <a:defRPr sz="1500">
                <a:solidFill>
                  <a:srgbClr val="005677"/>
                </a:solidFill>
              </a:defRPr>
            </a:lvl4pPr>
            <a:lvl5pPr indent="-228600" lvl="4" marL="2286000" algn="l">
              <a:lnSpc>
                <a:spcPct val="90000"/>
              </a:lnSpc>
              <a:spcBef>
                <a:spcPts val="400"/>
              </a:spcBef>
              <a:spcAft>
                <a:spcPts val="0"/>
              </a:spcAft>
              <a:buClr>
                <a:srgbClr val="005677"/>
              </a:buClr>
              <a:buSzPts val="1500"/>
              <a:buNone/>
              <a:defRPr sz="15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08" name="Google Shape;108;p20"/>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pic>
        <p:nvPicPr>
          <p:cNvPr id="109" name="Google Shape;109;p20"/>
          <p:cNvPicPr preferRelativeResize="0"/>
          <p:nvPr/>
        </p:nvPicPr>
        <p:blipFill rotWithShape="1">
          <a:blip r:embed="rId3">
            <a:alphaModFix/>
          </a:blip>
          <a:srcRect b="0" l="0" r="0" t="0"/>
          <a:stretch/>
        </p:blipFill>
        <p:spPr>
          <a:xfrm>
            <a:off x="7147560" y="4610100"/>
            <a:ext cx="1619247" cy="3809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110" name="Shape 110"/>
        <p:cNvGrpSpPr/>
        <p:nvPr/>
      </p:nvGrpSpPr>
      <p:grpSpPr>
        <a:xfrm>
          <a:off x="0" y="0"/>
          <a:ext cx="0" cy="0"/>
          <a:chOff x="0" y="0"/>
          <a:chExt cx="0" cy="0"/>
        </a:xfrm>
      </p:grpSpPr>
      <p:sp>
        <p:nvSpPr>
          <p:cNvPr id="111" name="Google Shape;111;p21"/>
          <p:cNvSpPr/>
          <p:nvPr/>
        </p:nvSpPr>
        <p:spPr>
          <a:xfrm>
            <a:off x="3202" y="2453877"/>
            <a:ext cx="9141000" cy="26895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112" name="Google Shape;112;p21"/>
          <p:cNvSpPr txBox="1"/>
          <p:nvPr>
            <p:ph type="title"/>
          </p:nvPr>
        </p:nvSpPr>
        <p:spPr>
          <a:xfrm>
            <a:off x="381000" y="381000"/>
            <a:ext cx="8382000" cy="400200"/>
          </a:xfrm>
          <a:prstGeom prst="rect">
            <a:avLst/>
          </a:prstGeom>
          <a:noFill/>
          <a:ln>
            <a:noFill/>
          </a:ln>
        </p:spPr>
        <p:txBody>
          <a:bodyPr anchorCtr="0" anchor="t" bIns="38075" lIns="0" spcFirstLastPara="1" rIns="76175"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53575A"/>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13" name="Google Shape;113;p21"/>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114" name="Google Shape;114;p21"/>
          <p:cNvSpPr txBox="1"/>
          <p:nvPr>
            <p:ph idx="1" type="body"/>
          </p:nvPr>
        </p:nvSpPr>
        <p:spPr>
          <a:xfrm>
            <a:off x="381000" y="1024247"/>
            <a:ext cx="3507000" cy="3371400"/>
          </a:xfrm>
          <a:prstGeom prst="rect">
            <a:avLst/>
          </a:prstGeom>
          <a:noFill/>
          <a:ln>
            <a:noFill/>
          </a:ln>
        </p:spPr>
        <p:txBody>
          <a:bodyPr anchorCtr="0" anchor="t" bIns="38075" lIns="0" spcFirstLastPara="1" rIns="76175"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
        <p:nvSpPr>
          <p:cNvPr id="115" name="Google Shape;115;p21"/>
          <p:cNvSpPr/>
          <p:nvPr>
            <p:ph idx="2" type="pic"/>
          </p:nvPr>
        </p:nvSpPr>
        <p:spPr>
          <a:xfrm>
            <a:off x="3887788" y="1024247"/>
            <a:ext cx="4875300" cy="3371400"/>
          </a:xfrm>
          <a:prstGeom prst="rect">
            <a:avLst/>
          </a:prstGeom>
          <a:solidFill>
            <a:srgbClr val="53575A"/>
          </a:solidFill>
          <a:ln>
            <a:noFill/>
          </a:ln>
        </p:spPr>
      </p:sp>
      <p:pic>
        <p:nvPicPr>
          <p:cNvPr id="116" name="Google Shape;116;p21"/>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117" name="Shape 117"/>
        <p:cNvGrpSpPr/>
        <p:nvPr/>
      </p:nvGrpSpPr>
      <p:grpSpPr>
        <a:xfrm>
          <a:off x="0" y="0"/>
          <a:ext cx="0" cy="0"/>
          <a:chOff x="0" y="0"/>
          <a:chExt cx="0" cy="0"/>
        </a:xfrm>
      </p:grpSpPr>
      <p:sp>
        <p:nvSpPr>
          <p:cNvPr id="118" name="Google Shape;118;p22"/>
          <p:cNvSpPr txBox="1"/>
          <p:nvPr>
            <p:ph type="title"/>
          </p:nvPr>
        </p:nvSpPr>
        <p:spPr>
          <a:xfrm>
            <a:off x="381000" y="381000"/>
            <a:ext cx="8382000" cy="492600"/>
          </a:xfrm>
          <a:prstGeom prst="rect">
            <a:avLst/>
          </a:prstGeom>
          <a:noFill/>
          <a:ln>
            <a:noFill/>
          </a:ln>
        </p:spPr>
        <p:txBody>
          <a:bodyPr anchorCtr="0" anchor="t" bIns="38075" lIns="0" spcFirstLastPara="1" rIns="0" wrap="square" tIns="38075">
            <a:spAutoFit/>
          </a:bodyPr>
          <a:lstStyle>
            <a:lvl1pPr lvl="0" algn="l">
              <a:lnSpc>
                <a:spcPct val="90000"/>
              </a:lnSpc>
              <a:spcBef>
                <a:spcPts val="0"/>
              </a:spcBef>
              <a:spcAft>
                <a:spcPts val="0"/>
              </a:spcAft>
              <a:buClr>
                <a:schemeClr val="dk1"/>
              </a:buClr>
              <a:buSzPts val="1500"/>
              <a:buFont typeface="Calibri"/>
              <a:buNone/>
              <a:defRPr sz="3000">
                <a:solidFill>
                  <a:srgbClr val="53575A"/>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19" name="Google Shape;119;p22"/>
          <p:cNvSpPr txBox="1"/>
          <p:nvPr>
            <p:ph idx="1" type="body"/>
          </p:nvPr>
        </p:nvSpPr>
        <p:spPr>
          <a:xfrm>
            <a:off x="381000" y="1024247"/>
            <a:ext cx="8382000" cy="3262200"/>
          </a:xfrm>
          <a:prstGeom prst="rect">
            <a:avLst/>
          </a:prstGeom>
          <a:noFill/>
          <a:ln>
            <a:noFill/>
          </a:ln>
        </p:spPr>
        <p:txBody>
          <a:bodyPr anchorCtr="0" anchor="t" bIns="38075" lIns="0" spcFirstLastPara="1" rIns="76175"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
        <p:nvSpPr>
          <p:cNvPr id="120" name="Google Shape;120;p22"/>
          <p:cNvSpPr/>
          <p:nvPr>
            <p:ph idx="2" type="pic"/>
          </p:nvPr>
        </p:nvSpPr>
        <p:spPr>
          <a:xfrm>
            <a:off x="5108447" y="4579471"/>
            <a:ext cx="1865100" cy="433500"/>
          </a:xfrm>
          <a:prstGeom prst="rect">
            <a:avLst/>
          </a:prstGeom>
          <a:noFill/>
          <a:ln>
            <a:noFill/>
          </a:ln>
        </p:spPr>
      </p:sp>
      <p:sp>
        <p:nvSpPr>
          <p:cNvPr id="121" name="Google Shape;121;p22"/>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53575A"/>
              </a:buClr>
              <a:buSzPts val="800"/>
              <a:buFont typeface="Calibri"/>
              <a:buNone/>
            </a:pPr>
            <a:r>
              <a:rPr b="0" i="0" lang="en" sz="800" u="none" cap="none" strike="noStrike">
                <a:solidFill>
                  <a:srgbClr val="53575A"/>
                </a:solidFill>
                <a:latin typeface="Calibri"/>
                <a:ea typeface="Calibri"/>
                <a:cs typeface="Calibri"/>
                <a:sym typeface="Calibri"/>
              </a:rPr>
              <a:t>Advancing Equity. Ending Sexual Violence.®</a:t>
            </a:r>
            <a:endParaRPr b="0" i="0" sz="800" u="none" cap="none" strike="noStrike">
              <a:solidFill>
                <a:srgbClr val="53575A"/>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122" name="Shape 122"/>
        <p:cNvGrpSpPr/>
        <p:nvPr/>
      </p:nvGrpSpPr>
      <p:grpSpPr>
        <a:xfrm>
          <a:off x="0" y="0"/>
          <a:ext cx="0" cy="0"/>
          <a:chOff x="0" y="0"/>
          <a:chExt cx="0" cy="0"/>
        </a:xfrm>
      </p:grpSpPr>
      <p:sp>
        <p:nvSpPr>
          <p:cNvPr id="123" name="Google Shape;123;p23"/>
          <p:cNvSpPr txBox="1"/>
          <p:nvPr>
            <p:ph type="title"/>
          </p:nvPr>
        </p:nvSpPr>
        <p:spPr>
          <a:xfrm>
            <a:off x="381000" y="381000"/>
            <a:ext cx="8382000" cy="492600"/>
          </a:xfrm>
          <a:prstGeom prst="rect">
            <a:avLst/>
          </a:prstGeom>
          <a:noFill/>
          <a:ln>
            <a:noFill/>
          </a:ln>
        </p:spPr>
        <p:txBody>
          <a:bodyPr anchorCtr="0" anchor="t" bIns="38075" lIns="0" spcFirstLastPara="1" rIns="0" wrap="square" tIns="38075">
            <a:spAutoFit/>
          </a:bodyPr>
          <a:lstStyle>
            <a:lvl1pPr lvl="0" algn="l">
              <a:lnSpc>
                <a:spcPct val="90000"/>
              </a:lnSpc>
              <a:spcBef>
                <a:spcPts val="0"/>
              </a:spcBef>
              <a:spcAft>
                <a:spcPts val="0"/>
              </a:spcAft>
              <a:buClr>
                <a:schemeClr val="dk1"/>
              </a:buClr>
              <a:buSzPts val="1500"/>
              <a:buFont typeface="Calibri"/>
              <a:buNone/>
              <a:defRPr sz="3000">
                <a:solidFill>
                  <a:srgbClr val="53575A"/>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24" name="Google Shape;124;p23"/>
          <p:cNvSpPr txBox="1"/>
          <p:nvPr>
            <p:ph idx="1" type="body"/>
          </p:nvPr>
        </p:nvSpPr>
        <p:spPr>
          <a:xfrm>
            <a:off x="381000" y="1024247"/>
            <a:ext cx="4191000" cy="3262200"/>
          </a:xfrm>
          <a:prstGeom prst="rect">
            <a:avLst/>
          </a:prstGeom>
          <a:noFill/>
          <a:ln>
            <a:noFill/>
          </a:ln>
        </p:spPr>
        <p:txBody>
          <a:bodyPr anchorCtr="0" anchor="t" bIns="38075" lIns="0" spcFirstLastPara="1" rIns="76175" wrap="square" tIns="38075">
            <a:normAutofit/>
          </a:bodyPr>
          <a:lstStyle>
            <a:lvl1pPr indent="-228600" lvl="0" marL="457200" algn="l">
              <a:lnSpc>
                <a:spcPct val="90000"/>
              </a:lnSpc>
              <a:spcBef>
                <a:spcPts val="1000"/>
              </a:spcBef>
              <a:spcAft>
                <a:spcPts val="0"/>
              </a:spcAft>
              <a:buClr>
                <a:schemeClr val="dk1"/>
              </a:buClr>
              <a:buSzPts val="1500"/>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
        <p:nvSpPr>
          <p:cNvPr id="125" name="Google Shape;125;p23"/>
          <p:cNvSpPr txBox="1"/>
          <p:nvPr>
            <p:ph idx="2" type="body"/>
          </p:nvPr>
        </p:nvSpPr>
        <p:spPr>
          <a:xfrm>
            <a:off x="4571999" y="1024247"/>
            <a:ext cx="4191000" cy="3262200"/>
          </a:xfrm>
          <a:prstGeom prst="rect">
            <a:avLst/>
          </a:prstGeom>
          <a:noFill/>
          <a:ln>
            <a:noFill/>
          </a:ln>
        </p:spPr>
        <p:txBody>
          <a:bodyPr anchorCtr="0" anchor="t" bIns="38075" lIns="76175" spcFirstLastPara="1" rIns="76175" wrap="square" tIns="38075">
            <a:normAutofit/>
          </a:bodyPr>
          <a:lstStyle>
            <a:lvl1pPr indent="-323850" lvl="0" marL="457200" algn="l">
              <a:lnSpc>
                <a:spcPct val="90000"/>
              </a:lnSpc>
              <a:spcBef>
                <a:spcPts val="1000"/>
              </a:spcBef>
              <a:spcAft>
                <a:spcPts val="0"/>
              </a:spcAft>
              <a:buClr>
                <a:srgbClr val="00A6CE"/>
              </a:buClr>
              <a:buSzPts val="1500"/>
              <a:buFont typeface="Noto Sans Symbols"/>
              <a:buChar char="▪"/>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
        <p:nvSpPr>
          <p:cNvPr id="126" name="Google Shape;126;p23"/>
          <p:cNvSpPr/>
          <p:nvPr>
            <p:ph idx="3" type="pic"/>
          </p:nvPr>
        </p:nvSpPr>
        <p:spPr>
          <a:xfrm>
            <a:off x="5108447" y="4579471"/>
            <a:ext cx="1865100" cy="433500"/>
          </a:xfrm>
          <a:prstGeom prst="rect">
            <a:avLst/>
          </a:prstGeom>
          <a:noFill/>
          <a:ln>
            <a:noFill/>
          </a:ln>
        </p:spPr>
      </p:sp>
      <p:sp>
        <p:nvSpPr>
          <p:cNvPr id="127" name="Google Shape;127;p23"/>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53575A"/>
              </a:buClr>
              <a:buSzPts val="800"/>
              <a:buFont typeface="Calibri"/>
              <a:buNone/>
            </a:pPr>
            <a:r>
              <a:rPr b="0" i="0" lang="en" sz="800" u="none" cap="none" strike="noStrike">
                <a:solidFill>
                  <a:srgbClr val="53575A"/>
                </a:solidFill>
                <a:latin typeface="Calibri"/>
                <a:ea typeface="Calibri"/>
                <a:cs typeface="Calibri"/>
                <a:sym typeface="Calibri"/>
              </a:rPr>
              <a:t>Advancing Equity. Ending Sexual Violence.®</a:t>
            </a:r>
            <a:endParaRPr b="0" i="0" sz="800" u="none" cap="none" strike="noStrike">
              <a:solidFill>
                <a:srgbClr val="53575A"/>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6">
    <p:spTree>
      <p:nvGrpSpPr>
        <p:cNvPr id="128" name="Shape 128"/>
        <p:cNvGrpSpPr/>
        <p:nvPr/>
      </p:nvGrpSpPr>
      <p:grpSpPr>
        <a:xfrm>
          <a:off x="0" y="0"/>
          <a:ext cx="0" cy="0"/>
          <a:chOff x="0" y="0"/>
          <a:chExt cx="0" cy="0"/>
        </a:xfrm>
      </p:grpSpPr>
      <p:sp>
        <p:nvSpPr>
          <p:cNvPr id="129" name="Google Shape;129;p24"/>
          <p:cNvSpPr/>
          <p:nvPr/>
        </p:nvSpPr>
        <p:spPr>
          <a:xfrm>
            <a:off x="3202" y="2453877"/>
            <a:ext cx="9141000" cy="26895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130" name="Google Shape;130;p24"/>
          <p:cNvSpPr/>
          <p:nvPr>
            <p:ph idx="2" type="pic"/>
          </p:nvPr>
        </p:nvSpPr>
        <p:spPr>
          <a:xfrm>
            <a:off x="5035177" y="4572001"/>
            <a:ext cx="1785000" cy="469500"/>
          </a:xfrm>
          <a:prstGeom prst="rect">
            <a:avLst/>
          </a:prstGeom>
          <a:noFill/>
          <a:ln>
            <a:noFill/>
          </a:ln>
        </p:spPr>
      </p:sp>
      <p:sp>
        <p:nvSpPr>
          <p:cNvPr id="131" name="Google Shape;131;p24"/>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132" name="Google Shape;132;p24"/>
          <p:cNvSpPr txBox="1"/>
          <p:nvPr>
            <p:ph type="title"/>
          </p:nvPr>
        </p:nvSpPr>
        <p:spPr>
          <a:xfrm>
            <a:off x="381000" y="381000"/>
            <a:ext cx="8382000" cy="400200"/>
          </a:xfrm>
          <a:prstGeom prst="rect">
            <a:avLst/>
          </a:prstGeom>
          <a:noFill/>
          <a:ln>
            <a:noFill/>
          </a:ln>
        </p:spPr>
        <p:txBody>
          <a:bodyPr anchorCtr="0" anchor="t" bIns="38075" lIns="0" spcFirstLastPara="1" rIns="0"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00A6CE"/>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33" name="Google Shape;133;p24"/>
          <p:cNvSpPr txBox="1"/>
          <p:nvPr>
            <p:ph idx="1" type="body"/>
          </p:nvPr>
        </p:nvSpPr>
        <p:spPr>
          <a:xfrm>
            <a:off x="381000" y="3364280"/>
            <a:ext cx="2769600" cy="325800"/>
          </a:xfrm>
          <a:prstGeom prst="rect">
            <a:avLst/>
          </a:prstGeom>
          <a:noFill/>
          <a:ln>
            <a:noFill/>
          </a:ln>
        </p:spPr>
        <p:txBody>
          <a:bodyPr anchorCtr="0" anchor="t" bIns="38075" lIns="0" spcFirstLastPara="1" rIns="0" wrap="square" tIns="38075">
            <a:noAutofit/>
          </a:bodyPr>
          <a:lstStyle>
            <a:lvl1pPr indent="-228600" lvl="0" marL="457200" algn="l">
              <a:lnSpc>
                <a:spcPct val="100000"/>
              </a:lnSpc>
              <a:spcBef>
                <a:spcPts val="0"/>
              </a:spcBef>
              <a:spcAft>
                <a:spcPts val="0"/>
              </a:spcAft>
              <a:buClr>
                <a:srgbClr val="53575A"/>
              </a:buClr>
              <a:buSzPts val="1200"/>
              <a:buNone/>
              <a:defRPr b="1" i="0" sz="12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34" name="Google Shape;134;p24"/>
          <p:cNvSpPr txBox="1"/>
          <p:nvPr>
            <p:ph idx="3" type="body"/>
          </p:nvPr>
        </p:nvSpPr>
        <p:spPr>
          <a:xfrm>
            <a:off x="381000" y="2960687"/>
            <a:ext cx="2769600" cy="396900"/>
          </a:xfrm>
          <a:prstGeom prst="rect">
            <a:avLst/>
          </a:prstGeom>
          <a:noFill/>
          <a:ln>
            <a:noFill/>
          </a:ln>
        </p:spPr>
        <p:txBody>
          <a:bodyPr anchorCtr="0" anchor="b" bIns="38075" lIns="76175" spcFirstLastPara="1" rIns="76175" wrap="square" tIns="38075">
            <a:noAutofit/>
          </a:bodyPr>
          <a:lstStyle>
            <a:lvl1pPr indent="-228600" lvl="0" marL="457200" algn="l">
              <a:lnSpc>
                <a:spcPct val="0"/>
              </a:lnSpc>
              <a:spcBef>
                <a:spcPts val="0"/>
              </a:spcBef>
              <a:spcAft>
                <a:spcPts val="0"/>
              </a:spcAft>
              <a:buClr>
                <a:schemeClr val="lt1"/>
              </a:buClr>
              <a:buSzPts val="1700"/>
              <a:buNone/>
              <a:defRPr sz="1700">
                <a:solidFill>
                  <a:schemeClr val="lt1"/>
                </a:solidFill>
              </a:defRPr>
            </a:lvl1pPr>
            <a:lvl2pPr indent="-228600" lvl="1" marL="914400" algn="l">
              <a:lnSpc>
                <a:spcPct val="90000"/>
              </a:lnSpc>
              <a:spcBef>
                <a:spcPts val="400"/>
              </a:spcBef>
              <a:spcAft>
                <a:spcPts val="0"/>
              </a:spcAft>
              <a:buClr>
                <a:schemeClr val="dk1"/>
              </a:buClr>
              <a:buSzPts val="1700"/>
              <a:buNone/>
              <a:defRPr sz="1700"/>
            </a:lvl2pPr>
            <a:lvl3pPr indent="-228600" lvl="2" marL="1371600" algn="l">
              <a:lnSpc>
                <a:spcPct val="90000"/>
              </a:lnSpc>
              <a:spcBef>
                <a:spcPts val="400"/>
              </a:spcBef>
              <a:spcAft>
                <a:spcPts val="0"/>
              </a:spcAft>
              <a:buClr>
                <a:schemeClr val="dk1"/>
              </a:buClr>
              <a:buSzPts val="1700"/>
              <a:buNone/>
              <a:defRPr sz="1700"/>
            </a:lvl3pPr>
            <a:lvl4pPr indent="-228600" lvl="3" marL="1828800" algn="l">
              <a:lnSpc>
                <a:spcPct val="90000"/>
              </a:lnSpc>
              <a:spcBef>
                <a:spcPts val="400"/>
              </a:spcBef>
              <a:spcAft>
                <a:spcPts val="0"/>
              </a:spcAft>
              <a:buClr>
                <a:schemeClr val="dk1"/>
              </a:buClr>
              <a:buSzPts val="1700"/>
              <a:buNone/>
              <a:defRPr sz="1700"/>
            </a:lvl4pPr>
            <a:lvl5pPr indent="-228600" lvl="4" marL="2286000" algn="l">
              <a:lnSpc>
                <a:spcPct val="90000"/>
              </a:lnSpc>
              <a:spcBef>
                <a:spcPts val="400"/>
              </a:spcBef>
              <a:spcAft>
                <a:spcPts val="0"/>
              </a:spcAft>
              <a:buClr>
                <a:schemeClr val="dk1"/>
              </a:buClr>
              <a:buSzPts val="1700"/>
              <a:buNone/>
              <a:defRPr sz="1700"/>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35" name="Google Shape;135;p24"/>
          <p:cNvSpPr/>
          <p:nvPr>
            <p:ph idx="4" type="pic"/>
          </p:nvPr>
        </p:nvSpPr>
        <p:spPr>
          <a:xfrm>
            <a:off x="381000" y="1016000"/>
            <a:ext cx="1825800" cy="1944600"/>
          </a:xfrm>
          <a:prstGeom prst="rect">
            <a:avLst/>
          </a:prstGeom>
          <a:solidFill>
            <a:srgbClr val="53575A"/>
          </a:solidFill>
          <a:ln cap="flat" cmpd="sng" w="9525">
            <a:solidFill>
              <a:schemeClr val="lt1"/>
            </a:solidFill>
            <a:prstDash val="solid"/>
            <a:round/>
            <a:headEnd len="sm" w="sm" type="none"/>
            <a:tailEnd len="sm" w="sm" type="none"/>
          </a:ln>
        </p:spPr>
      </p:sp>
      <p:sp>
        <p:nvSpPr>
          <p:cNvPr id="136" name="Google Shape;136;p24"/>
          <p:cNvSpPr txBox="1"/>
          <p:nvPr>
            <p:ph idx="5" type="body"/>
          </p:nvPr>
        </p:nvSpPr>
        <p:spPr>
          <a:xfrm>
            <a:off x="3203407" y="3364280"/>
            <a:ext cx="2769600" cy="325800"/>
          </a:xfrm>
          <a:prstGeom prst="rect">
            <a:avLst/>
          </a:prstGeom>
          <a:noFill/>
          <a:ln>
            <a:noFill/>
          </a:ln>
        </p:spPr>
        <p:txBody>
          <a:bodyPr anchorCtr="0" anchor="t" bIns="38075" lIns="0" spcFirstLastPara="1" rIns="0" wrap="square" tIns="38075">
            <a:noAutofit/>
          </a:bodyPr>
          <a:lstStyle>
            <a:lvl1pPr indent="-228600" lvl="0" marL="457200" algn="l">
              <a:lnSpc>
                <a:spcPct val="100000"/>
              </a:lnSpc>
              <a:spcBef>
                <a:spcPts val="0"/>
              </a:spcBef>
              <a:spcAft>
                <a:spcPts val="0"/>
              </a:spcAft>
              <a:buClr>
                <a:srgbClr val="53575A"/>
              </a:buClr>
              <a:buSzPts val="1200"/>
              <a:buNone/>
              <a:defRPr b="1" i="0" sz="12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37" name="Google Shape;137;p24"/>
          <p:cNvSpPr txBox="1"/>
          <p:nvPr>
            <p:ph idx="6" type="body"/>
          </p:nvPr>
        </p:nvSpPr>
        <p:spPr>
          <a:xfrm>
            <a:off x="3203407" y="2960687"/>
            <a:ext cx="2769600" cy="396900"/>
          </a:xfrm>
          <a:prstGeom prst="rect">
            <a:avLst/>
          </a:prstGeom>
          <a:noFill/>
          <a:ln>
            <a:noFill/>
          </a:ln>
        </p:spPr>
        <p:txBody>
          <a:bodyPr anchorCtr="0" anchor="b" bIns="38075" lIns="76175" spcFirstLastPara="1" rIns="76175" wrap="square" tIns="38075">
            <a:noAutofit/>
          </a:bodyPr>
          <a:lstStyle>
            <a:lvl1pPr indent="-228600" lvl="0" marL="457200" algn="l">
              <a:lnSpc>
                <a:spcPct val="0"/>
              </a:lnSpc>
              <a:spcBef>
                <a:spcPts val="0"/>
              </a:spcBef>
              <a:spcAft>
                <a:spcPts val="0"/>
              </a:spcAft>
              <a:buClr>
                <a:schemeClr val="lt1"/>
              </a:buClr>
              <a:buSzPts val="1700"/>
              <a:buNone/>
              <a:defRPr sz="1700">
                <a:solidFill>
                  <a:schemeClr val="lt1"/>
                </a:solidFill>
              </a:defRPr>
            </a:lvl1pPr>
            <a:lvl2pPr indent="-228600" lvl="1" marL="914400" algn="l">
              <a:lnSpc>
                <a:spcPct val="90000"/>
              </a:lnSpc>
              <a:spcBef>
                <a:spcPts val="400"/>
              </a:spcBef>
              <a:spcAft>
                <a:spcPts val="0"/>
              </a:spcAft>
              <a:buClr>
                <a:schemeClr val="dk1"/>
              </a:buClr>
              <a:buSzPts val="1700"/>
              <a:buNone/>
              <a:defRPr sz="1700"/>
            </a:lvl2pPr>
            <a:lvl3pPr indent="-228600" lvl="2" marL="1371600" algn="l">
              <a:lnSpc>
                <a:spcPct val="90000"/>
              </a:lnSpc>
              <a:spcBef>
                <a:spcPts val="400"/>
              </a:spcBef>
              <a:spcAft>
                <a:spcPts val="0"/>
              </a:spcAft>
              <a:buClr>
                <a:schemeClr val="dk1"/>
              </a:buClr>
              <a:buSzPts val="1700"/>
              <a:buNone/>
              <a:defRPr sz="1700"/>
            </a:lvl3pPr>
            <a:lvl4pPr indent="-228600" lvl="3" marL="1828800" algn="l">
              <a:lnSpc>
                <a:spcPct val="90000"/>
              </a:lnSpc>
              <a:spcBef>
                <a:spcPts val="400"/>
              </a:spcBef>
              <a:spcAft>
                <a:spcPts val="0"/>
              </a:spcAft>
              <a:buClr>
                <a:schemeClr val="dk1"/>
              </a:buClr>
              <a:buSzPts val="1700"/>
              <a:buNone/>
              <a:defRPr sz="1700"/>
            </a:lvl4pPr>
            <a:lvl5pPr indent="-228600" lvl="4" marL="2286000" algn="l">
              <a:lnSpc>
                <a:spcPct val="90000"/>
              </a:lnSpc>
              <a:spcBef>
                <a:spcPts val="400"/>
              </a:spcBef>
              <a:spcAft>
                <a:spcPts val="0"/>
              </a:spcAft>
              <a:buClr>
                <a:schemeClr val="dk1"/>
              </a:buClr>
              <a:buSzPts val="1700"/>
              <a:buNone/>
              <a:defRPr sz="1700"/>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38" name="Google Shape;138;p24"/>
          <p:cNvSpPr/>
          <p:nvPr>
            <p:ph idx="7" type="pic"/>
          </p:nvPr>
        </p:nvSpPr>
        <p:spPr>
          <a:xfrm>
            <a:off x="3203407" y="1016000"/>
            <a:ext cx="1825800" cy="1944600"/>
          </a:xfrm>
          <a:prstGeom prst="rect">
            <a:avLst/>
          </a:prstGeom>
          <a:solidFill>
            <a:srgbClr val="53575A"/>
          </a:solidFill>
          <a:ln cap="flat" cmpd="sng" w="9525">
            <a:solidFill>
              <a:schemeClr val="lt1"/>
            </a:solidFill>
            <a:prstDash val="solid"/>
            <a:round/>
            <a:headEnd len="sm" w="sm" type="none"/>
            <a:tailEnd len="sm" w="sm" type="none"/>
          </a:ln>
        </p:spPr>
      </p:sp>
      <p:sp>
        <p:nvSpPr>
          <p:cNvPr id="139" name="Google Shape;139;p24"/>
          <p:cNvSpPr txBox="1"/>
          <p:nvPr>
            <p:ph idx="8" type="body"/>
          </p:nvPr>
        </p:nvSpPr>
        <p:spPr>
          <a:xfrm>
            <a:off x="6025816" y="3364280"/>
            <a:ext cx="2769600" cy="325800"/>
          </a:xfrm>
          <a:prstGeom prst="rect">
            <a:avLst/>
          </a:prstGeom>
          <a:noFill/>
          <a:ln>
            <a:noFill/>
          </a:ln>
        </p:spPr>
        <p:txBody>
          <a:bodyPr anchorCtr="0" anchor="t" bIns="38075" lIns="0" spcFirstLastPara="1" rIns="0" wrap="square" tIns="38075">
            <a:noAutofit/>
          </a:bodyPr>
          <a:lstStyle>
            <a:lvl1pPr indent="-228600" lvl="0" marL="457200" algn="l">
              <a:lnSpc>
                <a:spcPct val="100000"/>
              </a:lnSpc>
              <a:spcBef>
                <a:spcPts val="0"/>
              </a:spcBef>
              <a:spcAft>
                <a:spcPts val="0"/>
              </a:spcAft>
              <a:buClr>
                <a:srgbClr val="53575A"/>
              </a:buClr>
              <a:buSzPts val="1200"/>
              <a:buNone/>
              <a:defRPr b="1" i="0" sz="12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40" name="Google Shape;140;p24"/>
          <p:cNvSpPr txBox="1"/>
          <p:nvPr>
            <p:ph idx="9" type="body"/>
          </p:nvPr>
        </p:nvSpPr>
        <p:spPr>
          <a:xfrm>
            <a:off x="6025816" y="2960687"/>
            <a:ext cx="2769600" cy="396900"/>
          </a:xfrm>
          <a:prstGeom prst="rect">
            <a:avLst/>
          </a:prstGeom>
          <a:noFill/>
          <a:ln>
            <a:noFill/>
          </a:ln>
        </p:spPr>
        <p:txBody>
          <a:bodyPr anchorCtr="0" anchor="b" bIns="38075" lIns="76175" spcFirstLastPara="1" rIns="76175" wrap="square" tIns="38075">
            <a:noAutofit/>
          </a:bodyPr>
          <a:lstStyle>
            <a:lvl1pPr indent="-228600" lvl="0" marL="457200" algn="l">
              <a:lnSpc>
                <a:spcPct val="0"/>
              </a:lnSpc>
              <a:spcBef>
                <a:spcPts val="0"/>
              </a:spcBef>
              <a:spcAft>
                <a:spcPts val="0"/>
              </a:spcAft>
              <a:buClr>
                <a:schemeClr val="lt1"/>
              </a:buClr>
              <a:buSzPts val="1700"/>
              <a:buNone/>
              <a:defRPr sz="1700">
                <a:solidFill>
                  <a:schemeClr val="lt1"/>
                </a:solidFill>
              </a:defRPr>
            </a:lvl1pPr>
            <a:lvl2pPr indent="-228600" lvl="1" marL="914400" algn="l">
              <a:lnSpc>
                <a:spcPct val="90000"/>
              </a:lnSpc>
              <a:spcBef>
                <a:spcPts val="400"/>
              </a:spcBef>
              <a:spcAft>
                <a:spcPts val="0"/>
              </a:spcAft>
              <a:buClr>
                <a:schemeClr val="dk1"/>
              </a:buClr>
              <a:buSzPts val="1700"/>
              <a:buNone/>
              <a:defRPr sz="1700"/>
            </a:lvl2pPr>
            <a:lvl3pPr indent="-228600" lvl="2" marL="1371600" algn="l">
              <a:lnSpc>
                <a:spcPct val="90000"/>
              </a:lnSpc>
              <a:spcBef>
                <a:spcPts val="400"/>
              </a:spcBef>
              <a:spcAft>
                <a:spcPts val="0"/>
              </a:spcAft>
              <a:buClr>
                <a:schemeClr val="dk1"/>
              </a:buClr>
              <a:buSzPts val="1700"/>
              <a:buNone/>
              <a:defRPr sz="1700"/>
            </a:lvl3pPr>
            <a:lvl4pPr indent="-228600" lvl="3" marL="1828800" algn="l">
              <a:lnSpc>
                <a:spcPct val="90000"/>
              </a:lnSpc>
              <a:spcBef>
                <a:spcPts val="400"/>
              </a:spcBef>
              <a:spcAft>
                <a:spcPts val="0"/>
              </a:spcAft>
              <a:buClr>
                <a:schemeClr val="dk1"/>
              </a:buClr>
              <a:buSzPts val="1700"/>
              <a:buNone/>
              <a:defRPr sz="1700"/>
            </a:lvl4pPr>
            <a:lvl5pPr indent="-228600" lvl="4" marL="2286000" algn="l">
              <a:lnSpc>
                <a:spcPct val="90000"/>
              </a:lnSpc>
              <a:spcBef>
                <a:spcPts val="400"/>
              </a:spcBef>
              <a:spcAft>
                <a:spcPts val="0"/>
              </a:spcAft>
              <a:buClr>
                <a:schemeClr val="dk1"/>
              </a:buClr>
              <a:buSzPts val="1700"/>
              <a:buNone/>
              <a:defRPr sz="1700"/>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41" name="Google Shape;141;p24"/>
          <p:cNvSpPr/>
          <p:nvPr>
            <p:ph idx="13" type="pic"/>
          </p:nvPr>
        </p:nvSpPr>
        <p:spPr>
          <a:xfrm>
            <a:off x="6025816" y="1016000"/>
            <a:ext cx="1825800" cy="1944600"/>
          </a:xfrm>
          <a:prstGeom prst="rect">
            <a:avLst/>
          </a:prstGeom>
          <a:solidFill>
            <a:srgbClr val="53575A"/>
          </a:solidFill>
          <a:ln cap="flat" cmpd="sng" w="9525">
            <a:solidFill>
              <a:schemeClr val="lt1"/>
            </a:solidFill>
            <a:prstDash val="solid"/>
            <a:round/>
            <a:headEnd len="sm" w="sm" type="none"/>
            <a:tailEnd len="sm" w="sm" type="none"/>
          </a:ln>
        </p:spPr>
      </p:sp>
      <p:pic>
        <p:nvPicPr>
          <p:cNvPr id="142" name="Google Shape;142;p24"/>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7">
    <p:spTree>
      <p:nvGrpSpPr>
        <p:cNvPr id="143" name="Shape 143"/>
        <p:cNvGrpSpPr/>
        <p:nvPr/>
      </p:nvGrpSpPr>
      <p:grpSpPr>
        <a:xfrm>
          <a:off x="0" y="0"/>
          <a:ext cx="0" cy="0"/>
          <a:chOff x="0" y="0"/>
          <a:chExt cx="0" cy="0"/>
        </a:xfrm>
      </p:grpSpPr>
      <p:sp>
        <p:nvSpPr>
          <p:cNvPr id="144" name="Google Shape;144;p25"/>
          <p:cNvSpPr/>
          <p:nvPr/>
        </p:nvSpPr>
        <p:spPr>
          <a:xfrm>
            <a:off x="3202" y="2453877"/>
            <a:ext cx="9141000" cy="26895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145" name="Google Shape;145;p25"/>
          <p:cNvSpPr/>
          <p:nvPr>
            <p:ph idx="2" type="pic"/>
          </p:nvPr>
        </p:nvSpPr>
        <p:spPr>
          <a:xfrm>
            <a:off x="5130825" y="4572001"/>
            <a:ext cx="1689300" cy="469500"/>
          </a:xfrm>
          <a:prstGeom prst="rect">
            <a:avLst/>
          </a:prstGeom>
          <a:noFill/>
          <a:ln>
            <a:noFill/>
          </a:ln>
        </p:spPr>
      </p:sp>
      <p:sp>
        <p:nvSpPr>
          <p:cNvPr id="146" name="Google Shape;146;p25"/>
          <p:cNvSpPr/>
          <p:nvPr>
            <p:ph idx="3" type="pic"/>
          </p:nvPr>
        </p:nvSpPr>
        <p:spPr>
          <a:xfrm>
            <a:off x="433663" y="1246543"/>
            <a:ext cx="1524000" cy="1716000"/>
          </a:xfrm>
          <a:prstGeom prst="rect">
            <a:avLst/>
          </a:prstGeom>
          <a:solidFill>
            <a:srgbClr val="53575A"/>
          </a:solidFill>
          <a:ln cap="flat" cmpd="sng" w="9525">
            <a:solidFill>
              <a:schemeClr val="lt1"/>
            </a:solidFill>
            <a:prstDash val="solid"/>
            <a:round/>
            <a:headEnd len="sm" w="sm" type="none"/>
            <a:tailEnd len="sm" w="sm" type="none"/>
          </a:ln>
        </p:spPr>
      </p:sp>
      <p:sp>
        <p:nvSpPr>
          <p:cNvPr id="147" name="Google Shape;147;p25"/>
          <p:cNvSpPr txBox="1"/>
          <p:nvPr>
            <p:ph idx="1" type="body"/>
          </p:nvPr>
        </p:nvSpPr>
        <p:spPr>
          <a:xfrm>
            <a:off x="433663" y="2960498"/>
            <a:ext cx="1752000" cy="396900"/>
          </a:xfrm>
          <a:prstGeom prst="rect">
            <a:avLst/>
          </a:prstGeom>
          <a:noFill/>
          <a:ln>
            <a:noFill/>
          </a:ln>
        </p:spPr>
        <p:txBody>
          <a:bodyPr anchorCtr="0" anchor="b" bIns="38075" lIns="0" spcFirstLastPara="1" rIns="0" wrap="square" tIns="0">
            <a:noAutofit/>
          </a:bodyPr>
          <a:lstStyle>
            <a:lvl1pPr indent="-228600" lvl="0" marL="457200" algn="l">
              <a:lnSpc>
                <a:spcPct val="0"/>
              </a:lnSpc>
              <a:spcBef>
                <a:spcPts val="0"/>
              </a:spcBef>
              <a:spcAft>
                <a:spcPts val="0"/>
              </a:spcAft>
              <a:buClr>
                <a:schemeClr val="lt1"/>
              </a:buClr>
              <a:buSzPts val="1500"/>
              <a:buNone/>
              <a:defRPr b="0" i="0" sz="15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48" name="Google Shape;148;p25"/>
          <p:cNvSpPr txBox="1"/>
          <p:nvPr>
            <p:ph idx="4" type="body"/>
          </p:nvPr>
        </p:nvSpPr>
        <p:spPr>
          <a:xfrm>
            <a:off x="433663" y="3357563"/>
            <a:ext cx="1752000" cy="708000"/>
          </a:xfrm>
          <a:prstGeom prst="rect">
            <a:avLst/>
          </a:prstGeom>
          <a:noFill/>
          <a:ln>
            <a:noFill/>
          </a:ln>
        </p:spPr>
        <p:txBody>
          <a:bodyPr anchorCtr="0" anchor="t" bIns="38075" lIns="0" spcFirstLastPara="1" rIns="0" wrap="square" tIns="0">
            <a:noAutofit/>
          </a:bodyPr>
          <a:lstStyle>
            <a:lvl1pPr indent="-228600" lvl="0" marL="457200" algn="l">
              <a:lnSpc>
                <a:spcPct val="100000"/>
              </a:lnSpc>
              <a:spcBef>
                <a:spcPts val="0"/>
              </a:spcBef>
              <a:spcAft>
                <a:spcPts val="0"/>
              </a:spcAft>
              <a:buClr>
                <a:srgbClr val="53575A"/>
              </a:buClr>
              <a:buSzPts val="1000"/>
              <a:buFont typeface="Arial"/>
              <a:buNone/>
              <a:defRPr b="1" i="0" sz="10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49" name="Google Shape;149;p25"/>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150" name="Google Shape;150;p25"/>
          <p:cNvSpPr txBox="1"/>
          <p:nvPr>
            <p:ph type="title"/>
          </p:nvPr>
        </p:nvSpPr>
        <p:spPr>
          <a:xfrm>
            <a:off x="381000" y="381000"/>
            <a:ext cx="8382000" cy="400200"/>
          </a:xfrm>
          <a:prstGeom prst="rect">
            <a:avLst/>
          </a:prstGeom>
          <a:noFill/>
          <a:ln>
            <a:noFill/>
          </a:ln>
        </p:spPr>
        <p:txBody>
          <a:bodyPr anchorCtr="0" anchor="t" bIns="38075" lIns="0" spcFirstLastPara="1" rIns="0"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00A6CE"/>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51" name="Google Shape;151;p25"/>
          <p:cNvSpPr/>
          <p:nvPr>
            <p:ph idx="5" type="pic"/>
          </p:nvPr>
        </p:nvSpPr>
        <p:spPr>
          <a:xfrm>
            <a:off x="2578674" y="1246543"/>
            <a:ext cx="1524000" cy="1716000"/>
          </a:xfrm>
          <a:prstGeom prst="rect">
            <a:avLst/>
          </a:prstGeom>
          <a:solidFill>
            <a:srgbClr val="53575A"/>
          </a:solidFill>
          <a:ln cap="flat" cmpd="sng" w="9525">
            <a:solidFill>
              <a:schemeClr val="lt1"/>
            </a:solidFill>
            <a:prstDash val="solid"/>
            <a:round/>
            <a:headEnd len="sm" w="sm" type="none"/>
            <a:tailEnd len="sm" w="sm" type="none"/>
          </a:ln>
        </p:spPr>
      </p:sp>
      <p:sp>
        <p:nvSpPr>
          <p:cNvPr id="152" name="Google Shape;152;p25"/>
          <p:cNvSpPr txBox="1"/>
          <p:nvPr>
            <p:ph idx="6" type="body"/>
          </p:nvPr>
        </p:nvSpPr>
        <p:spPr>
          <a:xfrm>
            <a:off x="2578674" y="2960498"/>
            <a:ext cx="1752000" cy="396900"/>
          </a:xfrm>
          <a:prstGeom prst="rect">
            <a:avLst/>
          </a:prstGeom>
          <a:noFill/>
          <a:ln>
            <a:noFill/>
          </a:ln>
        </p:spPr>
        <p:txBody>
          <a:bodyPr anchorCtr="0" anchor="b" bIns="38075" lIns="0" spcFirstLastPara="1" rIns="0" wrap="square" tIns="0">
            <a:noAutofit/>
          </a:bodyPr>
          <a:lstStyle>
            <a:lvl1pPr indent="-228600" lvl="0" marL="457200" algn="l">
              <a:lnSpc>
                <a:spcPct val="0"/>
              </a:lnSpc>
              <a:spcBef>
                <a:spcPts val="0"/>
              </a:spcBef>
              <a:spcAft>
                <a:spcPts val="0"/>
              </a:spcAft>
              <a:buClr>
                <a:schemeClr val="lt1"/>
              </a:buClr>
              <a:buSzPts val="1500"/>
              <a:buNone/>
              <a:defRPr b="0" i="0" sz="15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53" name="Google Shape;153;p25"/>
          <p:cNvSpPr txBox="1"/>
          <p:nvPr>
            <p:ph idx="7" type="body"/>
          </p:nvPr>
        </p:nvSpPr>
        <p:spPr>
          <a:xfrm>
            <a:off x="2578674" y="3357563"/>
            <a:ext cx="1752000" cy="708000"/>
          </a:xfrm>
          <a:prstGeom prst="rect">
            <a:avLst/>
          </a:prstGeom>
          <a:noFill/>
          <a:ln>
            <a:noFill/>
          </a:ln>
        </p:spPr>
        <p:txBody>
          <a:bodyPr anchorCtr="0" anchor="t" bIns="38075" lIns="0" spcFirstLastPara="1" rIns="0" wrap="square" tIns="0">
            <a:noAutofit/>
          </a:bodyPr>
          <a:lstStyle>
            <a:lvl1pPr indent="-228600" lvl="0" marL="457200" algn="l">
              <a:lnSpc>
                <a:spcPct val="100000"/>
              </a:lnSpc>
              <a:spcBef>
                <a:spcPts val="0"/>
              </a:spcBef>
              <a:spcAft>
                <a:spcPts val="0"/>
              </a:spcAft>
              <a:buClr>
                <a:srgbClr val="53575A"/>
              </a:buClr>
              <a:buSzPts val="1000"/>
              <a:buFont typeface="Arial"/>
              <a:buNone/>
              <a:defRPr b="1" i="0" sz="10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54" name="Google Shape;154;p25"/>
          <p:cNvSpPr/>
          <p:nvPr>
            <p:ph idx="8" type="pic"/>
          </p:nvPr>
        </p:nvSpPr>
        <p:spPr>
          <a:xfrm>
            <a:off x="4723686" y="1246543"/>
            <a:ext cx="1524000" cy="1716000"/>
          </a:xfrm>
          <a:prstGeom prst="rect">
            <a:avLst/>
          </a:prstGeom>
          <a:solidFill>
            <a:srgbClr val="53575A"/>
          </a:solidFill>
          <a:ln cap="flat" cmpd="sng" w="9525">
            <a:solidFill>
              <a:schemeClr val="lt1"/>
            </a:solidFill>
            <a:prstDash val="solid"/>
            <a:round/>
            <a:headEnd len="sm" w="sm" type="none"/>
            <a:tailEnd len="sm" w="sm" type="none"/>
          </a:ln>
        </p:spPr>
      </p:sp>
      <p:sp>
        <p:nvSpPr>
          <p:cNvPr id="155" name="Google Shape;155;p25"/>
          <p:cNvSpPr txBox="1"/>
          <p:nvPr>
            <p:ph idx="9" type="body"/>
          </p:nvPr>
        </p:nvSpPr>
        <p:spPr>
          <a:xfrm>
            <a:off x="4723686" y="2960498"/>
            <a:ext cx="1752000" cy="396900"/>
          </a:xfrm>
          <a:prstGeom prst="rect">
            <a:avLst/>
          </a:prstGeom>
          <a:noFill/>
          <a:ln>
            <a:noFill/>
          </a:ln>
        </p:spPr>
        <p:txBody>
          <a:bodyPr anchorCtr="0" anchor="b" bIns="38075" lIns="0" spcFirstLastPara="1" rIns="0" wrap="square" tIns="0">
            <a:noAutofit/>
          </a:bodyPr>
          <a:lstStyle>
            <a:lvl1pPr indent="-228600" lvl="0" marL="457200" algn="l">
              <a:lnSpc>
                <a:spcPct val="0"/>
              </a:lnSpc>
              <a:spcBef>
                <a:spcPts val="0"/>
              </a:spcBef>
              <a:spcAft>
                <a:spcPts val="0"/>
              </a:spcAft>
              <a:buClr>
                <a:schemeClr val="lt1"/>
              </a:buClr>
              <a:buSzPts val="1500"/>
              <a:buNone/>
              <a:defRPr b="0" i="0" sz="15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56" name="Google Shape;156;p25"/>
          <p:cNvSpPr txBox="1"/>
          <p:nvPr>
            <p:ph idx="13" type="body"/>
          </p:nvPr>
        </p:nvSpPr>
        <p:spPr>
          <a:xfrm>
            <a:off x="4723686" y="3357563"/>
            <a:ext cx="1752000" cy="708000"/>
          </a:xfrm>
          <a:prstGeom prst="rect">
            <a:avLst/>
          </a:prstGeom>
          <a:noFill/>
          <a:ln>
            <a:noFill/>
          </a:ln>
        </p:spPr>
        <p:txBody>
          <a:bodyPr anchorCtr="0" anchor="t" bIns="38075" lIns="0" spcFirstLastPara="1" rIns="0" wrap="square" tIns="0">
            <a:noAutofit/>
          </a:bodyPr>
          <a:lstStyle>
            <a:lvl1pPr indent="-228600" lvl="0" marL="457200" algn="l">
              <a:lnSpc>
                <a:spcPct val="100000"/>
              </a:lnSpc>
              <a:spcBef>
                <a:spcPts val="0"/>
              </a:spcBef>
              <a:spcAft>
                <a:spcPts val="0"/>
              </a:spcAft>
              <a:buClr>
                <a:srgbClr val="53575A"/>
              </a:buClr>
              <a:buSzPts val="1000"/>
              <a:buFont typeface="Arial"/>
              <a:buNone/>
              <a:defRPr b="1" i="0" sz="10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57" name="Google Shape;157;p25"/>
          <p:cNvSpPr/>
          <p:nvPr>
            <p:ph idx="14" type="pic"/>
          </p:nvPr>
        </p:nvSpPr>
        <p:spPr>
          <a:xfrm>
            <a:off x="6858000" y="1246543"/>
            <a:ext cx="1524000" cy="1716000"/>
          </a:xfrm>
          <a:prstGeom prst="rect">
            <a:avLst/>
          </a:prstGeom>
          <a:solidFill>
            <a:srgbClr val="53575A"/>
          </a:solidFill>
          <a:ln cap="flat" cmpd="sng" w="9525">
            <a:solidFill>
              <a:schemeClr val="lt1"/>
            </a:solidFill>
            <a:prstDash val="solid"/>
            <a:round/>
            <a:headEnd len="sm" w="sm" type="none"/>
            <a:tailEnd len="sm" w="sm" type="none"/>
          </a:ln>
        </p:spPr>
      </p:sp>
      <p:sp>
        <p:nvSpPr>
          <p:cNvPr id="158" name="Google Shape;158;p25"/>
          <p:cNvSpPr txBox="1"/>
          <p:nvPr>
            <p:ph idx="15" type="body"/>
          </p:nvPr>
        </p:nvSpPr>
        <p:spPr>
          <a:xfrm>
            <a:off x="6858000" y="2960498"/>
            <a:ext cx="1752000" cy="396900"/>
          </a:xfrm>
          <a:prstGeom prst="rect">
            <a:avLst/>
          </a:prstGeom>
          <a:noFill/>
          <a:ln>
            <a:noFill/>
          </a:ln>
        </p:spPr>
        <p:txBody>
          <a:bodyPr anchorCtr="0" anchor="b" bIns="38075" lIns="0" spcFirstLastPara="1" rIns="0" wrap="square" tIns="0">
            <a:noAutofit/>
          </a:bodyPr>
          <a:lstStyle>
            <a:lvl1pPr indent="-228600" lvl="0" marL="457200" algn="l">
              <a:lnSpc>
                <a:spcPct val="0"/>
              </a:lnSpc>
              <a:spcBef>
                <a:spcPts val="0"/>
              </a:spcBef>
              <a:spcAft>
                <a:spcPts val="0"/>
              </a:spcAft>
              <a:buClr>
                <a:schemeClr val="lt1"/>
              </a:buClr>
              <a:buSzPts val="1500"/>
              <a:buNone/>
              <a:defRPr b="0" i="0" sz="15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59" name="Google Shape;159;p25"/>
          <p:cNvSpPr txBox="1"/>
          <p:nvPr>
            <p:ph idx="16" type="body"/>
          </p:nvPr>
        </p:nvSpPr>
        <p:spPr>
          <a:xfrm>
            <a:off x="6858000" y="3357563"/>
            <a:ext cx="1752000" cy="708000"/>
          </a:xfrm>
          <a:prstGeom prst="rect">
            <a:avLst/>
          </a:prstGeom>
          <a:noFill/>
          <a:ln>
            <a:noFill/>
          </a:ln>
        </p:spPr>
        <p:txBody>
          <a:bodyPr anchorCtr="0" anchor="t" bIns="38075" lIns="0" spcFirstLastPara="1" rIns="0" wrap="square" tIns="0">
            <a:noAutofit/>
          </a:bodyPr>
          <a:lstStyle>
            <a:lvl1pPr indent="-228600" lvl="0" marL="457200" algn="l">
              <a:lnSpc>
                <a:spcPct val="100000"/>
              </a:lnSpc>
              <a:spcBef>
                <a:spcPts val="0"/>
              </a:spcBef>
              <a:spcAft>
                <a:spcPts val="0"/>
              </a:spcAft>
              <a:buClr>
                <a:srgbClr val="53575A"/>
              </a:buClr>
              <a:buSzPts val="1000"/>
              <a:buFont typeface="Arial"/>
              <a:buNone/>
              <a:defRPr b="1" i="0" sz="1000">
                <a:solidFill>
                  <a:srgbClr val="53575A"/>
                </a:solidFill>
                <a:latin typeface="Calibri"/>
                <a:ea typeface="Calibri"/>
                <a:cs typeface="Calibri"/>
                <a:sym typeface="Calibri"/>
              </a:defRPr>
            </a:lvl1pPr>
            <a:lvl2pPr indent="-228600" lvl="1" marL="914400" algn="l">
              <a:lnSpc>
                <a:spcPct val="90000"/>
              </a:lnSpc>
              <a:spcBef>
                <a:spcPts val="4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pic>
        <p:nvPicPr>
          <p:cNvPr id="160" name="Google Shape;160;p25"/>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8">
    <p:spTree>
      <p:nvGrpSpPr>
        <p:cNvPr id="161" name="Shape 161"/>
        <p:cNvGrpSpPr/>
        <p:nvPr/>
      </p:nvGrpSpPr>
      <p:grpSpPr>
        <a:xfrm>
          <a:off x="0" y="0"/>
          <a:ext cx="0" cy="0"/>
          <a:chOff x="0" y="0"/>
          <a:chExt cx="0" cy="0"/>
        </a:xfrm>
      </p:grpSpPr>
      <p:sp>
        <p:nvSpPr>
          <p:cNvPr id="162" name="Google Shape;162;p26"/>
          <p:cNvSpPr/>
          <p:nvPr/>
        </p:nvSpPr>
        <p:spPr>
          <a:xfrm>
            <a:off x="3202" y="2453877"/>
            <a:ext cx="9141000" cy="26895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163" name="Google Shape;163;p26"/>
          <p:cNvSpPr/>
          <p:nvPr>
            <p:ph idx="2" type="pic"/>
          </p:nvPr>
        </p:nvSpPr>
        <p:spPr>
          <a:xfrm>
            <a:off x="5130825" y="4572001"/>
            <a:ext cx="1689300" cy="469500"/>
          </a:xfrm>
          <a:prstGeom prst="rect">
            <a:avLst/>
          </a:prstGeom>
          <a:noFill/>
          <a:ln>
            <a:noFill/>
          </a:ln>
        </p:spPr>
      </p:sp>
      <p:sp>
        <p:nvSpPr>
          <p:cNvPr id="164" name="Google Shape;164;p26"/>
          <p:cNvSpPr/>
          <p:nvPr>
            <p:ph idx="3" type="pic"/>
          </p:nvPr>
        </p:nvSpPr>
        <p:spPr>
          <a:xfrm>
            <a:off x="529888" y="882614"/>
            <a:ext cx="1333500" cy="1524000"/>
          </a:xfrm>
          <a:prstGeom prst="rect">
            <a:avLst/>
          </a:prstGeom>
          <a:solidFill>
            <a:srgbClr val="53575A"/>
          </a:solidFill>
          <a:ln cap="flat" cmpd="sng" w="9525">
            <a:solidFill>
              <a:schemeClr val="lt1"/>
            </a:solidFill>
            <a:prstDash val="solid"/>
            <a:round/>
            <a:headEnd len="sm" w="sm" type="none"/>
            <a:tailEnd len="sm" w="sm" type="none"/>
          </a:ln>
        </p:spPr>
      </p:sp>
      <p:sp>
        <p:nvSpPr>
          <p:cNvPr id="165" name="Google Shape;165;p26"/>
          <p:cNvSpPr/>
          <p:nvPr>
            <p:ph idx="4" type="pic"/>
          </p:nvPr>
        </p:nvSpPr>
        <p:spPr>
          <a:xfrm>
            <a:off x="3338196" y="882560"/>
            <a:ext cx="1333500" cy="1524000"/>
          </a:xfrm>
          <a:prstGeom prst="rect">
            <a:avLst/>
          </a:prstGeom>
          <a:solidFill>
            <a:srgbClr val="53575A"/>
          </a:solidFill>
          <a:ln cap="flat" cmpd="sng" w="9525">
            <a:solidFill>
              <a:schemeClr val="lt1"/>
            </a:solidFill>
            <a:prstDash val="solid"/>
            <a:round/>
            <a:headEnd len="sm" w="sm" type="none"/>
            <a:tailEnd len="sm" w="sm" type="none"/>
          </a:ln>
        </p:spPr>
      </p:sp>
      <p:sp>
        <p:nvSpPr>
          <p:cNvPr id="166" name="Google Shape;166;p26"/>
          <p:cNvSpPr txBox="1"/>
          <p:nvPr>
            <p:ph idx="1" type="body"/>
          </p:nvPr>
        </p:nvSpPr>
        <p:spPr>
          <a:xfrm>
            <a:off x="1865159" y="882614"/>
            <a:ext cx="1333500" cy="3969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0"/>
              </a:spcBef>
              <a:spcAft>
                <a:spcPts val="0"/>
              </a:spcAft>
              <a:buClr>
                <a:srgbClr val="00A6CE"/>
              </a:buClr>
              <a:buSzPts val="1200"/>
              <a:buNone/>
              <a:defRPr b="0" i="0" sz="1200">
                <a:solidFill>
                  <a:srgbClr val="00A6CE"/>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67" name="Google Shape;167;p26"/>
          <p:cNvSpPr txBox="1"/>
          <p:nvPr>
            <p:ph idx="5" type="body"/>
          </p:nvPr>
        </p:nvSpPr>
        <p:spPr>
          <a:xfrm>
            <a:off x="1863389" y="1412882"/>
            <a:ext cx="1333500" cy="4974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600"/>
              </a:spcBef>
              <a:spcAft>
                <a:spcPts val="0"/>
              </a:spcAft>
              <a:buClr>
                <a:srgbClr val="53575A"/>
              </a:buClr>
              <a:buSzPts val="800"/>
              <a:buFont typeface="Arial"/>
              <a:buNone/>
              <a:defRPr b="1" i="0" sz="800">
                <a:solidFill>
                  <a:srgbClr val="53575A"/>
                </a:solidFill>
                <a:latin typeface="Calibri"/>
                <a:ea typeface="Calibri"/>
                <a:cs typeface="Calibri"/>
                <a:sym typeface="Calibri"/>
              </a:defRPr>
            </a:lvl1pPr>
            <a:lvl2pPr indent="-228600" lvl="1" marL="914400" algn="l">
              <a:lnSpc>
                <a:spcPct val="90000"/>
              </a:lnSpc>
              <a:spcBef>
                <a:spcPts val="6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68" name="Google Shape;168;p26"/>
          <p:cNvSpPr/>
          <p:nvPr>
            <p:ph idx="6" type="pic"/>
          </p:nvPr>
        </p:nvSpPr>
        <p:spPr>
          <a:xfrm>
            <a:off x="6146503" y="882260"/>
            <a:ext cx="1333500" cy="1524000"/>
          </a:xfrm>
          <a:prstGeom prst="rect">
            <a:avLst/>
          </a:prstGeom>
          <a:solidFill>
            <a:srgbClr val="53575A"/>
          </a:solidFill>
          <a:ln cap="flat" cmpd="sng" w="9525">
            <a:solidFill>
              <a:schemeClr val="lt1"/>
            </a:solidFill>
            <a:prstDash val="solid"/>
            <a:round/>
            <a:headEnd len="sm" w="sm" type="none"/>
            <a:tailEnd len="sm" w="sm" type="none"/>
          </a:ln>
        </p:spPr>
      </p:sp>
      <p:sp>
        <p:nvSpPr>
          <p:cNvPr id="169" name="Google Shape;169;p26"/>
          <p:cNvSpPr/>
          <p:nvPr>
            <p:ph idx="7" type="pic"/>
          </p:nvPr>
        </p:nvSpPr>
        <p:spPr>
          <a:xfrm>
            <a:off x="529888" y="2687735"/>
            <a:ext cx="1333500" cy="1524000"/>
          </a:xfrm>
          <a:prstGeom prst="rect">
            <a:avLst/>
          </a:prstGeom>
          <a:solidFill>
            <a:srgbClr val="53575A"/>
          </a:solidFill>
          <a:ln cap="flat" cmpd="sng" w="9525">
            <a:solidFill>
              <a:schemeClr val="lt1"/>
            </a:solidFill>
            <a:prstDash val="solid"/>
            <a:round/>
            <a:headEnd len="sm" w="sm" type="none"/>
            <a:tailEnd len="sm" w="sm" type="none"/>
          </a:ln>
        </p:spPr>
      </p:sp>
      <p:sp>
        <p:nvSpPr>
          <p:cNvPr id="170" name="Google Shape;170;p26"/>
          <p:cNvSpPr/>
          <p:nvPr>
            <p:ph idx="8" type="pic"/>
          </p:nvPr>
        </p:nvSpPr>
        <p:spPr>
          <a:xfrm>
            <a:off x="3336396" y="2688167"/>
            <a:ext cx="1333500" cy="1524000"/>
          </a:xfrm>
          <a:prstGeom prst="rect">
            <a:avLst/>
          </a:prstGeom>
          <a:solidFill>
            <a:srgbClr val="53575A"/>
          </a:solidFill>
          <a:ln cap="flat" cmpd="sng" w="9525">
            <a:solidFill>
              <a:schemeClr val="lt1"/>
            </a:solidFill>
            <a:prstDash val="solid"/>
            <a:round/>
            <a:headEnd len="sm" w="sm" type="none"/>
            <a:tailEnd len="sm" w="sm" type="none"/>
          </a:ln>
        </p:spPr>
      </p:sp>
      <p:sp>
        <p:nvSpPr>
          <p:cNvPr id="171" name="Google Shape;171;p26"/>
          <p:cNvSpPr/>
          <p:nvPr>
            <p:ph idx="9" type="pic"/>
          </p:nvPr>
        </p:nvSpPr>
        <p:spPr>
          <a:xfrm>
            <a:off x="6146271" y="2698750"/>
            <a:ext cx="1333500" cy="1513500"/>
          </a:xfrm>
          <a:prstGeom prst="rect">
            <a:avLst/>
          </a:prstGeom>
          <a:solidFill>
            <a:srgbClr val="53575A"/>
          </a:solidFill>
          <a:ln cap="flat" cmpd="sng" w="9525">
            <a:solidFill>
              <a:schemeClr val="lt1"/>
            </a:solidFill>
            <a:prstDash val="solid"/>
            <a:round/>
            <a:headEnd len="sm" w="sm" type="none"/>
            <a:tailEnd len="sm" w="sm" type="none"/>
          </a:ln>
        </p:spPr>
      </p:sp>
      <p:sp>
        <p:nvSpPr>
          <p:cNvPr id="172" name="Google Shape;172;p26"/>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173" name="Google Shape;173;p26"/>
          <p:cNvSpPr txBox="1"/>
          <p:nvPr>
            <p:ph type="title"/>
          </p:nvPr>
        </p:nvSpPr>
        <p:spPr>
          <a:xfrm>
            <a:off x="381000" y="381000"/>
            <a:ext cx="8382000" cy="400200"/>
          </a:xfrm>
          <a:prstGeom prst="rect">
            <a:avLst/>
          </a:prstGeom>
          <a:noFill/>
          <a:ln>
            <a:noFill/>
          </a:ln>
        </p:spPr>
        <p:txBody>
          <a:bodyPr anchorCtr="0" anchor="t" bIns="38075" lIns="0" spcFirstLastPara="1" rIns="0"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00A6CE"/>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74" name="Google Shape;174;p26"/>
          <p:cNvSpPr txBox="1"/>
          <p:nvPr>
            <p:ph idx="13" type="body"/>
          </p:nvPr>
        </p:nvSpPr>
        <p:spPr>
          <a:xfrm>
            <a:off x="4672527" y="882614"/>
            <a:ext cx="1333500" cy="3969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0"/>
              </a:spcBef>
              <a:spcAft>
                <a:spcPts val="0"/>
              </a:spcAft>
              <a:buClr>
                <a:srgbClr val="00A6CE"/>
              </a:buClr>
              <a:buSzPts val="1200"/>
              <a:buNone/>
              <a:defRPr b="0" i="0" sz="1200">
                <a:solidFill>
                  <a:srgbClr val="00A6CE"/>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75" name="Google Shape;175;p26"/>
          <p:cNvSpPr txBox="1"/>
          <p:nvPr>
            <p:ph idx="14" type="body"/>
          </p:nvPr>
        </p:nvSpPr>
        <p:spPr>
          <a:xfrm>
            <a:off x="4670758" y="1412882"/>
            <a:ext cx="1333500" cy="4974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600"/>
              </a:spcBef>
              <a:spcAft>
                <a:spcPts val="0"/>
              </a:spcAft>
              <a:buClr>
                <a:srgbClr val="53575A"/>
              </a:buClr>
              <a:buSzPts val="800"/>
              <a:buFont typeface="Arial"/>
              <a:buNone/>
              <a:defRPr b="1" i="0" sz="800">
                <a:solidFill>
                  <a:srgbClr val="53575A"/>
                </a:solidFill>
                <a:latin typeface="Calibri"/>
                <a:ea typeface="Calibri"/>
                <a:cs typeface="Calibri"/>
                <a:sym typeface="Calibri"/>
              </a:defRPr>
            </a:lvl1pPr>
            <a:lvl2pPr indent="-228600" lvl="1" marL="914400" algn="l">
              <a:lnSpc>
                <a:spcPct val="90000"/>
              </a:lnSpc>
              <a:spcBef>
                <a:spcPts val="6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76" name="Google Shape;176;p26"/>
          <p:cNvSpPr txBox="1"/>
          <p:nvPr>
            <p:ph idx="15" type="body"/>
          </p:nvPr>
        </p:nvSpPr>
        <p:spPr>
          <a:xfrm>
            <a:off x="7479895" y="882614"/>
            <a:ext cx="1333500" cy="3969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0"/>
              </a:spcBef>
              <a:spcAft>
                <a:spcPts val="0"/>
              </a:spcAft>
              <a:buClr>
                <a:srgbClr val="00A6CE"/>
              </a:buClr>
              <a:buSzPts val="1200"/>
              <a:buNone/>
              <a:defRPr b="0" i="0" sz="1200">
                <a:solidFill>
                  <a:srgbClr val="00A6CE"/>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77" name="Google Shape;177;p26"/>
          <p:cNvSpPr txBox="1"/>
          <p:nvPr>
            <p:ph idx="16" type="body"/>
          </p:nvPr>
        </p:nvSpPr>
        <p:spPr>
          <a:xfrm>
            <a:off x="7478126" y="1412882"/>
            <a:ext cx="1333500" cy="4974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600"/>
              </a:spcBef>
              <a:spcAft>
                <a:spcPts val="0"/>
              </a:spcAft>
              <a:buClr>
                <a:srgbClr val="53575A"/>
              </a:buClr>
              <a:buSzPts val="800"/>
              <a:buFont typeface="Arial"/>
              <a:buNone/>
              <a:defRPr b="1" i="0" sz="800">
                <a:solidFill>
                  <a:srgbClr val="53575A"/>
                </a:solidFill>
                <a:latin typeface="Calibri"/>
                <a:ea typeface="Calibri"/>
                <a:cs typeface="Calibri"/>
                <a:sym typeface="Calibri"/>
              </a:defRPr>
            </a:lvl1pPr>
            <a:lvl2pPr indent="-228600" lvl="1" marL="914400" algn="l">
              <a:lnSpc>
                <a:spcPct val="90000"/>
              </a:lnSpc>
              <a:spcBef>
                <a:spcPts val="6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78" name="Google Shape;178;p26"/>
          <p:cNvSpPr txBox="1"/>
          <p:nvPr>
            <p:ph idx="17" type="body"/>
          </p:nvPr>
        </p:nvSpPr>
        <p:spPr>
          <a:xfrm>
            <a:off x="1865159" y="2682338"/>
            <a:ext cx="1333500" cy="3969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0"/>
              </a:spcBef>
              <a:spcAft>
                <a:spcPts val="0"/>
              </a:spcAft>
              <a:buClr>
                <a:schemeClr val="lt1"/>
              </a:buClr>
              <a:buSzPts val="1200"/>
              <a:buNone/>
              <a:defRPr b="0" i="0" sz="12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79" name="Google Shape;179;p26"/>
          <p:cNvSpPr txBox="1"/>
          <p:nvPr>
            <p:ph idx="18" type="body"/>
          </p:nvPr>
        </p:nvSpPr>
        <p:spPr>
          <a:xfrm>
            <a:off x="1863389" y="3212605"/>
            <a:ext cx="1333500" cy="4974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600"/>
              </a:spcBef>
              <a:spcAft>
                <a:spcPts val="0"/>
              </a:spcAft>
              <a:buClr>
                <a:srgbClr val="53575A"/>
              </a:buClr>
              <a:buSzPts val="800"/>
              <a:buFont typeface="Arial"/>
              <a:buNone/>
              <a:defRPr b="1" i="0" sz="800">
                <a:solidFill>
                  <a:srgbClr val="53575A"/>
                </a:solidFill>
                <a:latin typeface="Calibri"/>
                <a:ea typeface="Calibri"/>
                <a:cs typeface="Calibri"/>
                <a:sym typeface="Calibri"/>
              </a:defRPr>
            </a:lvl1pPr>
            <a:lvl2pPr indent="-228600" lvl="1" marL="914400" algn="l">
              <a:lnSpc>
                <a:spcPct val="90000"/>
              </a:lnSpc>
              <a:spcBef>
                <a:spcPts val="6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80" name="Google Shape;180;p26"/>
          <p:cNvSpPr txBox="1"/>
          <p:nvPr>
            <p:ph idx="19" type="body"/>
          </p:nvPr>
        </p:nvSpPr>
        <p:spPr>
          <a:xfrm>
            <a:off x="4672527" y="2682338"/>
            <a:ext cx="1333500" cy="3969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0"/>
              </a:spcBef>
              <a:spcAft>
                <a:spcPts val="0"/>
              </a:spcAft>
              <a:buClr>
                <a:schemeClr val="lt1"/>
              </a:buClr>
              <a:buSzPts val="1200"/>
              <a:buNone/>
              <a:defRPr b="0" i="0" sz="12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81" name="Google Shape;181;p26"/>
          <p:cNvSpPr txBox="1"/>
          <p:nvPr>
            <p:ph idx="20" type="body"/>
          </p:nvPr>
        </p:nvSpPr>
        <p:spPr>
          <a:xfrm>
            <a:off x="4670758" y="3212605"/>
            <a:ext cx="1333500" cy="4974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600"/>
              </a:spcBef>
              <a:spcAft>
                <a:spcPts val="0"/>
              </a:spcAft>
              <a:buClr>
                <a:srgbClr val="53575A"/>
              </a:buClr>
              <a:buSzPts val="800"/>
              <a:buFont typeface="Arial"/>
              <a:buNone/>
              <a:defRPr b="1" i="0" sz="800">
                <a:solidFill>
                  <a:srgbClr val="53575A"/>
                </a:solidFill>
                <a:latin typeface="Calibri"/>
                <a:ea typeface="Calibri"/>
                <a:cs typeface="Calibri"/>
                <a:sym typeface="Calibri"/>
              </a:defRPr>
            </a:lvl1pPr>
            <a:lvl2pPr indent="-228600" lvl="1" marL="914400" algn="l">
              <a:lnSpc>
                <a:spcPct val="90000"/>
              </a:lnSpc>
              <a:spcBef>
                <a:spcPts val="6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82" name="Google Shape;182;p26"/>
          <p:cNvSpPr txBox="1"/>
          <p:nvPr>
            <p:ph idx="21" type="body"/>
          </p:nvPr>
        </p:nvSpPr>
        <p:spPr>
          <a:xfrm>
            <a:off x="7479895" y="2682338"/>
            <a:ext cx="1333500" cy="3969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0"/>
              </a:spcBef>
              <a:spcAft>
                <a:spcPts val="0"/>
              </a:spcAft>
              <a:buClr>
                <a:schemeClr val="lt1"/>
              </a:buClr>
              <a:buSzPts val="1200"/>
              <a:buNone/>
              <a:defRPr b="0" i="0" sz="12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1700"/>
              <a:buNone/>
              <a:defRPr sz="1700">
                <a:solidFill>
                  <a:schemeClr val="lt1"/>
                </a:solidFill>
              </a:defRPr>
            </a:lvl2pPr>
            <a:lvl3pPr indent="-228600" lvl="2" marL="1371600" algn="l">
              <a:lnSpc>
                <a:spcPct val="90000"/>
              </a:lnSpc>
              <a:spcBef>
                <a:spcPts val="400"/>
              </a:spcBef>
              <a:spcAft>
                <a:spcPts val="0"/>
              </a:spcAft>
              <a:buClr>
                <a:schemeClr val="lt1"/>
              </a:buClr>
              <a:buSzPts val="1700"/>
              <a:buNone/>
              <a:defRPr sz="1700">
                <a:solidFill>
                  <a:schemeClr val="lt1"/>
                </a:solidFill>
              </a:defRPr>
            </a:lvl3pPr>
            <a:lvl4pPr indent="-228600" lvl="3" marL="1828800" algn="l">
              <a:lnSpc>
                <a:spcPct val="90000"/>
              </a:lnSpc>
              <a:spcBef>
                <a:spcPts val="400"/>
              </a:spcBef>
              <a:spcAft>
                <a:spcPts val="0"/>
              </a:spcAft>
              <a:buClr>
                <a:schemeClr val="lt1"/>
              </a:buClr>
              <a:buSzPts val="1700"/>
              <a:buNone/>
              <a:defRPr sz="1700">
                <a:solidFill>
                  <a:schemeClr val="lt1"/>
                </a:solidFill>
              </a:defRPr>
            </a:lvl4pPr>
            <a:lvl5pPr indent="-228600" lvl="4" marL="2286000" algn="l">
              <a:lnSpc>
                <a:spcPct val="90000"/>
              </a:lnSpc>
              <a:spcBef>
                <a:spcPts val="400"/>
              </a:spcBef>
              <a:spcAft>
                <a:spcPts val="0"/>
              </a:spcAft>
              <a:buClr>
                <a:schemeClr val="lt1"/>
              </a:buClr>
              <a:buSzPts val="1700"/>
              <a:buNone/>
              <a:defRPr sz="17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83" name="Google Shape;183;p26"/>
          <p:cNvSpPr txBox="1"/>
          <p:nvPr>
            <p:ph idx="22" type="body"/>
          </p:nvPr>
        </p:nvSpPr>
        <p:spPr>
          <a:xfrm>
            <a:off x="7478126" y="3212605"/>
            <a:ext cx="1333500" cy="497400"/>
          </a:xfrm>
          <a:prstGeom prst="rect">
            <a:avLst/>
          </a:prstGeom>
          <a:noFill/>
          <a:ln>
            <a:noFill/>
          </a:ln>
        </p:spPr>
        <p:txBody>
          <a:bodyPr anchorCtr="0" anchor="t" bIns="38075" lIns="76175" spcFirstLastPara="1" rIns="0" wrap="square" tIns="0">
            <a:noAutofit/>
          </a:bodyPr>
          <a:lstStyle>
            <a:lvl1pPr indent="-228600" lvl="0" marL="457200" algn="l">
              <a:lnSpc>
                <a:spcPct val="100000"/>
              </a:lnSpc>
              <a:spcBef>
                <a:spcPts val="600"/>
              </a:spcBef>
              <a:spcAft>
                <a:spcPts val="0"/>
              </a:spcAft>
              <a:buClr>
                <a:srgbClr val="53575A"/>
              </a:buClr>
              <a:buSzPts val="800"/>
              <a:buFont typeface="Arial"/>
              <a:buNone/>
              <a:defRPr b="1" i="0" sz="800">
                <a:solidFill>
                  <a:srgbClr val="53575A"/>
                </a:solidFill>
                <a:latin typeface="Calibri"/>
                <a:ea typeface="Calibri"/>
                <a:cs typeface="Calibri"/>
                <a:sym typeface="Calibri"/>
              </a:defRPr>
            </a:lvl1pPr>
            <a:lvl2pPr indent="-228600" lvl="1" marL="914400" algn="l">
              <a:lnSpc>
                <a:spcPct val="90000"/>
              </a:lnSpc>
              <a:spcBef>
                <a:spcPts val="600"/>
              </a:spcBef>
              <a:spcAft>
                <a:spcPts val="0"/>
              </a:spcAft>
              <a:buClr>
                <a:srgbClr val="005677"/>
              </a:buClr>
              <a:buSzPts val="1400"/>
              <a:buFont typeface="Arial"/>
              <a:buNone/>
              <a:defRPr sz="1400">
                <a:solidFill>
                  <a:srgbClr val="005677"/>
                </a:solidFill>
              </a:defRPr>
            </a:lvl2pPr>
            <a:lvl3pPr indent="-228600" lvl="2" marL="1371600" algn="l">
              <a:lnSpc>
                <a:spcPct val="90000"/>
              </a:lnSpc>
              <a:spcBef>
                <a:spcPts val="400"/>
              </a:spcBef>
              <a:spcAft>
                <a:spcPts val="0"/>
              </a:spcAft>
              <a:buClr>
                <a:srgbClr val="005677"/>
              </a:buClr>
              <a:buSzPts val="1400"/>
              <a:buFont typeface="Arial"/>
              <a:buNone/>
              <a:defRPr sz="1400">
                <a:solidFill>
                  <a:srgbClr val="005677"/>
                </a:solidFill>
              </a:defRPr>
            </a:lvl3pPr>
            <a:lvl4pPr indent="-228600" lvl="3" marL="1828800" algn="l">
              <a:lnSpc>
                <a:spcPct val="90000"/>
              </a:lnSpc>
              <a:spcBef>
                <a:spcPts val="400"/>
              </a:spcBef>
              <a:spcAft>
                <a:spcPts val="0"/>
              </a:spcAft>
              <a:buClr>
                <a:srgbClr val="005677"/>
              </a:buClr>
              <a:buSzPts val="1400"/>
              <a:buFont typeface="Arial"/>
              <a:buNone/>
              <a:defRPr sz="1400">
                <a:solidFill>
                  <a:srgbClr val="005677"/>
                </a:solidFill>
              </a:defRPr>
            </a:lvl4pPr>
            <a:lvl5pPr indent="-228600" lvl="4" marL="2286000" algn="l">
              <a:lnSpc>
                <a:spcPct val="90000"/>
              </a:lnSpc>
              <a:spcBef>
                <a:spcPts val="400"/>
              </a:spcBef>
              <a:spcAft>
                <a:spcPts val="0"/>
              </a:spcAft>
              <a:buClr>
                <a:srgbClr val="005677"/>
              </a:buClr>
              <a:buSzPts val="1400"/>
              <a:buFont typeface="Arial"/>
              <a:buNone/>
              <a:defRPr sz="1400">
                <a:solidFill>
                  <a:srgbClr val="005677"/>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pic>
        <p:nvPicPr>
          <p:cNvPr id="184" name="Google Shape;184;p26"/>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1_Content with Caption">
    <p:spTree>
      <p:nvGrpSpPr>
        <p:cNvPr id="185"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b="0" l="25000" r="25000" t="0"/>
          <a:stretch/>
        </p:blipFill>
        <p:spPr>
          <a:xfrm>
            <a:off x="0" y="7471"/>
            <a:ext cx="4572006" cy="5143500"/>
          </a:xfrm>
          <a:prstGeom prst="rect">
            <a:avLst/>
          </a:prstGeom>
          <a:noFill/>
          <a:ln>
            <a:noFill/>
          </a:ln>
        </p:spPr>
      </p:pic>
      <p:sp>
        <p:nvSpPr>
          <p:cNvPr id="187" name="Google Shape;187;p27"/>
          <p:cNvSpPr txBox="1"/>
          <p:nvPr>
            <p:ph idx="1" type="body"/>
          </p:nvPr>
        </p:nvSpPr>
        <p:spPr>
          <a:xfrm>
            <a:off x="4572000" y="315830"/>
            <a:ext cx="4095600" cy="4151100"/>
          </a:xfrm>
          <a:prstGeom prst="rect">
            <a:avLst/>
          </a:prstGeom>
          <a:noFill/>
          <a:ln>
            <a:noFill/>
          </a:ln>
        </p:spPr>
        <p:txBody>
          <a:bodyPr anchorCtr="0" anchor="ctr" bIns="38075" lIns="76175" spcFirstLastPara="1" rIns="0" wrap="square" tIns="38075">
            <a:noAutofit/>
          </a:bodyPr>
          <a:lstStyle>
            <a:lvl1pPr indent="-228600" lvl="0" marL="457200" algn="r">
              <a:lnSpc>
                <a:spcPct val="90000"/>
              </a:lnSpc>
              <a:spcBef>
                <a:spcPts val="800"/>
              </a:spcBef>
              <a:spcAft>
                <a:spcPts val="0"/>
              </a:spcAft>
              <a:buClr>
                <a:srgbClr val="53575A"/>
              </a:buClr>
              <a:buSzPts val="2500"/>
              <a:buNone/>
              <a:defRPr sz="2500">
                <a:solidFill>
                  <a:srgbClr val="53575A"/>
                </a:solidFill>
              </a:defRPr>
            </a:lvl1pPr>
            <a:lvl2pPr indent="-228600" lvl="1" marL="914400" algn="r">
              <a:lnSpc>
                <a:spcPct val="90000"/>
              </a:lnSpc>
              <a:spcBef>
                <a:spcPts val="400"/>
              </a:spcBef>
              <a:spcAft>
                <a:spcPts val="0"/>
              </a:spcAft>
              <a:buClr>
                <a:srgbClr val="00A6CE"/>
              </a:buClr>
              <a:buSzPts val="2300"/>
              <a:buNone/>
              <a:defRPr sz="2300">
                <a:solidFill>
                  <a:srgbClr val="00A6CE"/>
                </a:solidFill>
              </a:defRPr>
            </a:lvl2pPr>
            <a:lvl3pPr indent="-228600" lvl="2" marL="1371600" algn="r">
              <a:lnSpc>
                <a:spcPct val="90000"/>
              </a:lnSpc>
              <a:spcBef>
                <a:spcPts val="400"/>
              </a:spcBef>
              <a:spcAft>
                <a:spcPts val="0"/>
              </a:spcAft>
              <a:buClr>
                <a:srgbClr val="00A6CE"/>
              </a:buClr>
              <a:buSzPts val="2300"/>
              <a:buNone/>
              <a:defRPr sz="2300">
                <a:solidFill>
                  <a:srgbClr val="00A6CE"/>
                </a:solidFill>
              </a:defRPr>
            </a:lvl3pPr>
            <a:lvl4pPr indent="-228600" lvl="3" marL="1828800" algn="r">
              <a:lnSpc>
                <a:spcPct val="90000"/>
              </a:lnSpc>
              <a:spcBef>
                <a:spcPts val="400"/>
              </a:spcBef>
              <a:spcAft>
                <a:spcPts val="0"/>
              </a:spcAft>
              <a:buClr>
                <a:srgbClr val="00A6CE"/>
              </a:buClr>
              <a:buSzPts val="2300"/>
              <a:buNone/>
              <a:defRPr sz="2300">
                <a:solidFill>
                  <a:srgbClr val="00A6CE"/>
                </a:solidFill>
              </a:defRPr>
            </a:lvl4pPr>
            <a:lvl5pPr indent="-228600" lvl="4" marL="2286000" algn="r">
              <a:lnSpc>
                <a:spcPct val="90000"/>
              </a:lnSpc>
              <a:spcBef>
                <a:spcPts val="400"/>
              </a:spcBef>
              <a:spcAft>
                <a:spcPts val="0"/>
              </a:spcAft>
              <a:buClr>
                <a:srgbClr val="00A6CE"/>
              </a:buClr>
              <a:buSzPts val="2300"/>
              <a:buNone/>
              <a:defRPr sz="2300">
                <a:solidFill>
                  <a:srgbClr val="00A6CE"/>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88" name="Google Shape;188;p27"/>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1_Section Header">
    <p:bg>
      <p:bgPr>
        <a:solidFill>
          <a:srgbClr val="F1F1F1"/>
        </a:solidFill>
      </p:bgPr>
    </p:bg>
    <p:spTree>
      <p:nvGrpSpPr>
        <p:cNvPr id="189" name="Shape 189"/>
        <p:cNvGrpSpPr/>
        <p:nvPr/>
      </p:nvGrpSpPr>
      <p:grpSpPr>
        <a:xfrm>
          <a:off x="0" y="0"/>
          <a:ext cx="0" cy="0"/>
          <a:chOff x="0" y="0"/>
          <a:chExt cx="0" cy="0"/>
        </a:xfrm>
      </p:grpSpPr>
      <p:sp>
        <p:nvSpPr>
          <p:cNvPr id="190" name="Google Shape;190;p28"/>
          <p:cNvSpPr txBox="1"/>
          <p:nvPr>
            <p:ph type="title"/>
          </p:nvPr>
        </p:nvSpPr>
        <p:spPr>
          <a:xfrm>
            <a:off x="623888" y="1313804"/>
            <a:ext cx="7886700" cy="741900"/>
          </a:xfrm>
          <a:prstGeom prst="rect">
            <a:avLst/>
          </a:prstGeom>
          <a:noFill/>
          <a:ln>
            <a:noFill/>
          </a:ln>
        </p:spPr>
        <p:txBody>
          <a:bodyPr anchorCtr="0" anchor="b" bIns="38075" lIns="76175" spcFirstLastPara="1" rIns="76175" wrap="square" tIns="38075">
            <a:spAutoFit/>
          </a:bodyPr>
          <a:lstStyle>
            <a:lvl1pPr lvl="0" algn="l">
              <a:lnSpc>
                <a:spcPct val="90000"/>
              </a:lnSpc>
              <a:spcBef>
                <a:spcPts val="0"/>
              </a:spcBef>
              <a:spcAft>
                <a:spcPts val="0"/>
              </a:spcAft>
              <a:buClr>
                <a:srgbClr val="49B5FF"/>
              </a:buClr>
              <a:buSzPts val="4000"/>
              <a:buFont typeface="Avenir"/>
              <a:buNone/>
              <a:defRPr sz="4800">
                <a:solidFill>
                  <a:srgbClr val="49B5FF"/>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91" name="Google Shape;191;p28"/>
          <p:cNvSpPr txBox="1"/>
          <p:nvPr>
            <p:ph idx="1" type="body"/>
          </p:nvPr>
        </p:nvSpPr>
        <p:spPr>
          <a:xfrm>
            <a:off x="623888" y="2074583"/>
            <a:ext cx="7886700" cy="1125600"/>
          </a:xfrm>
          <a:prstGeom prst="rect">
            <a:avLst/>
          </a:prstGeom>
          <a:noFill/>
          <a:ln>
            <a:noFill/>
          </a:ln>
        </p:spPr>
        <p:txBody>
          <a:bodyPr anchorCtr="0" anchor="t" bIns="38075" lIns="76175" spcFirstLastPara="1" rIns="76175" wrap="square" tIns="38075">
            <a:normAutofit/>
          </a:bodyPr>
          <a:lstStyle>
            <a:lvl1pPr indent="-228600" lvl="0" marL="457200" algn="l">
              <a:lnSpc>
                <a:spcPct val="90000"/>
              </a:lnSpc>
              <a:spcBef>
                <a:spcPts val="1000"/>
              </a:spcBef>
              <a:spcAft>
                <a:spcPts val="0"/>
              </a:spcAft>
              <a:buClr>
                <a:schemeClr val="lt1"/>
              </a:buClr>
              <a:buSzPts val="2000"/>
              <a:buNone/>
              <a:defRPr sz="2400">
                <a:solidFill>
                  <a:schemeClr val="lt1"/>
                </a:solidFill>
              </a:defRPr>
            </a:lvl1pPr>
            <a:lvl2pPr indent="-228600" lvl="1" marL="914400" algn="l">
              <a:lnSpc>
                <a:spcPct val="90000"/>
              </a:lnSpc>
              <a:spcBef>
                <a:spcPts val="500"/>
              </a:spcBef>
              <a:spcAft>
                <a:spcPts val="0"/>
              </a:spcAft>
              <a:buClr>
                <a:srgbClr val="888888"/>
              </a:buClr>
              <a:buSzPts val="1700"/>
              <a:buNone/>
              <a:defRPr sz="2000">
                <a:solidFill>
                  <a:srgbClr val="888888"/>
                </a:solidFill>
              </a:defRPr>
            </a:lvl2pPr>
            <a:lvl3pPr indent="-228600" lvl="2" marL="1371600" algn="l">
              <a:lnSpc>
                <a:spcPct val="90000"/>
              </a:lnSpc>
              <a:spcBef>
                <a:spcPts val="500"/>
              </a:spcBef>
              <a:spcAft>
                <a:spcPts val="0"/>
              </a:spcAft>
              <a:buClr>
                <a:srgbClr val="888888"/>
              </a:buClr>
              <a:buSzPts val="1500"/>
              <a:buNone/>
              <a:defRPr sz="1800">
                <a:solidFill>
                  <a:srgbClr val="888888"/>
                </a:solidFill>
              </a:defRPr>
            </a:lvl3pPr>
            <a:lvl4pPr indent="-228600" lvl="3" marL="1828800" algn="l">
              <a:lnSpc>
                <a:spcPct val="90000"/>
              </a:lnSpc>
              <a:spcBef>
                <a:spcPts val="500"/>
              </a:spcBef>
              <a:spcAft>
                <a:spcPts val="0"/>
              </a:spcAft>
              <a:buClr>
                <a:srgbClr val="888888"/>
              </a:buClr>
              <a:buSzPts val="1400"/>
              <a:buNone/>
              <a:defRPr sz="1600">
                <a:solidFill>
                  <a:srgbClr val="888888"/>
                </a:solidFill>
              </a:defRPr>
            </a:lvl4pPr>
            <a:lvl5pPr indent="-228600" lvl="4" marL="2286000" algn="l">
              <a:lnSpc>
                <a:spcPct val="90000"/>
              </a:lnSpc>
              <a:spcBef>
                <a:spcPts val="500"/>
              </a:spcBef>
              <a:spcAft>
                <a:spcPts val="0"/>
              </a:spcAft>
              <a:buClr>
                <a:srgbClr val="888888"/>
              </a:buClr>
              <a:buSzPts val="1400"/>
              <a:buNone/>
              <a:defRPr sz="1600">
                <a:solidFill>
                  <a:srgbClr val="888888"/>
                </a:solidFill>
              </a:defRPr>
            </a:lvl5pPr>
            <a:lvl6pPr indent="-228600" lvl="5" marL="2743200" algn="l">
              <a:lnSpc>
                <a:spcPct val="90000"/>
              </a:lnSpc>
              <a:spcBef>
                <a:spcPts val="500"/>
              </a:spcBef>
              <a:spcAft>
                <a:spcPts val="0"/>
              </a:spcAft>
              <a:buClr>
                <a:srgbClr val="888888"/>
              </a:buClr>
              <a:buSzPts val="1400"/>
              <a:buNone/>
              <a:defRPr sz="1600">
                <a:solidFill>
                  <a:srgbClr val="888888"/>
                </a:solidFill>
              </a:defRPr>
            </a:lvl6pPr>
            <a:lvl7pPr indent="-228600" lvl="6" marL="3200400" algn="l">
              <a:lnSpc>
                <a:spcPct val="90000"/>
              </a:lnSpc>
              <a:spcBef>
                <a:spcPts val="500"/>
              </a:spcBef>
              <a:spcAft>
                <a:spcPts val="0"/>
              </a:spcAft>
              <a:buClr>
                <a:srgbClr val="888888"/>
              </a:buClr>
              <a:buSzPts val="1400"/>
              <a:buNone/>
              <a:defRPr sz="1600">
                <a:solidFill>
                  <a:srgbClr val="888888"/>
                </a:solidFill>
              </a:defRPr>
            </a:lvl7pPr>
            <a:lvl8pPr indent="-228600" lvl="7" marL="3657600" algn="l">
              <a:lnSpc>
                <a:spcPct val="90000"/>
              </a:lnSpc>
              <a:spcBef>
                <a:spcPts val="500"/>
              </a:spcBef>
              <a:spcAft>
                <a:spcPts val="0"/>
              </a:spcAft>
              <a:buClr>
                <a:srgbClr val="888888"/>
              </a:buClr>
              <a:buSzPts val="1400"/>
              <a:buNone/>
              <a:defRPr sz="1600">
                <a:solidFill>
                  <a:srgbClr val="888888"/>
                </a:solidFill>
              </a:defRPr>
            </a:lvl8pPr>
            <a:lvl9pPr indent="-228600" lvl="8" marL="4114800" algn="l">
              <a:lnSpc>
                <a:spcPct val="90000"/>
              </a:lnSpc>
              <a:spcBef>
                <a:spcPts val="500"/>
              </a:spcBef>
              <a:spcAft>
                <a:spcPts val="0"/>
              </a:spcAft>
              <a:buClr>
                <a:srgbClr val="888888"/>
              </a:buClr>
              <a:buSzPts val="1400"/>
              <a:buNone/>
              <a:defRPr sz="1600">
                <a:solidFill>
                  <a:srgbClr val="888888"/>
                </a:solidFill>
              </a:defRPr>
            </a:lvl9pPr>
          </a:lstStyle>
          <a:p/>
        </p:txBody>
      </p:sp>
      <p:sp>
        <p:nvSpPr>
          <p:cNvPr id="192" name="Google Shape;192;p28"/>
          <p:cNvSpPr/>
          <p:nvPr/>
        </p:nvSpPr>
        <p:spPr>
          <a:xfrm>
            <a:off x="6770597" y="0"/>
            <a:ext cx="2373600" cy="51435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p:txBody>
      </p:sp>
      <p:sp>
        <p:nvSpPr>
          <p:cNvPr id="193" name="Google Shape;193;p28"/>
          <p:cNvSpPr/>
          <p:nvPr/>
        </p:nvSpPr>
        <p:spPr>
          <a:xfrm>
            <a:off x="-9524" y="0"/>
            <a:ext cx="6888000" cy="5143500"/>
          </a:xfrm>
          <a:prstGeom prst="rect">
            <a:avLst/>
          </a:prstGeom>
          <a:solidFill>
            <a:srgbClr val="53575A"/>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p:txBody>
      </p:sp>
      <p:sp>
        <p:nvSpPr>
          <p:cNvPr id="194" name="Google Shape;194;p28"/>
          <p:cNvSpPr/>
          <p:nvPr>
            <p:ph idx="2" type="pic"/>
          </p:nvPr>
        </p:nvSpPr>
        <p:spPr>
          <a:xfrm>
            <a:off x="5130824" y="4572001"/>
            <a:ext cx="1689300" cy="469500"/>
          </a:xfrm>
          <a:prstGeom prst="rect">
            <a:avLst/>
          </a:prstGeom>
          <a:noFill/>
          <a:ln>
            <a:noFill/>
          </a:ln>
        </p:spPr>
      </p:sp>
      <p:pic>
        <p:nvPicPr>
          <p:cNvPr descr="Shape, arrow&#10;&#10;Description automatically generated" id="195" name="Google Shape;195;p28"/>
          <p:cNvPicPr preferRelativeResize="0"/>
          <p:nvPr/>
        </p:nvPicPr>
        <p:blipFill rotWithShape="1">
          <a:blip r:embed="rId2">
            <a:alphaModFix amt="48000"/>
          </a:blip>
          <a:srcRect b="0" l="0" r="0" t="5285"/>
          <a:stretch/>
        </p:blipFill>
        <p:spPr>
          <a:xfrm>
            <a:off x="563590" y="0"/>
            <a:ext cx="1952694" cy="2142815"/>
          </a:xfrm>
          <a:prstGeom prst="rect">
            <a:avLst/>
          </a:prstGeom>
          <a:noFill/>
          <a:ln>
            <a:noFill/>
          </a:ln>
        </p:spPr>
      </p:pic>
      <p:sp>
        <p:nvSpPr>
          <p:cNvPr id="196" name="Google Shape;196;p28"/>
          <p:cNvSpPr txBox="1"/>
          <p:nvPr>
            <p:ph idx="3" type="body"/>
          </p:nvPr>
        </p:nvSpPr>
        <p:spPr>
          <a:xfrm>
            <a:off x="1140323" y="822944"/>
            <a:ext cx="5053500" cy="1320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lt1"/>
              </a:buClr>
              <a:buSzPts val="3300"/>
              <a:buNone/>
              <a:defRPr b="0" i="0" sz="33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chemeClr val="lt1"/>
              </a:buClr>
              <a:buSzPts val="3000"/>
              <a:buNone/>
              <a:defRPr sz="3000">
                <a:solidFill>
                  <a:schemeClr val="lt1"/>
                </a:solidFill>
              </a:defRPr>
            </a:lvl2pPr>
            <a:lvl3pPr indent="-228600" lvl="2" marL="1371600" algn="l">
              <a:lnSpc>
                <a:spcPct val="90000"/>
              </a:lnSpc>
              <a:spcBef>
                <a:spcPts val="400"/>
              </a:spcBef>
              <a:spcAft>
                <a:spcPts val="0"/>
              </a:spcAft>
              <a:buClr>
                <a:schemeClr val="lt1"/>
              </a:buClr>
              <a:buSzPts val="3000"/>
              <a:buNone/>
              <a:defRPr sz="3000">
                <a:solidFill>
                  <a:schemeClr val="lt1"/>
                </a:solidFill>
              </a:defRPr>
            </a:lvl3pPr>
            <a:lvl4pPr indent="-228600" lvl="3" marL="1828800" algn="l">
              <a:lnSpc>
                <a:spcPct val="90000"/>
              </a:lnSpc>
              <a:spcBef>
                <a:spcPts val="400"/>
              </a:spcBef>
              <a:spcAft>
                <a:spcPts val="0"/>
              </a:spcAft>
              <a:buClr>
                <a:schemeClr val="lt1"/>
              </a:buClr>
              <a:buSzPts val="3000"/>
              <a:buNone/>
              <a:defRPr sz="3000">
                <a:solidFill>
                  <a:schemeClr val="lt1"/>
                </a:solidFill>
              </a:defRPr>
            </a:lvl4pPr>
            <a:lvl5pPr indent="-228600" lvl="4" marL="2286000" algn="l">
              <a:lnSpc>
                <a:spcPct val="90000"/>
              </a:lnSpc>
              <a:spcBef>
                <a:spcPts val="400"/>
              </a:spcBef>
              <a:spcAft>
                <a:spcPts val="0"/>
              </a:spcAft>
              <a:buClr>
                <a:schemeClr val="lt1"/>
              </a:buClr>
              <a:buSzPts val="3000"/>
              <a:buNone/>
              <a:defRPr sz="3000">
                <a:solidFill>
                  <a:schemeClr val="lt1"/>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97" name="Google Shape;197;p28"/>
          <p:cNvSpPr txBox="1"/>
          <p:nvPr>
            <p:ph idx="4" type="body"/>
          </p:nvPr>
        </p:nvSpPr>
        <p:spPr>
          <a:xfrm>
            <a:off x="1140910" y="2196935"/>
            <a:ext cx="5053500" cy="1216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rgbClr val="00A6CE"/>
              </a:buClr>
              <a:buSzPts val="1700"/>
              <a:buNone/>
              <a:defRPr b="1" sz="1700">
                <a:solidFill>
                  <a:srgbClr val="00A6CE"/>
                </a:solidFill>
              </a:defRPr>
            </a:lvl1pPr>
            <a:lvl2pPr indent="-228600" lvl="1" marL="914400" algn="l">
              <a:lnSpc>
                <a:spcPct val="90000"/>
              </a:lnSpc>
              <a:spcBef>
                <a:spcPts val="400"/>
              </a:spcBef>
              <a:spcAft>
                <a:spcPts val="0"/>
              </a:spcAft>
              <a:buClr>
                <a:srgbClr val="00A6CE"/>
              </a:buClr>
              <a:buSzPts val="2000"/>
              <a:buNone/>
              <a:defRPr sz="2000">
                <a:solidFill>
                  <a:srgbClr val="00A6CE"/>
                </a:solidFill>
              </a:defRPr>
            </a:lvl2pPr>
            <a:lvl3pPr indent="-228600" lvl="2" marL="1371600" algn="l">
              <a:lnSpc>
                <a:spcPct val="90000"/>
              </a:lnSpc>
              <a:spcBef>
                <a:spcPts val="400"/>
              </a:spcBef>
              <a:spcAft>
                <a:spcPts val="0"/>
              </a:spcAft>
              <a:buClr>
                <a:srgbClr val="00A6CE"/>
              </a:buClr>
              <a:buSzPts val="2000"/>
              <a:buNone/>
              <a:defRPr sz="2000">
                <a:solidFill>
                  <a:srgbClr val="00A6CE"/>
                </a:solidFill>
              </a:defRPr>
            </a:lvl3pPr>
            <a:lvl4pPr indent="-228600" lvl="3" marL="1828800" algn="l">
              <a:lnSpc>
                <a:spcPct val="90000"/>
              </a:lnSpc>
              <a:spcBef>
                <a:spcPts val="400"/>
              </a:spcBef>
              <a:spcAft>
                <a:spcPts val="0"/>
              </a:spcAft>
              <a:buClr>
                <a:srgbClr val="00A6CE"/>
              </a:buClr>
              <a:buSzPts val="2000"/>
              <a:buNone/>
              <a:defRPr sz="2000">
                <a:solidFill>
                  <a:srgbClr val="00A6CE"/>
                </a:solidFill>
              </a:defRPr>
            </a:lvl4pPr>
            <a:lvl5pPr indent="-228600" lvl="4" marL="2286000" algn="l">
              <a:lnSpc>
                <a:spcPct val="90000"/>
              </a:lnSpc>
              <a:spcBef>
                <a:spcPts val="400"/>
              </a:spcBef>
              <a:spcAft>
                <a:spcPts val="0"/>
              </a:spcAft>
              <a:buClr>
                <a:srgbClr val="00A6CE"/>
              </a:buClr>
              <a:buSzPts val="2000"/>
              <a:buNone/>
              <a:defRPr sz="2000">
                <a:solidFill>
                  <a:srgbClr val="00A6CE"/>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98" name="Google Shape;198;p28"/>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pic>
        <p:nvPicPr>
          <p:cNvPr id="199" name="Google Shape;199;p28"/>
          <p:cNvPicPr preferRelativeResize="0"/>
          <p:nvPr/>
        </p:nvPicPr>
        <p:blipFill rotWithShape="1">
          <a:blip r:embed="rId3">
            <a:alphaModFix/>
          </a:blip>
          <a:srcRect b="0" l="0" r="0" t="0"/>
          <a:stretch/>
        </p:blipFill>
        <p:spPr>
          <a:xfrm>
            <a:off x="7147560" y="4610100"/>
            <a:ext cx="1619247" cy="381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2">
    <p:spTree>
      <p:nvGrpSpPr>
        <p:cNvPr id="200" name="Shape 200"/>
        <p:cNvGrpSpPr/>
        <p:nvPr/>
      </p:nvGrpSpPr>
      <p:grpSpPr>
        <a:xfrm>
          <a:off x="0" y="0"/>
          <a:ext cx="0" cy="0"/>
          <a:chOff x="0" y="0"/>
          <a:chExt cx="0" cy="0"/>
        </a:xfrm>
      </p:grpSpPr>
      <p:sp>
        <p:nvSpPr>
          <p:cNvPr id="201" name="Google Shape;201;p29"/>
          <p:cNvSpPr/>
          <p:nvPr>
            <p:ph idx="2" type="pic"/>
          </p:nvPr>
        </p:nvSpPr>
        <p:spPr>
          <a:xfrm>
            <a:off x="4572000" y="-1"/>
            <a:ext cx="4572000" cy="4437600"/>
          </a:xfrm>
          <a:prstGeom prst="rect">
            <a:avLst/>
          </a:prstGeom>
          <a:noFill/>
          <a:ln>
            <a:noFill/>
          </a:ln>
        </p:spPr>
      </p:sp>
      <p:sp>
        <p:nvSpPr>
          <p:cNvPr id="202" name="Google Shape;202;p29"/>
          <p:cNvSpPr/>
          <p:nvPr/>
        </p:nvSpPr>
        <p:spPr>
          <a:xfrm>
            <a:off x="0" y="0"/>
            <a:ext cx="4572000" cy="51435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p:txBody>
      </p:sp>
      <p:sp>
        <p:nvSpPr>
          <p:cNvPr id="203" name="Google Shape;203;p29"/>
          <p:cNvSpPr/>
          <p:nvPr>
            <p:ph idx="3" type="pic"/>
          </p:nvPr>
        </p:nvSpPr>
        <p:spPr>
          <a:xfrm>
            <a:off x="5005917" y="4579991"/>
            <a:ext cx="1860000" cy="410100"/>
          </a:xfrm>
          <a:prstGeom prst="rect">
            <a:avLst/>
          </a:prstGeom>
          <a:noFill/>
          <a:ln>
            <a:noFill/>
          </a:ln>
        </p:spPr>
      </p:sp>
      <p:sp>
        <p:nvSpPr>
          <p:cNvPr id="204" name="Google Shape;204;p29"/>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05" name="Google Shape;205;p29"/>
          <p:cNvSpPr txBox="1"/>
          <p:nvPr>
            <p:ph type="ctrTitle"/>
          </p:nvPr>
        </p:nvSpPr>
        <p:spPr>
          <a:xfrm>
            <a:off x="0" y="1981200"/>
            <a:ext cx="4572000" cy="469500"/>
          </a:xfrm>
          <a:prstGeom prst="rect">
            <a:avLst/>
          </a:prstGeom>
          <a:noFill/>
          <a:ln>
            <a:noFill/>
          </a:ln>
        </p:spPr>
        <p:txBody>
          <a:bodyPr anchorCtr="0" anchor="t" bIns="38075" lIns="0" spcFirstLastPara="1" rIns="76175" wrap="square" tIns="38075">
            <a:spAutoFit/>
          </a:bodyPr>
          <a:lstStyle>
            <a:lvl1pPr lvl="0" algn="ctr">
              <a:lnSpc>
                <a:spcPct val="90000"/>
              </a:lnSpc>
              <a:spcBef>
                <a:spcPts val="0"/>
              </a:spcBef>
              <a:spcAft>
                <a:spcPts val="0"/>
              </a:spcAft>
              <a:buClr>
                <a:schemeClr val="dk1"/>
              </a:buClr>
              <a:buSzPts val="5000"/>
              <a:buFont typeface="Avenir"/>
              <a:buNone/>
              <a:defRPr b="0" i="0" sz="2900">
                <a:solidFill>
                  <a:schemeClr val="l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06" name="Google Shape;206;p29"/>
          <p:cNvSpPr txBox="1"/>
          <p:nvPr>
            <p:ph idx="1" type="subTitle"/>
          </p:nvPr>
        </p:nvSpPr>
        <p:spPr>
          <a:xfrm>
            <a:off x="0" y="2468880"/>
            <a:ext cx="4572000" cy="653100"/>
          </a:xfrm>
          <a:prstGeom prst="rect">
            <a:avLst/>
          </a:prstGeom>
          <a:noFill/>
          <a:ln>
            <a:noFill/>
          </a:ln>
        </p:spPr>
        <p:txBody>
          <a:bodyPr anchorCtr="0" anchor="t" bIns="38075" lIns="0" spcFirstLastPara="1" rIns="0" wrap="square" tIns="0">
            <a:normAutofit/>
          </a:bodyPr>
          <a:lstStyle>
            <a:lvl1pPr lvl="0" algn="ctr">
              <a:lnSpc>
                <a:spcPct val="90000"/>
              </a:lnSpc>
              <a:spcBef>
                <a:spcPts val="1000"/>
              </a:spcBef>
              <a:spcAft>
                <a:spcPts val="0"/>
              </a:spcAft>
              <a:buClr>
                <a:schemeClr val="dk1"/>
              </a:buClr>
              <a:buSzPts val="2000"/>
              <a:buNone/>
              <a:defRPr sz="1500">
                <a:solidFill>
                  <a:srgbClr val="53575A"/>
                </a:solidFill>
              </a:defRPr>
            </a:lvl1pPr>
            <a:lvl2pPr lvl="1" algn="ctr">
              <a:lnSpc>
                <a:spcPct val="90000"/>
              </a:lnSpc>
              <a:spcBef>
                <a:spcPts val="500"/>
              </a:spcBef>
              <a:spcAft>
                <a:spcPts val="0"/>
              </a:spcAft>
              <a:buClr>
                <a:schemeClr val="dk1"/>
              </a:buClr>
              <a:buSzPts val="1700"/>
              <a:buNone/>
              <a:defRPr sz="2000"/>
            </a:lvl2pPr>
            <a:lvl3pPr lvl="2" algn="ctr">
              <a:lnSpc>
                <a:spcPct val="90000"/>
              </a:lnSpc>
              <a:spcBef>
                <a:spcPts val="500"/>
              </a:spcBef>
              <a:spcAft>
                <a:spcPts val="0"/>
              </a:spcAft>
              <a:buClr>
                <a:schemeClr val="dk1"/>
              </a:buClr>
              <a:buSzPts val="1500"/>
              <a:buNone/>
              <a:defRPr sz="1800"/>
            </a:lvl3pPr>
            <a:lvl4pPr lvl="3" algn="ctr">
              <a:lnSpc>
                <a:spcPct val="90000"/>
              </a:lnSpc>
              <a:spcBef>
                <a:spcPts val="500"/>
              </a:spcBef>
              <a:spcAft>
                <a:spcPts val="0"/>
              </a:spcAft>
              <a:buClr>
                <a:schemeClr val="dk1"/>
              </a:buClr>
              <a:buSzPts val="1400"/>
              <a:buNone/>
              <a:defRPr sz="1600"/>
            </a:lvl4pPr>
            <a:lvl5pPr lvl="4" algn="ctr">
              <a:lnSpc>
                <a:spcPct val="90000"/>
              </a:lnSpc>
              <a:spcBef>
                <a:spcPts val="500"/>
              </a:spcBef>
              <a:spcAft>
                <a:spcPts val="0"/>
              </a:spcAft>
              <a:buClr>
                <a:schemeClr val="dk1"/>
              </a:buClr>
              <a:buSzPts val="1400"/>
              <a:buNone/>
              <a:defRPr sz="1600"/>
            </a:lvl5pPr>
            <a:lvl6pPr lvl="5" algn="ctr">
              <a:lnSpc>
                <a:spcPct val="90000"/>
              </a:lnSpc>
              <a:spcBef>
                <a:spcPts val="500"/>
              </a:spcBef>
              <a:spcAft>
                <a:spcPts val="0"/>
              </a:spcAft>
              <a:buClr>
                <a:schemeClr val="dk1"/>
              </a:buClr>
              <a:buSzPts val="1400"/>
              <a:buNone/>
              <a:defRPr sz="1600"/>
            </a:lvl6pPr>
            <a:lvl7pPr lvl="6" algn="ctr">
              <a:lnSpc>
                <a:spcPct val="90000"/>
              </a:lnSpc>
              <a:spcBef>
                <a:spcPts val="500"/>
              </a:spcBef>
              <a:spcAft>
                <a:spcPts val="0"/>
              </a:spcAft>
              <a:buClr>
                <a:schemeClr val="dk1"/>
              </a:buClr>
              <a:buSzPts val="1400"/>
              <a:buNone/>
              <a:defRPr sz="1600"/>
            </a:lvl7pPr>
            <a:lvl8pPr lvl="7" algn="ctr">
              <a:lnSpc>
                <a:spcPct val="90000"/>
              </a:lnSpc>
              <a:spcBef>
                <a:spcPts val="500"/>
              </a:spcBef>
              <a:spcAft>
                <a:spcPts val="0"/>
              </a:spcAft>
              <a:buClr>
                <a:schemeClr val="dk1"/>
              </a:buClr>
              <a:buSzPts val="1400"/>
              <a:buNone/>
              <a:defRPr sz="1600"/>
            </a:lvl8pPr>
            <a:lvl9pPr lvl="8" algn="ctr">
              <a:lnSpc>
                <a:spcPct val="90000"/>
              </a:lnSpc>
              <a:spcBef>
                <a:spcPts val="500"/>
              </a:spcBef>
              <a:spcAft>
                <a:spcPts val="0"/>
              </a:spcAft>
              <a:buClr>
                <a:schemeClr val="dk1"/>
              </a:buClr>
              <a:buSzPts val="1400"/>
              <a:buNone/>
              <a:defRPr sz="1600"/>
            </a:lvl9pPr>
          </a:lstStyle>
          <a:p/>
        </p:txBody>
      </p:sp>
      <p:sp>
        <p:nvSpPr>
          <p:cNvPr id="207" name="Google Shape;207;p29"/>
          <p:cNvSpPr txBox="1"/>
          <p:nvPr>
            <p:ph idx="4" type="body"/>
          </p:nvPr>
        </p:nvSpPr>
        <p:spPr>
          <a:xfrm>
            <a:off x="0" y="381000"/>
            <a:ext cx="4572000" cy="649500"/>
          </a:xfrm>
          <a:prstGeom prst="rect">
            <a:avLst/>
          </a:prstGeom>
          <a:noFill/>
          <a:ln>
            <a:noFill/>
          </a:ln>
        </p:spPr>
        <p:txBody>
          <a:bodyPr anchorCtr="0" anchor="t" bIns="38075" lIns="0" spcFirstLastPara="1" rIns="0" wrap="square" tIns="38075">
            <a:normAutofit/>
          </a:bodyPr>
          <a:lstStyle>
            <a:lvl1pPr indent="-228600" lvl="0" marL="457200" algn="ctr">
              <a:lnSpc>
                <a:spcPct val="90000"/>
              </a:lnSpc>
              <a:spcBef>
                <a:spcPts val="800"/>
              </a:spcBef>
              <a:spcAft>
                <a:spcPts val="0"/>
              </a:spcAft>
              <a:buClr>
                <a:schemeClr val="lt1"/>
              </a:buClr>
              <a:buSzPts val="1500"/>
              <a:buNone/>
              <a:defRPr sz="1500">
                <a:solidFill>
                  <a:schemeClr val="lt1"/>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208" name="Shape 208"/>
        <p:cNvGrpSpPr/>
        <p:nvPr/>
      </p:nvGrpSpPr>
      <p:grpSpPr>
        <a:xfrm>
          <a:off x="0" y="0"/>
          <a:ext cx="0" cy="0"/>
          <a:chOff x="0" y="0"/>
          <a:chExt cx="0" cy="0"/>
        </a:xfrm>
      </p:grpSpPr>
      <p:sp>
        <p:nvSpPr>
          <p:cNvPr id="209" name="Google Shape;209;p30"/>
          <p:cNvSpPr/>
          <p:nvPr>
            <p:ph idx="2" type="pic"/>
          </p:nvPr>
        </p:nvSpPr>
        <p:spPr>
          <a:xfrm>
            <a:off x="3887788" y="381000"/>
            <a:ext cx="4875300" cy="4014600"/>
          </a:xfrm>
          <a:prstGeom prst="rect">
            <a:avLst/>
          </a:prstGeom>
          <a:solidFill>
            <a:srgbClr val="53575A"/>
          </a:solidFill>
          <a:ln>
            <a:noFill/>
          </a:ln>
        </p:spPr>
      </p:sp>
      <p:sp>
        <p:nvSpPr>
          <p:cNvPr id="210" name="Google Shape;210;p30"/>
          <p:cNvSpPr txBox="1"/>
          <p:nvPr>
            <p:ph idx="1" type="body"/>
          </p:nvPr>
        </p:nvSpPr>
        <p:spPr>
          <a:xfrm>
            <a:off x="380999" y="1237013"/>
            <a:ext cx="3507000" cy="3158700"/>
          </a:xfrm>
          <a:prstGeom prst="rect">
            <a:avLst/>
          </a:prstGeom>
          <a:noFill/>
          <a:ln>
            <a:noFill/>
          </a:ln>
        </p:spPr>
        <p:txBody>
          <a:bodyPr anchorCtr="0" anchor="t" bIns="38075" lIns="0" spcFirstLastPara="1" rIns="76175" wrap="square" tIns="38075">
            <a:normAutofit/>
          </a:bodyPr>
          <a:lstStyle>
            <a:lvl1pPr indent="-228600" lvl="0" marL="457200" algn="l">
              <a:lnSpc>
                <a:spcPct val="150000"/>
              </a:lnSpc>
              <a:spcBef>
                <a:spcPts val="500"/>
              </a:spcBef>
              <a:spcAft>
                <a:spcPts val="0"/>
              </a:spcAft>
              <a:buClr>
                <a:schemeClr val="dk1"/>
              </a:buClr>
              <a:buSzPts val="1400"/>
              <a:buNone/>
              <a:defRPr sz="1500">
                <a:solidFill>
                  <a:srgbClr val="53575A"/>
                </a:solidFill>
              </a:defRPr>
            </a:lvl1pPr>
            <a:lvl2pPr indent="-228600" lvl="1" marL="914400" algn="l">
              <a:lnSpc>
                <a:spcPct val="90000"/>
              </a:lnSpc>
              <a:spcBef>
                <a:spcPts val="500"/>
              </a:spcBef>
              <a:spcAft>
                <a:spcPts val="0"/>
              </a:spcAft>
              <a:buClr>
                <a:schemeClr val="dk1"/>
              </a:buClr>
              <a:buSzPts val="1200"/>
              <a:buNone/>
              <a:defRPr sz="1400"/>
            </a:lvl2pPr>
            <a:lvl3pPr indent="-228600" lvl="2" marL="1371600" algn="l">
              <a:lnSpc>
                <a:spcPct val="90000"/>
              </a:lnSpc>
              <a:spcBef>
                <a:spcPts val="500"/>
              </a:spcBef>
              <a:spcAft>
                <a:spcPts val="0"/>
              </a:spcAft>
              <a:buClr>
                <a:schemeClr val="dk1"/>
              </a:buClr>
              <a:buSzPts val="1000"/>
              <a:buNone/>
              <a:defRPr sz="1200"/>
            </a:lvl3pPr>
            <a:lvl4pPr indent="-228600" lvl="3" marL="1828800" algn="l">
              <a:lnSpc>
                <a:spcPct val="90000"/>
              </a:lnSpc>
              <a:spcBef>
                <a:spcPts val="500"/>
              </a:spcBef>
              <a:spcAft>
                <a:spcPts val="0"/>
              </a:spcAft>
              <a:buClr>
                <a:schemeClr val="dk1"/>
              </a:buClr>
              <a:buSzPts val="800"/>
              <a:buNone/>
              <a:defRPr sz="1000"/>
            </a:lvl4pPr>
            <a:lvl5pPr indent="-228600" lvl="4" marL="2286000" algn="l">
              <a:lnSpc>
                <a:spcPct val="90000"/>
              </a:lnSpc>
              <a:spcBef>
                <a:spcPts val="500"/>
              </a:spcBef>
              <a:spcAft>
                <a:spcPts val="0"/>
              </a:spcAft>
              <a:buClr>
                <a:schemeClr val="dk1"/>
              </a:buClr>
              <a:buSzPts val="800"/>
              <a:buNone/>
              <a:defRPr sz="1000"/>
            </a:lvl5pPr>
            <a:lvl6pPr indent="-228600" lvl="5" marL="2743200" algn="l">
              <a:lnSpc>
                <a:spcPct val="90000"/>
              </a:lnSpc>
              <a:spcBef>
                <a:spcPts val="500"/>
              </a:spcBef>
              <a:spcAft>
                <a:spcPts val="0"/>
              </a:spcAft>
              <a:buClr>
                <a:schemeClr val="dk1"/>
              </a:buClr>
              <a:buSzPts val="800"/>
              <a:buNone/>
              <a:defRPr sz="1000"/>
            </a:lvl6pPr>
            <a:lvl7pPr indent="-228600" lvl="6" marL="3200400" algn="l">
              <a:lnSpc>
                <a:spcPct val="90000"/>
              </a:lnSpc>
              <a:spcBef>
                <a:spcPts val="500"/>
              </a:spcBef>
              <a:spcAft>
                <a:spcPts val="0"/>
              </a:spcAft>
              <a:buClr>
                <a:schemeClr val="dk1"/>
              </a:buClr>
              <a:buSzPts val="800"/>
              <a:buNone/>
              <a:defRPr sz="1000"/>
            </a:lvl7pPr>
            <a:lvl8pPr indent="-228600" lvl="7" marL="3657600" algn="l">
              <a:lnSpc>
                <a:spcPct val="90000"/>
              </a:lnSpc>
              <a:spcBef>
                <a:spcPts val="500"/>
              </a:spcBef>
              <a:spcAft>
                <a:spcPts val="0"/>
              </a:spcAft>
              <a:buClr>
                <a:schemeClr val="dk1"/>
              </a:buClr>
              <a:buSzPts val="800"/>
              <a:buNone/>
              <a:defRPr sz="1000"/>
            </a:lvl8pPr>
            <a:lvl9pPr indent="-228600" lvl="8" marL="4114800" algn="l">
              <a:lnSpc>
                <a:spcPct val="90000"/>
              </a:lnSpc>
              <a:spcBef>
                <a:spcPts val="500"/>
              </a:spcBef>
              <a:spcAft>
                <a:spcPts val="0"/>
              </a:spcAft>
              <a:buClr>
                <a:schemeClr val="dk1"/>
              </a:buClr>
              <a:buSzPts val="800"/>
              <a:buNone/>
              <a:defRPr sz="1000"/>
            </a:lvl9pPr>
          </a:lstStyle>
          <a:p/>
        </p:txBody>
      </p:sp>
      <p:sp>
        <p:nvSpPr>
          <p:cNvPr id="211" name="Google Shape;211;p30"/>
          <p:cNvSpPr/>
          <p:nvPr>
            <p:ph idx="3" type="pic"/>
          </p:nvPr>
        </p:nvSpPr>
        <p:spPr>
          <a:xfrm>
            <a:off x="5108447" y="4579471"/>
            <a:ext cx="1865100" cy="433500"/>
          </a:xfrm>
          <a:prstGeom prst="rect">
            <a:avLst/>
          </a:prstGeom>
          <a:noFill/>
          <a:ln>
            <a:noFill/>
          </a:ln>
        </p:spPr>
      </p:sp>
      <p:sp>
        <p:nvSpPr>
          <p:cNvPr id="212" name="Google Shape;212;p30"/>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53575A"/>
              </a:buClr>
              <a:buSzPts val="800"/>
              <a:buFont typeface="Calibri"/>
              <a:buNone/>
            </a:pPr>
            <a:r>
              <a:rPr b="0" i="0" lang="en" sz="800" u="none" cap="none" strike="noStrike">
                <a:solidFill>
                  <a:srgbClr val="53575A"/>
                </a:solidFill>
                <a:latin typeface="Calibri"/>
                <a:ea typeface="Calibri"/>
                <a:cs typeface="Calibri"/>
                <a:sym typeface="Calibri"/>
              </a:rPr>
              <a:t>Advancing Equity. Ending Sexual Violence.®</a:t>
            </a:r>
            <a:endParaRPr b="0" i="0" sz="800" u="none" cap="none" strike="noStrike">
              <a:solidFill>
                <a:srgbClr val="53575A"/>
              </a:solidFill>
              <a:latin typeface="Calibri"/>
              <a:ea typeface="Calibri"/>
              <a:cs typeface="Calibri"/>
              <a:sym typeface="Calibri"/>
            </a:endParaRPr>
          </a:p>
        </p:txBody>
      </p:sp>
      <p:sp>
        <p:nvSpPr>
          <p:cNvPr id="213" name="Google Shape;213;p30"/>
          <p:cNvSpPr txBox="1"/>
          <p:nvPr>
            <p:ph type="title"/>
          </p:nvPr>
        </p:nvSpPr>
        <p:spPr>
          <a:xfrm>
            <a:off x="381000" y="381000"/>
            <a:ext cx="3507000" cy="400200"/>
          </a:xfrm>
          <a:prstGeom prst="rect">
            <a:avLst/>
          </a:prstGeom>
          <a:noFill/>
          <a:ln>
            <a:noFill/>
          </a:ln>
        </p:spPr>
        <p:txBody>
          <a:bodyPr anchorCtr="0" anchor="t" bIns="38075" lIns="0" spcFirstLastPara="1" rIns="0" wrap="square" tIns="38075">
            <a:spAutoFit/>
          </a:bodyPr>
          <a:lstStyle>
            <a:lvl1pPr lvl="0" algn="l">
              <a:lnSpc>
                <a:spcPct val="90000"/>
              </a:lnSpc>
              <a:spcBef>
                <a:spcPts val="0"/>
              </a:spcBef>
              <a:spcAft>
                <a:spcPts val="0"/>
              </a:spcAft>
              <a:buClr>
                <a:schemeClr val="dk1"/>
              </a:buClr>
              <a:buSzPts val="1500"/>
              <a:buFont typeface="Calibri"/>
              <a:buNone/>
              <a:defRPr sz="2300">
                <a:solidFill>
                  <a:srgbClr val="53575A"/>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howMasterSp="0">
  <p:cSld name="1_Question 2">
    <p:spTree>
      <p:nvGrpSpPr>
        <p:cNvPr id="214" name="Shape 214"/>
        <p:cNvGrpSpPr/>
        <p:nvPr/>
      </p:nvGrpSpPr>
      <p:grpSpPr>
        <a:xfrm>
          <a:off x="0" y="0"/>
          <a:ext cx="0" cy="0"/>
          <a:chOff x="0" y="0"/>
          <a:chExt cx="0" cy="0"/>
        </a:xfrm>
      </p:grpSpPr>
      <p:pic>
        <p:nvPicPr>
          <p:cNvPr id="215" name="Google Shape;215;p31"/>
          <p:cNvPicPr preferRelativeResize="0"/>
          <p:nvPr/>
        </p:nvPicPr>
        <p:blipFill rotWithShape="1">
          <a:blip r:embed="rId2">
            <a:alphaModFix/>
          </a:blip>
          <a:srcRect b="0" l="0" r="0" t="0"/>
          <a:stretch/>
        </p:blipFill>
        <p:spPr>
          <a:xfrm>
            <a:off x="4565053" y="0"/>
            <a:ext cx="4572004" cy="5143500"/>
          </a:xfrm>
          <a:prstGeom prst="rect">
            <a:avLst/>
          </a:prstGeom>
          <a:noFill/>
          <a:ln>
            <a:noFill/>
          </a:ln>
        </p:spPr>
      </p:pic>
      <p:sp>
        <p:nvSpPr>
          <p:cNvPr id="216" name="Google Shape;216;p31"/>
          <p:cNvSpPr/>
          <p:nvPr/>
        </p:nvSpPr>
        <p:spPr>
          <a:xfrm>
            <a:off x="0" y="0"/>
            <a:ext cx="4671600" cy="5143500"/>
          </a:xfrm>
          <a:prstGeom prst="rect">
            <a:avLst/>
          </a:prstGeom>
          <a:solidFill>
            <a:srgbClr val="00A6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A6CE"/>
              </a:solidFill>
              <a:latin typeface="Calibri"/>
              <a:ea typeface="Calibri"/>
              <a:cs typeface="Calibri"/>
              <a:sym typeface="Calibri"/>
            </a:endParaRPr>
          </a:p>
        </p:txBody>
      </p:sp>
      <p:sp>
        <p:nvSpPr>
          <p:cNvPr id="217" name="Google Shape;217;p31"/>
          <p:cNvSpPr txBox="1"/>
          <p:nvPr>
            <p:ph idx="1" type="body"/>
          </p:nvPr>
        </p:nvSpPr>
        <p:spPr>
          <a:xfrm>
            <a:off x="402317" y="2467718"/>
            <a:ext cx="3867300" cy="1745100"/>
          </a:xfrm>
          <a:prstGeom prst="rect">
            <a:avLst/>
          </a:prstGeom>
          <a:noFill/>
          <a:ln>
            <a:noFill/>
          </a:ln>
        </p:spPr>
        <p:txBody>
          <a:bodyPr anchorCtr="0" anchor="ctr" bIns="38075" lIns="0" spcFirstLastPara="1" rIns="0" wrap="square" tIns="0">
            <a:normAutofit/>
          </a:bodyPr>
          <a:lstStyle>
            <a:lvl1pPr indent="-228600" lvl="0" marL="457200" algn="ctr">
              <a:lnSpc>
                <a:spcPct val="90000"/>
              </a:lnSpc>
              <a:spcBef>
                <a:spcPts val="1000"/>
              </a:spcBef>
              <a:spcAft>
                <a:spcPts val="0"/>
              </a:spcAft>
              <a:buClr>
                <a:srgbClr val="49B5FF"/>
              </a:buClr>
              <a:buSzPts val="3000"/>
              <a:buNone/>
              <a:defRPr sz="1500">
                <a:solidFill>
                  <a:schemeClr val="lt1"/>
                </a:solidFill>
              </a:defRPr>
            </a:lvl1pPr>
            <a:lvl2pPr indent="-228600" lvl="1" marL="914400" algn="l">
              <a:lnSpc>
                <a:spcPct val="90000"/>
              </a:lnSpc>
              <a:spcBef>
                <a:spcPts val="500"/>
              </a:spcBef>
              <a:spcAft>
                <a:spcPts val="0"/>
              </a:spcAft>
              <a:buClr>
                <a:schemeClr val="dk1"/>
              </a:buClr>
              <a:buSzPts val="1700"/>
              <a:buNone/>
              <a:defRPr/>
            </a:lvl2pPr>
            <a:lvl3pPr indent="-228600" lvl="2" marL="1371600" algn="l">
              <a:lnSpc>
                <a:spcPct val="90000"/>
              </a:lnSpc>
              <a:spcBef>
                <a:spcPts val="500"/>
              </a:spcBef>
              <a:spcAft>
                <a:spcPts val="0"/>
              </a:spcAft>
              <a:buClr>
                <a:schemeClr val="dk1"/>
              </a:buClr>
              <a:buSzPts val="1500"/>
              <a:buNone/>
              <a:defRPr/>
            </a:lvl3pPr>
            <a:lvl4pPr indent="-228600" lvl="3" marL="1828800" algn="l">
              <a:lnSpc>
                <a:spcPct val="90000"/>
              </a:lnSpc>
              <a:spcBef>
                <a:spcPts val="500"/>
              </a:spcBef>
              <a:spcAft>
                <a:spcPts val="0"/>
              </a:spcAft>
              <a:buClr>
                <a:schemeClr val="dk1"/>
              </a:buClr>
              <a:buSzPts val="1500"/>
              <a:buNone/>
              <a:defRPr/>
            </a:lvl4pPr>
            <a:lvl5pPr indent="-228600" lvl="4" marL="2286000" algn="l">
              <a:lnSpc>
                <a:spcPct val="90000"/>
              </a:lnSpc>
              <a:spcBef>
                <a:spcPts val="500"/>
              </a:spcBef>
              <a:spcAft>
                <a:spcPts val="0"/>
              </a:spcAft>
              <a:buClr>
                <a:schemeClr val="dk1"/>
              </a:buClr>
              <a:buSzPts val="1500"/>
              <a:buNone/>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pic>
        <p:nvPicPr>
          <p:cNvPr id="218" name="Google Shape;218;p31"/>
          <p:cNvPicPr preferRelativeResize="0"/>
          <p:nvPr/>
        </p:nvPicPr>
        <p:blipFill rotWithShape="1">
          <a:blip r:embed="rId3">
            <a:alphaModFix/>
          </a:blip>
          <a:srcRect b="0" l="0" r="0" t="0"/>
          <a:stretch/>
        </p:blipFill>
        <p:spPr>
          <a:xfrm>
            <a:off x="975560" y="1185905"/>
            <a:ext cx="2722362" cy="8006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howMasterSp="0">
  <p:cSld name="1_Question 3">
    <p:spTree>
      <p:nvGrpSpPr>
        <p:cNvPr id="219" name="Shape 219"/>
        <p:cNvGrpSpPr/>
        <p:nvPr/>
      </p:nvGrpSpPr>
      <p:grpSpPr>
        <a:xfrm>
          <a:off x="0" y="0"/>
          <a:ext cx="0" cy="0"/>
          <a:chOff x="0" y="0"/>
          <a:chExt cx="0" cy="0"/>
        </a:xfrm>
      </p:grpSpPr>
      <p:sp>
        <p:nvSpPr>
          <p:cNvPr id="220" name="Google Shape;220;p32"/>
          <p:cNvSpPr/>
          <p:nvPr/>
        </p:nvSpPr>
        <p:spPr>
          <a:xfrm>
            <a:off x="-1" y="0"/>
            <a:ext cx="4578600" cy="5143500"/>
          </a:xfrm>
          <a:prstGeom prst="rect">
            <a:avLst/>
          </a:prstGeom>
          <a:solidFill>
            <a:srgbClr val="00A6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A6CE"/>
              </a:solidFill>
              <a:latin typeface="Calibri"/>
              <a:ea typeface="Calibri"/>
              <a:cs typeface="Calibri"/>
              <a:sym typeface="Calibri"/>
            </a:endParaRPr>
          </a:p>
        </p:txBody>
      </p:sp>
      <p:sp>
        <p:nvSpPr>
          <p:cNvPr id="221" name="Google Shape;221;p32"/>
          <p:cNvSpPr/>
          <p:nvPr>
            <p:ph idx="2" type="pic"/>
          </p:nvPr>
        </p:nvSpPr>
        <p:spPr>
          <a:xfrm>
            <a:off x="5108447" y="4579471"/>
            <a:ext cx="1865100" cy="433500"/>
          </a:xfrm>
          <a:prstGeom prst="rect">
            <a:avLst/>
          </a:prstGeom>
          <a:noFill/>
          <a:ln>
            <a:noFill/>
          </a:ln>
        </p:spPr>
      </p:sp>
      <p:sp>
        <p:nvSpPr>
          <p:cNvPr id="222" name="Google Shape;222;p32"/>
          <p:cNvSpPr txBox="1"/>
          <p:nvPr>
            <p:ph idx="1" type="body"/>
          </p:nvPr>
        </p:nvSpPr>
        <p:spPr>
          <a:xfrm>
            <a:off x="4930335" y="315830"/>
            <a:ext cx="3832800" cy="978900"/>
          </a:xfrm>
          <a:prstGeom prst="rect">
            <a:avLst/>
          </a:prstGeom>
          <a:noFill/>
          <a:ln>
            <a:noFill/>
          </a:ln>
        </p:spPr>
        <p:txBody>
          <a:bodyPr anchorCtr="0" anchor="t" bIns="38075" lIns="0" spcFirstLastPara="1" rIns="76175" wrap="square" tIns="38075">
            <a:normAutofit/>
          </a:bodyPr>
          <a:lstStyle>
            <a:lvl1pPr indent="-228600" lvl="0" marL="457200" algn="l">
              <a:lnSpc>
                <a:spcPct val="90000"/>
              </a:lnSpc>
              <a:spcBef>
                <a:spcPts val="800"/>
              </a:spcBef>
              <a:spcAft>
                <a:spcPts val="0"/>
              </a:spcAft>
              <a:buClr>
                <a:srgbClr val="00A6CE"/>
              </a:buClr>
              <a:buSzPts val="2100"/>
              <a:buNone/>
              <a:defRPr>
                <a:solidFill>
                  <a:srgbClr val="00A6CE"/>
                </a:solidFill>
              </a:defRPr>
            </a:lvl1pPr>
            <a:lvl2pPr indent="-228600" lvl="1" marL="914400" algn="l">
              <a:lnSpc>
                <a:spcPct val="90000"/>
              </a:lnSpc>
              <a:spcBef>
                <a:spcPts val="400"/>
              </a:spcBef>
              <a:spcAft>
                <a:spcPts val="0"/>
              </a:spcAft>
              <a:buClr>
                <a:srgbClr val="00A6CE"/>
              </a:buClr>
              <a:buSzPts val="1800"/>
              <a:buNone/>
              <a:defRPr>
                <a:solidFill>
                  <a:srgbClr val="00A6CE"/>
                </a:solidFill>
              </a:defRPr>
            </a:lvl2pPr>
            <a:lvl3pPr indent="-228600" lvl="2" marL="1371600" algn="l">
              <a:lnSpc>
                <a:spcPct val="90000"/>
              </a:lnSpc>
              <a:spcBef>
                <a:spcPts val="400"/>
              </a:spcBef>
              <a:spcAft>
                <a:spcPts val="0"/>
              </a:spcAft>
              <a:buClr>
                <a:srgbClr val="00A6CE"/>
              </a:buClr>
              <a:buSzPts val="1500"/>
              <a:buNone/>
              <a:defRPr>
                <a:solidFill>
                  <a:srgbClr val="00A6CE"/>
                </a:solidFill>
              </a:defRPr>
            </a:lvl3pPr>
            <a:lvl4pPr indent="-228600" lvl="3" marL="1828800" algn="l">
              <a:lnSpc>
                <a:spcPct val="90000"/>
              </a:lnSpc>
              <a:spcBef>
                <a:spcPts val="400"/>
              </a:spcBef>
              <a:spcAft>
                <a:spcPts val="0"/>
              </a:spcAft>
              <a:buClr>
                <a:srgbClr val="00A6CE"/>
              </a:buClr>
              <a:buSzPts val="1400"/>
              <a:buNone/>
              <a:defRPr>
                <a:solidFill>
                  <a:srgbClr val="00A6CE"/>
                </a:solidFill>
              </a:defRPr>
            </a:lvl4pPr>
            <a:lvl5pPr indent="-228600" lvl="4" marL="2286000" algn="l">
              <a:lnSpc>
                <a:spcPct val="90000"/>
              </a:lnSpc>
              <a:spcBef>
                <a:spcPts val="400"/>
              </a:spcBef>
              <a:spcAft>
                <a:spcPts val="0"/>
              </a:spcAft>
              <a:buClr>
                <a:srgbClr val="00A6CE"/>
              </a:buClr>
              <a:buSzPts val="1400"/>
              <a:buNone/>
              <a:defRPr>
                <a:solidFill>
                  <a:srgbClr val="00A6CE"/>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223" name="Google Shape;223;p32"/>
          <p:cNvSpPr/>
          <p:nvPr>
            <p:ph idx="3" type="pic"/>
          </p:nvPr>
        </p:nvSpPr>
        <p:spPr>
          <a:xfrm>
            <a:off x="4953001" y="1405850"/>
            <a:ext cx="2667000" cy="2444400"/>
          </a:xfrm>
          <a:prstGeom prst="rect">
            <a:avLst/>
          </a:prstGeom>
          <a:solidFill>
            <a:srgbClr val="53575A"/>
          </a:solidFill>
          <a:ln>
            <a:noFill/>
          </a:ln>
        </p:spPr>
      </p:sp>
      <p:sp>
        <p:nvSpPr>
          <p:cNvPr id="224" name="Google Shape;224;p32"/>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25" name="Google Shape;225;p32"/>
          <p:cNvSpPr txBox="1"/>
          <p:nvPr>
            <p:ph idx="4" type="body"/>
          </p:nvPr>
        </p:nvSpPr>
        <p:spPr>
          <a:xfrm>
            <a:off x="381000" y="315830"/>
            <a:ext cx="4191000" cy="4151100"/>
          </a:xfrm>
          <a:prstGeom prst="rect">
            <a:avLst/>
          </a:prstGeom>
          <a:noFill/>
          <a:ln>
            <a:noFill/>
          </a:ln>
        </p:spPr>
        <p:txBody>
          <a:bodyPr anchorCtr="0" anchor="ctr" bIns="38075" lIns="76175" spcFirstLastPara="1" rIns="0" wrap="square" tIns="38075">
            <a:noAutofit/>
          </a:bodyPr>
          <a:lstStyle>
            <a:lvl1pPr indent="-228600" lvl="0" marL="457200" algn="l">
              <a:lnSpc>
                <a:spcPct val="90000"/>
              </a:lnSpc>
              <a:spcBef>
                <a:spcPts val="800"/>
              </a:spcBef>
              <a:spcAft>
                <a:spcPts val="0"/>
              </a:spcAft>
              <a:buClr>
                <a:srgbClr val="53575A"/>
              </a:buClr>
              <a:buSzPts val="2500"/>
              <a:buNone/>
              <a:defRPr sz="2500">
                <a:solidFill>
                  <a:srgbClr val="53575A"/>
                </a:solidFill>
              </a:defRPr>
            </a:lvl1pPr>
            <a:lvl2pPr indent="-228600" lvl="1" marL="914400" algn="r">
              <a:lnSpc>
                <a:spcPct val="90000"/>
              </a:lnSpc>
              <a:spcBef>
                <a:spcPts val="400"/>
              </a:spcBef>
              <a:spcAft>
                <a:spcPts val="0"/>
              </a:spcAft>
              <a:buClr>
                <a:srgbClr val="00A6CE"/>
              </a:buClr>
              <a:buSzPts val="2300"/>
              <a:buNone/>
              <a:defRPr sz="2300">
                <a:solidFill>
                  <a:srgbClr val="00A6CE"/>
                </a:solidFill>
              </a:defRPr>
            </a:lvl2pPr>
            <a:lvl3pPr indent="-228600" lvl="2" marL="1371600" algn="r">
              <a:lnSpc>
                <a:spcPct val="90000"/>
              </a:lnSpc>
              <a:spcBef>
                <a:spcPts val="400"/>
              </a:spcBef>
              <a:spcAft>
                <a:spcPts val="0"/>
              </a:spcAft>
              <a:buClr>
                <a:srgbClr val="00A6CE"/>
              </a:buClr>
              <a:buSzPts val="2300"/>
              <a:buNone/>
              <a:defRPr sz="2300">
                <a:solidFill>
                  <a:srgbClr val="00A6CE"/>
                </a:solidFill>
              </a:defRPr>
            </a:lvl3pPr>
            <a:lvl4pPr indent="-228600" lvl="3" marL="1828800" algn="r">
              <a:lnSpc>
                <a:spcPct val="90000"/>
              </a:lnSpc>
              <a:spcBef>
                <a:spcPts val="400"/>
              </a:spcBef>
              <a:spcAft>
                <a:spcPts val="0"/>
              </a:spcAft>
              <a:buClr>
                <a:srgbClr val="00A6CE"/>
              </a:buClr>
              <a:buSzPts val="2300"/>
              <a:buNone/>
              <a:defRPr sz="2300">
                <a:solidFill>
                  <a:srgbClr val="00A6CE"/>
                </a:solidFill>
              </a:defRPr>
            </a:lvl4pPr>
            <a:lvl5pPr indent="-228600" lvl="4" marL="2286000" algn="r">
              <a:lnSpc>
                <a:spcPct val="90000"/>
              </a:lnSpc>
              <a:spcBef>
                <a:spcPts val="400"/>
              </a:spcBef>
              <a:spcAft>
                <a:spcPts val="0"/>
              </a:spcAft>
              <a:buClr>
                <a:srgbClr val="00A6CE"/>
              </a:buClr>
              <a:buSzPts val="2300"/>
              <a:buNone/>
              <a:defRPr sz="2300">
                <a:solidFill>
                  <a:srgbClr val="00A6CE"/>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pic>
        <p:nvPicPr>
          <p:cNvPr id="226" name="Google Shape;226;p32"/>
          <p:cNvPicPr preferRelativeResize="0"/>
          <p:nvPr/>
        </p:nvPicPr>
        <p:blipFill rotWithShape="1">
          <a:blip r:embed="rId2">
            <a:alphaModFix/>
          </a:blip>
          <a:srcRect b="0" l="0" r="0" t="0"/>
          <a:stretch/>
        </p:blipFill>
        <p:spPr>
          <a:xfrm>
            <a:off x="7147560" y="4610100"/>
            <a:ext cx="1619247" cy="38099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howMasterSp="0">
  <p:cSld name="1_Question 4">
    <p:spTree>
      <p:nvGrpSpPr>
        <p:cNvPr id="227" name="Shape 227"/>
        <p:cNvGrpSpPr/>
        <p:nvPr/>
      </p:nvGrpSpPr>
      <p:grpSpPr>
        <a:xfrm>
          <a:off x="0" y="0"/>
          <a:ext cx="0" cy="0"/>
          <a:chOff x="0" y="0"/>
          <a:chExt cx="0" cy="0"/>
        </a:xfrm>
      </p:grpSpPr>
      <p:pic>
        <p:nvPicPr>
          <p:cNvPr id="228" name="Google Shape;228;p33"/>
          <p:cNvPicPr preferRelativeResize="0"/>
          <p:nvPr/>
        </p:nvPicPr>
        <p:blipFill rotWithShape="1">
          <a:blip r:embed="rId2">
            <a:alphaModFix/>
          </a:blip>
          <a:srcRect b="0" l="0" r="0" t="0"/>
          <a:stretch/>
        </p:blipFill>
        <p:spPr>
          <a:xfrm>
            <a:off x="4572000" y="0"/>
            <a:ext cx="4572004" cy="5143500"/>
          </a:xfrm>
          <a:prstGeom prst="rect">
            <a:avLst/>
          </a:prstGeom>
          <a:noFill/>
          <a:ln>
            <a:noFill/>
          </a:ln>
        </p:spPr>
      </p:pic>
      <p:sp>
        <p:nvSpPr>
          <p:cNvPr id="229" name="Google Shape;229;p33"/>
          <p:cNvSpPr/>
          <p:nvPr/>
        </p:nvSpPr>
        <p:spPr>
          <a:xfrm>
            <a:off x="-1" y="0"/>
            <a:ext cx="4578600" cy="5143500"/>
          </a:xfrm>
          <a:prstGeom prst="rect">
            <a:avLst/>
          </a:prstGeom>
          <a:solidFill>
            <a:srgbClr val="00A6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53575A"/>
              </a:solidFill>
              <a:latin typeface="Calibri"/>
              <a:ea typeface="Calibri"/>
              <a:cs typeface="Calibri"/>
              <a:sym typeface="Calibri"/>
            </a:endParaRPr>
          </a:p>
        </p:txBody>
      </p:sp>
      <p:sp>
        <p:nvSpPr>
          <p:cNvPr id="230" name="Google Shape;230;p33"/>
          <p:cNvSpPr/>
          <p:nvPr>
            <p:ph idx="2" type="pic"/>
          </p:nvPr>
        </p:nvSpPr>
        <p:spPr>
          <a:xfrm>
            <a:off x="5108447" y="4579471"/>
            <a:ext cx="1865100" cy="433500"/>
          </a:xfrm>
          <a:prstGeom prst="rect">
            <a:avLst/>
          </a:prstGeom>
          <a:noFill/>
          <a:ln>
            <a:noFill/>
          </a:ln>
        </p:spPr>
      </p:sp>
      <p:sp>
        <p:nvSpPr>
          <p:cNvPr id="231" name="Google Shape;231;p33"/>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32" name="Google Shape;232;p33"/>
          <p:cNvSpPr txBox="1"/>
          <p:nvPr>
            <p:ph type="ctrTitle"/>
          </p:nvPr>
        </p:nvSpPr>
        <p:spPr>
          <a:xfrm>
            <a:off x="0" y="1981200"/>
            <a:ext cx="4572000" cy="469500"/>
          </a:xfrm>
          <a:prstGeom prst="rect">
            <a:avLst/>
          </a:prstGeom>
          <a:noFill/>
          <a:ln>
            <a:noFill/>
          </a:ln>
        </p:spPr>
        <p:txBody>
          <a:bodyPr anchorCtr="0" anchor="t" bIns="38075" lIns="0" spcFirstLastPara="1" rIns="76175" wrap="square" tIns="38075">
            <a:spAutoFit/>
          </a:bodyPr>
          <a:lstStyle>
            <a:lvl1pPr lvl="0" algn="ctr">
              <a:lnSpc>
                <a:spcPct val="90000"/>
              </a:lnSpc>
              <a:spcBef>
                <a:spcPts val="0"/>
              </a:spcBef>
              <a:spcAft>
                <a:spcPts val="0"/>
              </a:spcAft>
              <a:buClr>
                <a:schemeClr val="dk1"/>
              </a:buClr>
              <a:buSzPts val="5000"/>
              <a:buFont typeface="Avenir"/>
              <a:buNone/>
              <a:defRPr b="0" i="0" sz="2900">
                <a:solidFill>
                  <a:schemeClr val="l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33" name="Google Shape;233;p33"/>
          <p:cNvSpPr txBox="1"/>
          <p:nvPr>
            <p:ph idx="1" type="subTitle"/>
          </p:nvPr>
        </p:nvSpPr>
        <p:spPr>
          <a:xfrm>
            <a:off x="0" y="2468880"/>
            <a:ext cx="4572000" cy="653100"/>
          </a:xfrm>
          <a:prstGeom prst="rect">
            <a:avLst/>
          </a:prstGeom>
          <a:noFill/>
          <a:ln>
            <a:noFill/>
          </a:ln>
        </p:spPr>
        <p:txBody>
          <a:bodyPr anchorCtr="0" anchor="t" bIns="38075" lIns="0" spcFirstLastPara="1" rIns="0" wrap="square" tIns="0">
            <a:normAutofit/>
          </a:bodyPr>
          <a:lstStyle>
            <a:lvl1pPr lvl="0" algn="ctr">
              <a:lnSpc>
                <a:spcPct val="90000"/>
              </a:lnSpc>
              <a:spcBef>
                <a:spcPts val="1000"/>
              </a:spcBef>
              <a:spcAft>
                <a:spcPts val="0"/>
              </a:spcAft>
              <a:buClr>
                <a:schemeClr val="dk1"/>
              </a:buClr>
              <a:buSzPts val="2000"/>
              <a:buNone/>
              <a:defRPr sz="1500">
                <a:solidFill>
                  <a:srgbClr val="53575A"/>
                </a:solidFill>
              </a:defRPr>
            </a:lvl1pPr>
            <a:lvl2pPr lvl="1" algn="ctr">
              <a:lnSpc>
                <a:spcPct val="90000"/>
              </a:lnSpc>
              <a:spcBef>
                <a:spcPts val="500"/>
              </a:spcBef>
              <a:spcAft>
                <a:spcPts val="0"/>
              </a:spcAft>
              <a:buClr>
                <a:schemeClr val="dk1"/>
              </a:buClr>
              <a:buSzPts val="1700"/>
              <a:buNone/>
              <a:defRPr sz="2000"/>
            </a:lvl2pPr>
            <a:lvl3pPr lvl="2" algn="ctr">
              <a:lnSpc>
                <a:spcPct val="90000"/>
              </a:lnSpc>
              <a:spcBef>
                <a:spcPts val="500"/>
              </a:spcBef>
              <a:spcAft>
                <a:spcPts val="0"/>
              </a:spcAft>
              <a:buClr>
                <a:schemeClr val="dk1"/>
              </a:buClr>
              <a:buSzPts val="1500"/>
              <a:buNone/>
              <a:defRPr sz="1800"/>
            </a:lvl3pPr>
            <a:lvl4pPr lvl="3" algn="ctr">
              <a:lnSpc>
                <a:spcPct val="90000"/>
              </a:lnSpc>
              <a:spcBef>
                <a:spcPts val="500"/>
              </a:spcBef>
              <a:spcAft>
                <a:spcPts val="0"/>
              </a:spcAft>
              <a:buClr>
                <a:schemeClr val="dk1"/>
              </a:buClr>
              <a:buSzPts val="1400"/>
              <a:buNone/>
              <a:defRPr sz="1600"/>
            </a:lvl4pPr>
            <a:lvl5pPr lvl="4" algn="ctr">
              <a:lnSpc>
                <a:spcPct val="90000"/>
              </a:lnSpc>
              <a:spcBef>
                <a:spcPts val="500"/>
              </a:spcBef>
              <a:spcAft>
                <a:spcPts val="0"/>
              </a:spcAft>
              <a:buClr>
                <a:schemeClr val="dk1"/>
              </a:buClr>
              <a:buSzPts val="1400"/>
              <a:buNone/>
              <a:defRPr sz="1600"/>
            </a:lvl5pPr>
            <a:lvl6pPr lvl="5" algn="ctr">
              <a:lnSpc>
                <a:spcPct val="90000"/>
              </a:lnSpc>
              <a:spcBef>
                <a:spcPts val="500"/>
              </a:spcBef>
              <a:spcAft>
                <a:spcPts val="0"/>
              </a:spcAft>
              <a:buClr>
                <a:schemeClr val="dk1"/>
              </a:buClr>
              <a:buSzPts val="1400"/>
              <a:buNone/>
              <a:defRPr sz="1600"/>
            </a:lvl6pPr>
            <a:lvl7pPr lvl="6" algn="ctr">
              <a:lnSpc>
                <a:spcPct val="90000"/>
              </a:lnSpc>
              <a:spcBef>
                <a:spcPts val="500"/>
              </a:spcBef>
              <a:spcAft>
                <a:spcPts val="0"/>
              </a:spcAft>
              <a:buClr>
                <a:schemeClr val="dk1"/>
              </a:buClr>
              <a:buSzPts val="1400"/>
              <a:buNone/>
              <a:defRPr sz="1600"/>
            </a:lvl7pPr>
            <a:lvl8pPr lvl="7" algn="ctr">
              <a:lnSpc>
                <a:spcPct val="90000"/>
              </a:lnSpc>
              <a:spcBef>
                <a:spcPts val="500"/>
              </a:spcBef>
              <a:spcAft>
                <a:spcPts val="0"/>
              </a:spcAft>
              <a:buClr>
                <a:schemeClr val="dk1"/>
              </a:buClr>
              <a:buSzPts val="1400"/>
              <a:buNone/>
              <a:defRPr sz="1600"/>
            </a:lvl8pPr>
            <a:lvl9pPr lvl="8" algn="ctr">
              <a:lnSpc>
                <a:spcPct val="90000"/>
              </a:lnSpc>
              <a:spcBef>
                <a:spcPts val="500"/>
              </a:spcBef>
              <a:spcAft>
                <a:spcPts val="0"/>
              </a:spcAft>
              <a:buClr>
                <a:schemeClr val="dk1"/>
              </a:buClr>
              <a:buSzPts val="1400"/>
              <a:buNone/>
              <a:defRPr sz="1600"/>
            </a:lvl9pPr>
          </a:lstStyle>
          <a:p/>
        </p:txBody>
      </p:sp>
      <p:sp>
        <p:nvSpPr>
          <p:cNvPr id="234" name="Google Shape;234;p33"/>
          <p:cNvSpPr txBox="1"/>
          <p:nvPr>
            <p:ph idx="3" type="body"/>
          </p:nvPr>
        </p:nvSpPr>
        <p:spPr>
          <a:xfrm>
            <a:off x="0" y="381000"/>
            <a:ext cx="4572000" cy="649500"/>
          </a:xfrm>
          <a:prstGeom prst="rect">
            <a:avLst/>
          </a:prstGeom>
          <a:noFill/>
          <a:ln>
            <a:noFill/>
          </a:ln>
        </p:spPr>
        <p:txBody>
          <a:bodyPr anchorCtr="0" anchor="t" bIns="38075" lIns="0" spcFirstLastPara="1" rIns="0" wrap="square" tIns="38075">
            <a:normAutofit/>
          </a:bodyPr>
          <a:lstStyle>
            <a:lvl1pPr indent="-228600" lvl="0" marL="457200" algn="ctr">
              <a:lnSpc>
                <a:spcPct val="90000"/>
              </a:lnSpc>
              <a:spcBef>
                <a:spcPts val="800"/>
              </a:spcBef>
              <a:spcAft>
                <a:spcPts val="0"/>
              </a:spcAft>
              <a:buClr>
                <a:schemeClr val="lt1"/>
              </a:buClr>
              <a:buSzPts val="1500"/>
              <a:buNone/>
              <a:defRPr sz="1500">
                <a:solidFill>
                  <a:schemeClr val="lt1"/>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pic>
        <p:nvPicPr>
          <p:cNvPr id="235" name="Google Shape;235;p33"/>
          <p:cNvPicPr preferRelativeResize="0"/>
          <p:nvPr/>
        </p:nvPicPr>
        <p:blipFill rotWithShape="1">
          <a:blip r:embed="rId3">
            <a:alphaModFix/>
          </a:blip>
          <a:srcRect b="0" l="0" r="0" t="0"/>
          <a:stretch/>
        </p:blipFill>
        <p:spPr>
          <a:xfrm>
            <a:off x="7147560" y="4610100"/>
            <a:ext cx="1619247" cy="38099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1_Two Content_1">
    <p:spTree>
      <p:nvGrpSpPr>
        <p:cNvPr id="236" name="Shape 236"/>
        <p:cNvGrpSpPr/>
        <p:nvPr/>
      </p:nvGrpSpPr>
      <p:grpSpPr>
        <a:xfrm>
          <a:off x="0" y="0"/>
          <a:ext cx="0" cy="0"/>
          <a:chOff x="0" y="0"/>
          <a:chExt cx="0" cy="0"/>
        </a:xfrm>
      </p:grpSpPr>
      <p:sp>
        <p:nvSpPr>
          <p:cNvPr id="237" name="Google Shape;237;p34"/>
          <p:cNvSpPr txBox="1"/>
          <p:nvPr>
            <p:ph type="title"/>
          </p:nvPr>
        </p:nvSpPr>
        <p:spPr>
          <a:xfrm>
            <a:off x="381000" y="381000"/>
            <a:ext cx="8382000" cy="492600"/>
          </a:xfrm>
          <a:prstGeom prst="rect">
            <a:avLst/>
          </a:prstGeom>
          <a:noFill/>
          <a:ln>
            <a:noFill/>
          </a:ln>
        </p:spPr>
        <p:txBody>
          <a:bodyPr anchorCtr="0" anchor="t" bIns="38075" lIns="0" spcFirstLastPara="1" rIns="0" wrap="square" tIns="38075">
            <a:spAutoFit/>
          </a:bodyPr>
          <a:lstStyle>
            <a:lvl1pPr lvl="0" algn="l">
              <a:lnSpc>
                <a:spcPct val="90000"/>
              </a:lnSpc>
              <a:spcBef>
                <a:spcPts val="0"/>
              </a:spcBef>
              <a:spcAft>
                <a:spcPts val="0"/>
              </a:spcAft>
              <a:buClr>
                <a:schemeClr val="dk1"/>
              </a:buClr>
              <a:buSzPts val="1500"/>
              <a:buFont typeface="Calibri"/>
              <a:buNone/>
              <a:defRPr sz="3000">
                <a:solidFill>
                  <a:srgbClr val="53575A"/>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38" name="Google Shape;238;p34"/>
          <p:cNvSpPr txBox="1"/>
          <p:nvPr>
            <p:ph idx="1" type="body"/>
          </p:nvPr>
        </p:nvSpPr>
        <p:spPr>
          <a:xfrm>
            <a:off x="381000" y="1024247"/>
            <a:ext cx="8382000" cy="3262200"/>
          </a:xfrm>
          <a:prstGeom prst="rect">
            <a:avLst/>
          </a:prstGeom>
          <a:noFill/>
          <a:ln>
            <a:noFill/>
          </a:ln>
        </p:spPr>
        <p:txBody>
          <a:bodyPr anchorCtr="0" anchor="t" bIns="38075" lIns="0" spcFirstLastPara="1" rIns="76175"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
        <p:nvSpPr>
          <p:cNvPr id="239" name="Google Shape;239;p34"/>
          <p:cNvSpPr/>
          <p:nvPr>
            <p:ph idx="2" type="pic"/>
          </p:nvPr>
        </p:nvSpPr>
        <p:spPr>
          <a:xfrm>
            <a:off x="5108447" y="4579471"/>
            <a:ext cx="1865100" cy="433500"/>
          </a:xfrm>
          <a:prstGeom prst="rect">
            <a:avLst/>
          </a:prstGeom>
          <a:noFill/>
          <a:ln>
            <a:noFill/>
          </a:ln>
        </p:spPr>
      </p:sp>
      <p:sp>
        <p:nvSpPr>
          <p:cNvPr id="240" name="Google Shape;240;p34"/>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53575A"/>
              </a:buClr>
              <a:buSzPts val="800"/>
              <a:buFont typeface="Calibri"/>
              <a:buNone/>
            </a:pPr>
            <a:r>
              <a:rPr b="0" i="0" lang="en" sz="800" u="none" cap="none" strike="noStrike">
                <a:solidFill>
                  <a:srgbClr val="53575A"/>
                </a:solidFill>
                <a:latin typeface="Calibri"/>
                <a:ea typeface="Calibri"/>
                <a:cs typeface="Calibri"/>
                <a:sym typeface="Calibri"/>
              </a:rPr>
              <a:t>Advancing Equity. Ending Sexual Violence.®</a:t>
            </a:r>
            <a:endParaRPr b="0" i="0" sz="800" u="none" cap="none" strike="noStrike">
              <a:solidFill>
                <a:srgbClr val="53575A"/>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1_Title Only_1_1">
    <p:spTree>
      <p:nvGrpSpPr>
        <p:cNvPr id="241" name="Shape 241"/>
        <p:cNvGrpSpPr/>
        <p:nvPr/>
      </p:nvGrpSpPr>
      <p:grpSpPr>
        <a:xfrm>
          <a:off x="0" y="0"/>
          <a:ext cx="0" cy="0"/>
          <a:chOff x="0" y="0"/>
          <a:chExt cx="0" cy="0"/>
        </a:xfrm>
      </p:grpSpPr>
      <p:sp>
        <p:nvSpPr>
          <p:cNvPr id="242" name="Google Shape;242;p35"/>
          <p:cNvSpPr/>
          <p:nvPr/>
        </p:nvSpPr>
        <p:spPr>
          <a:xfrm>
            <a:off x="3206" y="4463382"/>
            <a:ext cx="9140700" cy="680100"/>
          </a:xfrm>
          <a:prstGeom prst="rect">
            <a:avLst/>
          </a:prstGeom>
          <a:solidFill>
            <a:srgbClr val="76BC43"/>
          </a:solidFill>
          <a:ln>
            <a:noFill/>
          </a:ln>
        </p:spPr>
        <p:txBody>
          <a:bodyPr anchorCtr="0" anchor="ctr" bIns="38075" lIns="76200" spcFirstLastPara="1" rIns="76200"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243" name="Google Shape;243;p35"/>
          <p:cNvSpPr txBox="1"/>
          <p:nvPr>
            <p:ph type="title"/>
          </p:nvPr>
        </p:nvSpPr>
        <p:spPr>
          <a:xfrm>
            <a:off x="381000" y="381000"/>
            <a:ext cx="8382000" cy="399900"/>
          </a:xfrm>
          <a:prstGeom prst="rect">
            <a:avLst/>
          </a:prstGeom>
          <a:noFill/>
          <a:ln>
            <a:noFill/>
          </a:ln>
        </p:spPr>
        <p:txBody>
          <a:bodyPr anchorCtr="0" anchor="t" bIns="38075" lIns="0" spcFirstLastPara="1" rIns="76200"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53575A"/>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44" name="Google Shape;244;p35"/>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45" name="Google Shape;245;p35"/>
          <p:cNvSpPr txBox="1"/>
          <p:nvPr>
            <p:ph idx="1" type="body"/>
          </p:nvPr>
        </p:nvSpPr>
        <p:spPr>
          <a:xfrm>
            <a:off x="381000" y="1024256"/>
            <a:ext cx="2453100" cy="3371400"/>
          </a:xfrm>
          <a:prstGeom prst="rect">
            <a:avLst/>
          </a:prstGeom>
          <a:noFill/>
          <a:ln>
            <a:noFill/>
          </a:ln>
        </p:spPr>
        <p:txBody>
          <a:bodyPr anchorCtr="0" anchor="t" bIns="38075" lIns="0" spcFirstLastPara="1" rIns="76200"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pic>
        <p:nvPicPr>
          <p:cNvPr id="246" name="Google Shape;246;p35"/>
          <p:cNvPicPr preferRelativeResize="0"/>
          <p:nvPr/>
        </p:nvPicPr>
        <p:blipFill rotWithShape="1">
          <a:blip r:embed="rId2">
            <a:alphaModFix/>
          </a:blip>
          <a:srcRect b="0" l="0" r="0" t="0"/>
          <a:stretch/>
        </p:blipFill>
        <p:spPr>
          <a:xfrm>
            <a:off x="7147560" y="4610100"/>
            <a:ext cx="1619250" cy="381001"/>
          </a:xfrm>
          <a:prstGeom prst="rect">
            <a:avLst/>
          </a:prstGeom>
          <a:noFill/>
          <a:ln>
            <a:noFill/>
          </a:ln>
        </p:spPr>
      </p:pic>
      <p:sp>
        <p:nvSpPr>
          <p:cNvPr id="247" name="Google Shape;247;p35"/>
          <p:cNvSpPr txBox="1"/>
          <p:nvPr>
            <p:ph idx="2" type="body"/>
          </p:nvPr>
        </p:nvSpPr>
        <p:spPr>
          <a:xfrm>
            <a:off x="3347044" y="1024256"/>
            <a:ext cx="2453100" cy="3371400"/>
          </a:xfrm>
          <a:prstGeom prst="rect">
            <a:avLst/>
          </a:prstGeom>
          <a:noFill/>
          <a:ln>
            <a:noFill/>
          </a:ln>
        </p:spPr>
        <p:txBody>
          <a:bodyPr anchorCtr="0" anchor="t" bIns="38075" lIns="0" spcFirstLastPara="1" rIns="76200"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
        <p:nvSpPr>
          <p:cNvPr id="248" name="Google Shape;248;p35"/>
          <p:cNvSpPr txBox="1"/>
          <p:nvPr>
            <p:ph idx="3" type="body"/>
          </p:nvPr>
        </p:nvSpPr>
        <p:spPr>
          <a:xfrm>
            <a:off x="6313088" y="1024256"/>
            <a:ext cx="2453100" cy="3371400"/>
          </a:xfrm>
          <a:prstGeom prst="rect">
            <a:avLst/>
          </a:prstGeom>
          <a:noFill/>
          <a:ln>
            <a:noFill/>
          </a:ln>
        </p:spPr>
        <p:txBody>
          <a:bodyPr anchorCtr="0" anchor="t" bIns="38075" lIns="0" spcFirstLastPara="1" rIns="76200"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1_Title Only_1_2">
    <p:spTree>
      <p:nvGrpSpPr>
        <p:cNvPr id="249" name="Shape 249"/>
        <p:cNvGrpSpPr/>
        <p:nvPr/>
      </p:nvGrpSpPr>
      <p:grpSpPr>
        <a:xfrm>
          <a:off x="0" y="0"/>
          <a:ext cx="0" cy="0"/>
          <a:chOff x="0" y="0"/>
          <a:chExt cx="0" cy="0"/>
        </a:xfrm>
      </p:grpSpPr>
      <p:sp>
        <p:nvSpPr>
          <p:cNvPr id="250" name="Google Shape;250;p36"/>
          <p:cNvSpPr/>
          <p:nvPr/>
        </p:nvSpPr>
        <p:spPr>
          <a:xfrm>
            <a:off x="3206" y="4463382"/>
            <a:ext cx="9140700" cy="680100"/>
          </a:xfrm>
          <a:prstGeom prst="rect">
            <a:avLst/>
          </a:prstGeom>
          <a:solidFill>
            <a:srgbClr val="00A6CE"/>
          </a:solidFill>
          <a:ln>
            <a:noFill/>
          </a:ln>
        </p:spPr>
        <p:txBody>
          <a:bodyPr anchorCtr="0" anchor="ctr" bIns="38075" lIns="76200" spcFirstLastPara="1" rIns="76200"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251" name="Google Shape;251;p36"/>
          <p:cNvSpPr txBox="1"/>
          <p:nvPr>
            <p:ph type="title"/>
          </p:nvPr>
        </p:nvSpPr>
        <p:spPr>
          <a:xfrm>
            <a:off x="381000" y="381000"/>
            <a:ext cx="8382000" cy="399900"/>
          </a:xfrm>
          <a:prstGeom prst="rect">
            <a:avLst/>
          </a:prstGeom>
          <a:noFill/>
          <a:ln>
            <a:noFill/>
          </a:ln>
        </p:spPr>
        <p:txBody>
          <a:bodyPr anchorCtr="0" anchor="t" bIns="38075" lIns="0" spcFirstLastPara="1" rIns="76200"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53575A"/>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52" name="Google Shape;252;p36"/>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53" name="Google Shape;253;p36"/>
          <p:cNvSpPr txBox="1"/>
          <p:nvPr>
            <p:ph idx="1" type="body"/>
          </p:nvPr>
        </p:nvSpPr>
        <p:spPr>
          <a:xfrm>
            <a:off x="381000" y="1024256"/>
            <a:ext cx="2453100" cy="3371400"/>
          </a:xfrm>
          <a:prstGeom prst="rect">
            <a:avLst/>
          </a:prstGeom>
          <a:noFill/>
          <a:ln>
            <a:noFill/>
          </a:ln>
        </p:spPr>
        <p:txBody>
          <a:bodyPr anchorCtr="0" anchor="t" bIns="38075" lIns="0" spcFirstLastPara="1" rIns="76200"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pic>
        <p:nvPicPr>
          <p:cNvPr id="254" name="Google Shape;254;p36"/>
          <p:cNvPicPr preferRelativeResize="0"/>
          <p:nvPr/>
        </p:nvPicPr>
        <p:blipFill rotWithShape="1">
          <a:blip r:embed="rId2">
            <a:alphaModFix/>
          </a:blip>
          <a:srcRect b="0" l="0" r="0" t="0"/>
          <a:stretch/>
        </p:blipFill>
        <p:spPr>
          <a:xfrm>
            <a:off x="7147560" y="4610100"/>
            <a:ext cx="1619250" cy="381001"/>
          </a:xfrm>
          <a:prstGeom prst="rect">
            <a:avLst/>
          </a:prstGeom>
          <a:noFill/>
          <a:ln>
            <a:noFill/>
          </a:ln>
        </p:spPr>
      </p:pic>
      <p:sp>
        <p:nvSpPr>
          <p:cNvPr id="255" name="Google Shape;255;p36"/>
          <p:cNvSpPr txBox="1"/>
          <p:nvPr>
            <p:ph idx="2" type="body"/>
          </p:nvPr>
        </p:nvSpPr>
        <p:spPr>
          <a:xfrm>
            <a:off x="3347044" y="1024256"/>
            <a:ext cx="2453100" cy="3371400"/>
          </a:xfrm>
          <a:prstGeom prst="rect">
            <a:avLst/>
          </a:prstGeom>
          <a:noFill/>
          <a:ln>
            <a:noFill/>
          </a:ln>
        </p:spPr>
        <p:txBody>
          <a:bodyPr anchorCtr="0" anchor="t" bIns="38075" lIns="0" spcFirstLastPara="1" rIns="76200"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
        <p:nvSpPr>
          <p:cNvPr id="256" name="Google Shape;256;p36"/>
          <p:cNvSpPr txBox="1"/>
          <p:nvPr>
            <p:ph idx="3" type="body"/>
          </p:nvPr>
        </p:nvSpPr>
        <p:spPr>
          <a:xfrm>
            <a:off x="6313088" y="1024256"/>
            <a:ext cx="2453100" cy="3371400"/>
          </a:xfrm>
          <a:prstGeom prst="rect">
            <a:avLst/>
          </a:prstGeom>
          <a:noFill/>
          <a:ln>
            <a:noFill/>
          </a:ln>
        </p:spPr>
        <p:txBody>
          <a:bodyPr anchorCtr="0" anchor="t" bIns="38075" lIns="0" spcFirstLastPara="1" rIns="76200"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pic>
        <p:nvPicPr>
          <p:cNvPr descr="VALOR US logo with the tagline &quot;Advancing Equity. Ending Sexual Violence.&quot; and the California RPE logo." id="257" name="Google Shape;257;p36"/>
          <p:cNvPicPr preferRelativeResize="0"/>
          <p:nvPr/>
        </p:nvPicPr>
        <p:blipFill rotWithShape="1">
          <a:blip r:embed="rId3">
            <a:alphaModFix/>
          </a:blip>
          <a:srcRect b="0" l="0" r="0" t="0"/>
          <a:stretch/>
        </p:blipFill>
        <p:spPr>
          <a:xfrm>
            <a:off x="6421149" y="4658044"/>
            <a:ext cx="658195" cy="31786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1_Title Only 4_1">
    <p:spTree>
      <p:nvGrpSpPr>
        <p:cNvPr id="258" name="Shape 258"/>
        <p:cNvGrpSpPr/>
        <p:nvPr/>
      </p:nvGrpSpPr>
      <p:grpSpPr>
        <a:xfrm>
          <a:off x="0" y="0"/>
          <a:ext cx="0" cy="0"/>
          <a:chOff x="0" y="0"/>
          <a:chExt cx="0" cy="0"/>
        </a:xfrm>
      </p:grpSpPr>
      <p:sp>
        <p:nvSpPr>
          <p:cNvPr id="259" name="Google Shape;259;p37"/>
          <p:cNvSpPr/>
          <p:nvPr/>
        </p:nvSpPr>
        <p:spPr>
          <a:xfrm>
            <a:off x="3202" y="2453877"/>
            <a:ext cx="9141000" cy="2689500"/>
          </a:xfrm>
          <a:prstGeom prst="rect">
            <a:avLst/>
          </a:prstGeom>
          <a:solidFill>
            <a:srgbClr val="05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260" name="Google Shape;260;p37"/>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61" name="Google Shape;261;p37"/>
          <p:cNvSpPr txBox="1"/>
          <p:nvPr>
            <p:ph type="title"/>
          </p:nvPr>
        </p:nvSpPr>
        <p:spPr>
          <a:xfrm>
            <a:off x="381000" y="381000"/>
            <a:ext cx="8382000" cy="400200"/>
          </a:xfrm>
          <a:prstGeom prst="rect">
            <a:avLst/>
          </a:prstGeom>
          <a:noFill/>
          <a:ln>
            <a:noFill/>
          </a:ln>
        </p:spPr>
        <p:txBody>
          <a:bodyPr anchorCtr="0" anchor="t" bIns="38075" lIns="0" spcFirstLastPara="1" rIns="76175" wrap="square" tIns="38075">
            <a:spAutoFit/>
          </a:bodyPr>
          <a:lstStyle>
            <a:lvl1pPr lvl="0" algn="l">
              <a:lnSpc>
                <a:spcPct val="90000"/>
              </a:lnSpc>
              <a:spcBef>
                <a:spcPts val="0"/>
              </a:spcBef>
              <a:spcAft>
                <a:spcPts val="0"/>
              </a:spcAft>
              <a:buClr>
                <a:schemeClr val="dk1"/>
              </a:buClr>
              <a:buSzPts val="1500"/>
              <a:buFont typeface="Calibri"/>
              <a:buNone/>
              <a:defRPr b="0" i="0" sz="2300">
                <a:solidFill>
                  <a:srgbClr val="53575A"/>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62" name="Google Shape;262;p37"/>
          <p:cNvSpPr txBox="1"/>
          <p:nvPr>
            <p:ph idx="1" type="body"/>
          </p:nvPr>
        </p:nvSpPr>
        <p:spPr>
          <a:xfrm>
            <a:off x="381000" y="1024247"/>
            <a:ext cx="8382000" cy="3262200"/>
          </a:xfrm>
          <a:prstGeom prst="rect">
            <a:avLst/>
          </a:prstGeom>
          <a:noFill/>
          <a:ln>
            <a:noFill/>
          </a:ln>
        </p:spPr>
        <p:txBody>
          <a:bodyPr anchorCtr="0" anchor="t" bIns="38075" lIns="0" spcFirstLastPara="1" rIns="76175" wrap="square" tIns="38075">
            <a:normAutofit/>
          </a:bodyPr>
          <a:lstStyle>
            <a:lvl1pPr indent="-228600" lvl="0" marL="457200" marR="0" algn="l">
              <a:lnSpc>
                <a:spcPct val="90000"/>
              </a:lnSpc>
              <a:spcBef>
                <a:spcPts val="1000"/>
              </a:spcBef>
              <a:spcAft>
                <a:spcPts val="0"/>
              </a:spcAft>
              <a:buClr>
                <a:schemeClr val="dk1"/>
              </a:buClr>
              <a:buSzPts val="1500"/>
              <a:buFont typeface="Arial"/>
              <a:buNone/>
              <a:defRPr sz="1700">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pic>
        <p:nvPicPr>
          <p:cNvPr id="263" name="Google Shape;263;p37"/>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pic>
        <p:nvPicPr>
          <p:cNvPr descr="VALOR US logo with the tagline &quot;Advancing Equity. Ending Sexual Violence.&quot; and the California RPE logo." id="264" name="Google Shape;264;p37"/>
          <p:cNvPicPr preferRelativeResize="0"/>
          <p:nvPr/>
        </p:nvPicPr>
        <p:blipFill rotWithShape="1">
          <a:blip r:embed="rId3">
            <a:alphaModFix/>
          </a:blip>
          <a:srcRect b="0" l="0" r="0" t="0"/>
          <a:stretch/>
        </p:blipFill>
        <p:spPr>
          <a:xfrm>
            <a:off x="6421149" y="4658044"/>
            <a:ext cx="658195" cy="31786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2">
  <p:cSld name="1_Title Only 2_1">
    <p:spTree>
      <p:nvGrpSpPr>
        <p:cNvPr id="265" name="Shape 265"/>
        <p:cNvGrpSpPr/>
        <p:nvPr/>
      </p:nvGrpSpPr>
      <p:grpSpPr>
        <a:xfrm>
          <a:off x="0" y="0"/>
          <a:ext cx="0" cy="0"/>
          <a:chOff x="0" y="0"/>
          <a:chExt cx="0" cy="0"/>
        </a:xfrm>
      </p:grpSpPr>
      <p:sp>
        <p:nvSpPr>
          <p:cNvPr id="266" name="Google Shape;266;p38"/>
          <p:cNvSpPr/>
          <p:nvPr/>
        </p:nvSpPr>
        <p:spPr>
          <a:xfrm>
            <a:off x="3206" y="4477460"/>
            <a:ext cx="9141000" cy="679200"/>
          </a:xfrm>
          <a:prstGeom prst="rect">
            <a:avLst/>
          </a:prstGeom>
          <a:solidFill>
            <a:srgbClr val="00A6CE"/>
          </a:solidFill>
          <a:ln>
            <a:noFill/>
          </a:ln>
        </p:spPr>
        <p:txBody>
          <a:bodyPr anchorCtr="0" anchor="ctr" bIns="38075" lIns="76175" spcFirstLastPara="1" rIns="76175"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267" name="Google Shape;267;p38"/>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68" name="Google Shape;268;p38"/>
          <p:cNvSpPr txBox="1"/>
          <p:nvPr>
            <p:ph type="title"/>
          </p:nvPr>
        </p:nvSpPr>
        <p:spPr>
          <a:xfrm>
            <a:off x="381000" y="381000"/>
            <a:ext cx="8382000" cy="400200"/>
          </a:xfrm>
          <a:prstGeom prst="rect">
            <a:avLst/>
          </a:prstGeom>
          <a:noFill/>
          <a:ln>
            <a:noFill/>
          </a:ln>
        </p:spPr>
        <p:txBody>
          <a:bodyPr anchorCtr="0" anchor="t" bIns="38075" lIns="0" spcFirstLastPara="1" rIns="76175" wrap="square" tIns="38075">
            <a:spAutoFit/>
          </a:bodyPr>
          <a:lstStyle>
            <a:lvl1pPr lvl="0" algn="l">
              <a:lnSpc>
                <a:spcPct val="90000"/>
              </a:lnSpc>
              <a:spcBef>
                <a:spcPts val="0"/>
              </a:spcBef>
              <a:spcAft>
                <a:spcPts val="0"/>
              </a:spcAft>
              <a:buClr>
                <a:schemeClr val="dk1"/>
              </a:buClr>
              <a:buSzPts val="2700"/>
              <a:buFont typeface="Avenir"/>
              <a:buNone/>
              <a:defRPr i="0" sz="2700">
                <a:solidFill>
                  <a:srgbClr val="53575A"/>
                </a:solidFill>
                <a:latin typeface="Avenir"/>
                <a:ea typeface="Avenir"/>
                <a:cs typeface="Avenir"/>
                <a:sym typeface="Avenir"/>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pic>
        <p:nvPicPr>
          <p:cNvPr id="269" name="Google Shape;269;p38"/>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pic>
        <p:nvPicPr>
          <p:cNvPr descr="VALOR US logo with the tagline &quot;Advancing Equity. Ending Sexual Violence.&quot; and the California RPE logo." id="270" name="Google Shape;270;p38"/>
          <p:cNvPicPr preferRelativeResize="0"/>
          <p:nvPr/>
        </p:nvPicPr>
        <p:blipFill rotWithShape="1">
          <a:blip r:embed="rId3">
            <a:alphaModFix/>
          </a:blip>
          <a:srcRect b="0" l="0" r="0" t="0"/>
          <a:stretch/>
        </p:blipFill>
        <p:spPr>
          <a:xfrm>
            <a:off x="6421149" y="4658044"/>
            <a:ext cx="658195" cy="31786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3">
  <p:cSld name="1_Title Only 2_1_3">
    <p:spTree>
      <p:nvGrpSpPr>
        <p:cNvPr id="271" name="Shape 271"/>
        <p:cNvGrpSpPr/>
        <p:nvPr/>
      </p:nvGrpSpPr>
      <p:grpSpPr>
        <a:xfrm>
          <a:off x="0" y="0"/>
          <a:ext cx="0" cy="0"/>
          <a:chOff x="0" y="0"/>
          <a:chExt cx="0" cy="0"/>
        </a:xfrm>
      </p:grpSpPr>
      <p:sp>
        <p:nvSpPr>
          <p:cNvPr id="272" name="Google Shape;272;p39"/>
          <p:cNvSpPr/>
          <p:nvPr/>
        </p:nvSpPr>
        <p:spPr>
          <a:xfrm>
            <a:off x="3206" y="4463382"/>
            <a:ext cx="9140700" cy="680100"/>
          </a:xfrm>
          <a:prstGeom prst="rect">
            <a:avLst/>
          </a:prstGeom>
          <a:solidFill>
            <a:schemeClr val="accent4"/>
          </a:solidFill>
          <a:ln>
            <a:noFill/>
          </a:ln>
        </p:spPr>
        <p:txBody>
          <a:bodyPr anchorCtr="0" anchor="ctr" bIns="38075" lIns="76200" spcFirstLastPara="1" rIns="76200"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3575A"/>
              </a:solidFill>
              <a:latin typeface="Calibri"/>
              <a:ea typeface="Calibri"/>
              <a:cs typeface="Calibri"/>
              <a:sym typeface="Calibri"/>
            </a:endParaRPr>
          </a:p>
        </p:txBody>
      </p:sp>
      <p:sp>
        <p:nvSpPr>
          <p:cNvPr id="273" name="Google Shape;273;p39"/>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74" name="Google Shape;274;p39"/>
          <p:cNvSpPr txBox="1"/>
          <p:nvPr>
            <p:ph type="title"/>
          </p:nvPr>
        </p:nvSpPr>
        <p:spPr>
          <a:xfrm>
            <a:off x="381000" y="381000"/>
            <a:ext cx="8382000" cy="400200"/>
          </a:xfrm>
          <a:prstGeom prst="rect">
            <a:avLst/>
          </a:prstGeom>
          <a:noFill/>
          <a:ln>
            <a:noFill/>
          </a:ln>
        </p:spPr>
        <p:txBody>
          <a:bodyPr anchorCtr="0" anchor="t" bIns="38075" lIns="0" spcFirstLastPara="1" rIns="76175" wrap="square" tIns="38075">
            <a:spAutoFit/>
          </a:bodyPr>
          <a:lstStyle>
            <a:lvl1pPr lvl="0" algn="l">
              <a:lnSpc>
                <a:spcPct val="90000"/>
              </a:lnSpc>
              <a:spcBef>
                <a:spcPts val="0"/>
              </a:spcBef>
              <a:spcAft>
                <a:spcPts val="0"/>
              </a:spcAft>
              <a:buClr>
                <a:schemeClr val="dk1"/>
              </a:buClr>
              <a:buSzPts val="2700"/>
              <a:buFont typeface="Avenir"/>
              <a:buNone/>
              <a:defRPr i="0" sz="2700">
                <a:solidFill>
                  <a:srgbClr val="53575A"/>
                </a:solidFill>
                <a:latin typeface="Avenir"/>
                <a:ea typeface="Avenir"/>
                <a:cs typeface="Avenir"/>
                <a:sym typeface="Avenir"/>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pic>
        <p:nvPicPr>
          <p:cNvPr id="275" name="Google Shape;275;p39"/>
          <p:cNvPicPr preferRelativeResize="0"/>
          <p:nvPr/>
        </p:nvPicPr>
        <p:blipFill rotWithShape="1">
          <a:blip r:embed="rId2">
            <a:alphaModFix/>
          </a:blip>
          <a:srcRect b="0" l="0" r="0" t="0"/>
          <a:stretch/>
        </p:blipFill>
        <p:spPr>
          <a:xfrm>
            <a:off x="7147560" y="4610100"/>
            <a:ext cx="1619247" cy="381000"/>
          </a:xfrm>
          <a:prstGeom prst="rect">
            <a:avLst/>
          </a:prstGeom>
          <a:noFill/>
          <a:ln>
            <a:noFill/>
          </a:ln>
        </p:spPr>
      </p:pic>
      <p:pic>
        <p:nvPicPr>
          <p:cNvPr descr="VALOR US logo with the tagline &quot;Advancing Equity. Ending Sexual Violence.&quot; and the California RPE logo." id="276" name="Google Shape;276;p39"/>
          <p:cNvPicPr preferRelativeResize="0"/>
          <p:nvPr/>
        </p:nvPicPr>
        <p:blipFill rotWithShape="1">
          <a:blip r:embed="rId3">
            <a:alphaModFix/>
          </a:blip>
          <a:srcRect b="0" l="0" r="0" t="0"/>
          <a:stretch/>
        </p:blipFill>
        <p:spPr>
          <a:xfrm>
            <a:off x="6421149" y="4658044"/>
            <a:ext cx="658195" cy="31786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77" name="Shape 277"/>
        <p:cNvGrpSpPr/>
        <p:nvPr/>
      </p:nvGrpSpPr>
      <p:grpSpPr>
        <a:xfrm>
          <a:off x="0" y="0"/>
          <a:ext cx="0" cy="0"/>
          <a:chOff x="0" y="0"/>
          <a:chExt cx="0" cy="0"/>
        </a:xfrm>
      </p:grpSpPr>
      <p:sp>
        <p:nvSpPr>
          <p:cNvPr id="278" name="Google Shape;278;p40"/>
          <p:cNvSpPr/>
          <p:nvPr/>
        </p:nvSpPr>
        <p:spPr>
          <a:xfrm>
            <a:off x="0" y="0"/>
            <a:ext cx="4572000" cy="5143500"/>
          </a:xfrm>
          <a:prstGeom prst="rect">
            <a:avLst/>
          </a:prstGeom>
          <a:solidFill>
            <a:srgbClr val="00A6CE"/>
          </a:solidFill>
          <a:ln>
            <a:noFill/>
          </a:ln>
        </p:spPr>
        <p:txBody>
          <a:bodyPr anchorCtr="0" anchor="ctr" bIns="38075" lIns="76200" spcFirstLastPara="1" rIns="76200" wrap="square" tIns="380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79" name="Google Shape;279;p40"/>
          <p:cNvSpPr txBox="1"/>
          <p:nvPr/>
        </p:nvSpPr>
        <p:spPr>
          <a:xfrm>
            <a:off x="381000" y="4693920"/>
            <a:ext cx="3131400" cy="2154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800"/>
              <a:buFont typeface="Calibri"/>
              <a:buNone/>
            </a:pPr>
            <a:r>
              <a:rPr b="0" i="0" lang="en" sz="800" u="none" cap="none" strike="noStrike">
                <a:solidFill>
                  <a:schemeClr val="lt1"/>
                </a:solidFill>
                <a:latin typeface="Calibri"/>
                <a:ea typeface="Calibri"/>
                <a:cs typeface="Calibri"/>
                <a:sym typeface="Calibri"/>
              </a:rPr>
              <a:t>Advancing Equity. Ending Sexual Violence.®</a:t>
            </a:r>
            <a:endParaRPr b="0" i="0" sz="800" u="none" cap="none" strike="noStrike">
              <a:solidFill>
                <a:schemeClr val="lt1"/>
              </a:solidFill>
              <a:latin typeface="Calibri"/>
              <a:ea typeface="Calibri"/>
              <a:cs typeface="Calibri"/>
              <a:sym typeface="Calibri"/>
            </a:endParaRPr>
          </a:p>
        </p:txBody>
      </p:sp>
      <p:sp>
        <p:nvSpPr>
          <p:cNvPr id="280" name="Google Shape;280;p40"/>
          <p:cNvSpPr txBox="1"/>
          <p:nvPr>
            <p:ph type="ctrTitle"/>
          </p:nvPr>
        </p:nvSpPr>
        <p:spPr>
          <a:xfrm>
            <a:off x="0" y="1981200"/>
            <a:ext cx="4572000" cy="469200"/>
          </a:xfrm>
          <a:prstGeom prst="rect">
            <a:avLst/>
          </a:prstGeom>
          <a:noFill/>
          <a:ln>
            <a:noFill/>
          </a:ln>
        </p:spPr>
        <p:txBody>
          <a:bodyPr anchorCtr="0" anchor="t" bIns="38075" lIns="0" spcFirstLastPara="1" rIns="76200" wrap="square" tIns="38075">
            <a:spAutoFit/>
          </a:bodyPr>
          <a:lstStyle>
            <a:lvl1pPr lvl="0" marR="0" algn="ctr">
              <a:lnSpc>
                <a:spcPct val="90000"/>
              </a:lnSpc>
              <a:spcBef>
                <a:spcPts val="0"/>
              </a:spcBef>
              <a:spcAft>
                <a:spcPts val="0"/>
              </a:spcAft>
              <a:buClr>
                <a:schemeClr val="dk1"/>
              </a:buClr>
              <a:buSzPts val="5000"/>
              <a:buFont typeface="Avenir"/>
              <a:buNone/>
              <a:defRPr b="0" i="0" sz="2800" u="none" cap="none" strike="noStrike">
                <a:solidFill>
                  <a:schemeClr val="lt1"/>
                </a:solidFill>
                <a:latin typeface="Play"/>
                <a:ea typeface="Play"/>
                <a:cs typeface="Play"/>
                <a:sym typeface="Play"/>
              </a:defRPr>
            </a:lvl1pPr>
            <a:lvl2pPr lvl="1"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9pPr>
          </a:lstStyle>
          <a:p/>
        </p:txBody>
      </p:sp>
      <p:sp>
        <p:nvSpPr>
          <p:cNvPr id="281" name="Google Shape;281;p40"/>
          <p:cNvSpPr txBox="1"/>
          <p:nvPr>
            <p:ph idx="1" type="subTitle"/>
          </p:nvPr>
        </p:nvSpPr>
        <p:spPr>
          <a:xfrm>
            <a:off x="0" y="2468880"/>
            <a:ext cx="4572000" cy="653400"/>
          </a:xfrm>
          <a:prstGeom prst="rect">
            <a:avLst/>
          </a:prstGeom>
          <a:noFill/>
          <a:ln>
            <a:noFill/>
          </a:ln>
        </p:spPr>
        <p:txBody>
          <a:bodyPr anchorCtr="0" anchor="t" bIns="38075" lIns="0" spcFirstLastPara="1" rIns="0" wrap="square" tIns="0">
            <a:normAutofit/>
          </a:bodyPr>
          <a:lstStyle>
            <a:lvl1pPr lvl="0" marR="0" algn="ctr">
              <a:lnSpc>
                <a:spcPct val="90000"/>
              </a:lnSpc>
              <a:spcBef>
                <a:spcPts val="1000"/>
              </a:spcBef>
              <a:spcAft>
                <a:spcPts val="0"/>
              </a:spcAft>
              <a:buClr>
                <a:schemeClr val="dk1"/>
              </a:buClr>
              <a:buSzPts val="2000"/>
              <a:buFont typeface="Arial"/>
              <a:buNone/>
              <a:defRPr b="0" i="0" sz="1500" u="none" cap="none" strike="noStrike">
                <a:solidFill>
                  <a:srgbClr val="53575A"/>
                </a:solidFill>
                <a:latin typeface="Arial"/>
                <a:ea typeface="Arial"/>
                <a:cs typeface="Arial"/>
                <a:sym typeface="Arial"/>
              </a:defRPr>
            </a:lvl1pPr>
            <a:lvl2pPr lvl="1" marR="0" algn="ctr">
              <a:lnSpc>
                <a:spcPct val="90000"/>
              </a:lnSpc>
              <a:spcBef>
                <a:spcPts val="5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2pPr>
            <a:lvl3pPr lvl="2" marR="0" algn="ctr">
              <a:lnSpc>
                <a:spcPct val="90000"/>
              </a:lnSpc>
              <a:spcBef>
                <a:spcPts val="500"/>
              </a:spcBef>
              <a:spcAft>
                <a:spcPts val="0"/>
              </a:spcAft>
              <a:buClr>
                <a:schemeClr val="dk1"/>
              </a:buClr>
              <a:buSzPts val="1500"/>
              <a:buFont typeface="Arial"/>
              <a:buNone/>
              <a:defRPr b="0" i="0" sz="1800" u="none" cap="none" strike="noStrike">
                <a:solidFill>
                  <a:schemeClr val="dk1"/>
                </a:solidFill>
                <a:latin typeface="Arial"/>
                <a:ea typeface="Arial"/>
                <a:cs typeface="Arial"/>
                <a:sym typeface="Arial"/>
              </a:defRPr>
            </a:lvl3pPr>
            <a:lvl4pPr lvl="3" marR="0" algn="ctr">
              <a:lnSpc>
                <a:spcPct val="90000"/>
              </a:lnSpc>
              <a:spcBef>
                <a:spcPts val="500"/>
              </a:spcBef>
              <a:spcAft>
                <a:spcPts val="0"/>
              </a:spcAft>
              <a:buClr>
                <a:schemeClr val="dk1"/>
              </a:buClr>
              <a:buSzPts val="1300"/>
              <a:buFont typeface="Arial"/>
              <a:buNone/>
              <a:defRPr b="0" i="0" sz="1600" u="none" cap="none" strike="noStrike">
                <a:solidFill>
                  <a:schemeClr val="dk1"/>
                </a:solidFill>
                <a:latin typeface="Arial"/>
                <a:ea typeface="Arial"/>
                <a:cs typeface="Arial"/>
                <a:sym typeface="Arial"/>
              </a:defRPr>
            </a:lvl4pPr>
            <a:lvl5pPr lvl="4" marR="0" algn="ctr">
              <a:lnSpc>
                <a:spcPct val="90000"/>
              </a:lnSpc>
              <a:spcBef>
                <a:spcPts val="500"/>
              </a:spcBef>
              <a:spcAft>
                <a:spcPts val="0"/>
              </a:spcAft>
              <a:buClr>
                <a:schemeClr val="dk1"/>
              </a:buClr>
              <a:buSzPts val="1300"/>
              <a:buFont typeface="Arial"/>
              <a:buNone/>
              <a:defRPr b="0" i="0" sz="1600" u="none" cap="none" strike="noStrike">
                <a:solidFill>
                  <a:schemeClr val="dk1"/>
                </a:solidFill>
                <a:latin typeface="Arial"/>
                <a:ea typeface="Arial"/>
                <a:cs typeface="Arial"/>
                <a:sym typeface="Arial"/>
              </a:defRPr>
            </a:lvl5pPr>
            <a:lvl6pPr lvl="5" marR="0" algn="ctr">
              <a:lnSpc>
                <a:spcPct val="90000"/>
              </a:lnSpc>
              <a:spcBef>
                <a:spcPts val="500"/>
              </a:spcBef>
              <a:spcAft>
                <a:spcPts val="0"/>
              </a:spcAft>
              <a:buClr>
                <a:schemeClr val="dk1"/>
              </a:buClr>
              <a:buSzPts val="1300"/>
              <a:buFont typeface="Arial"/>
              <a:buNone/>
              <a:defRPr b="0" i="0" sz="1600" u="none" cap="none" strike="noStrike">
                <a:solidFill>
                  <a:schemeClr val="dk1"/>
                </a:solidFill>
                <a:latin typeface="Arial"/>
                <a:ea typeface="Arial"/>
                <a:cs typeface="Arial"/>
                <a:sym typeface="Arial"/>
              </a:defRPr>
            </a:lvl6pPr>
            <a:lvl7pPr lvl="6" marR="0" algn="ctr">
              <a:lnSpc>
                <a:spcPct val="90000"/>
              </a:lnSpc>
              <a:spcBef>
                <a:spcPts val="500"/>
              </a:spcBef>
              <a:spcAft>
                <a:spcPts val="0"/>
              </a:spcAft>
              <a:buClr>
                <a:schemeClr val="dk1"/>
              </a:buClr>
              <a:buSzPts val="1300"/>
              <a:buFont typeface="Arial"/>
              <a:buNone/>
              <a:defRPr b="0" i="0" sz="1600" u="none" cap="none" strike="noStrike">
                <a:solidFill>
                  <a:schemeClr val="dk1"/>
                </a:solidFill>
                <a:latin typeface="Arial"/>
                <a:ea typeface="Arial"/>
                <a:cs typeface="Arial"/>
                <a:sym typeface="Arial"/>
              </a:defRPr>
            </a:lvl7pPr>
            <a:lvl8pPr lvl="7" marR="0" algn="ctr">
              <a:lnSpc>
                <a:spcPct val="90000"/>
              </a:lnSpc>
              <a:spcBef>
                <a:spcPts val="500"/>
              </a:spcBef>
              <a:spcAft>
                <a:spcPts val="0"/>
              </a:spcAft>
              <a:buClr>
                <a:schemeClr val="dk1"/>
              </a:buClr>
              <a:buSzPts val="1300"/>
              <a:buFont typeface="Arial"/>
              <a:buNone/>
              <a:defRPr b="0" i="0" sz="1600" u="none" cap="none" strike="noStrike">
                <a:solidFill>
                  <a:schemeClr val="dk1"/>
                </a:solidFill>
                <a:latin typeface="Arial"/>
                <a:ea typeface="Arial"/>
                <a:cs typeface="Arial"/>
                <a:sym typeface="Arial"/>
              </a:defRPr>
            </a:lvl8pPr>
            <a:lvl9pPr lvl="8" marR="0" algn="ctr">
              <a:lnSpc>
                <a:spcPct val="90000"/>
              </a:lnSpc>
              <a:spcBef>
                <a:spcPts val="500"/>
              </a:spcBef>
              <a:spcAft>
                <a:spcPts val="0"/>
              </a:spcAft>
              <a:buClr>
                <a:schemeClr val="dk1"/>
              </a:buClr>
              <a:buSzPts val="1300"/>
              <a:buFont typeface="Arial"/>
              <a:buNone/>
              <a:defRPr b="0" i="0" sz="1600" u="none" cap="none" strike="noStrike">
                <a:solidFill>
                  <a:schemeClr val="dk1"/>
                </a:solidFill>
                <a:latin typeface="Arial"/>
                <a:ea typeface="Arial"/>
                <a:cs typeface="Arial"/>
                <a:sym typeface="Arial"/>
              </a:defRPr>
            </a:lvl9pPr>
          </a:lstStyle>
          <a:p/>
        </p:txBody>
      </p:sp>
      <p:sp>
        <p:nvSpPr>
          <p:cNvPr id="282" name="Google Shape;282;p40"/>
          <p:cNvSpPr txBox="1"/>
          <p:nvPr>
            <p:ph idx="2" type="body"/>
          </p:nvPr>
        </p:nvSpPr>
        <p:spPr>
          <a:xfrm>
            <a:off x="0" y="381000"/>
            <a:ext cx="4572000" cy="649500"/>
          </a:xfrm>
          <a:prstGeom prst="rect">
            <a:avLst/>
          </a:prstGeom>
          <a:noFill/>
          <a:ln>
            <a:noFill/>
          </a:ln>
        </p:spPr>
        <p:txBody>
          <a:bodyPr anchorCtr="0" anchor="t" bIns="38075" lIns="0" spcFirstLastPara="1" rIns="0" wrap="square" tIns="38075">
            <a:normAutofit/>
          </a:bodyPr>
          <a:lstStyle>
            <a:lvl1pPr indent="-228600" lvl="0" marL="457200" marR="0" algn="ctr">
              <a:lnSpc>
                <a:spcPct val="90000"/>
              </a:lnSpc>
              <a:spcBef>
                <a:spcPts val="800"/>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36550" lvl="2" marL="1371600" marR="0" algn="l">
              <a:lnSpc>
                <a:spcPct val="90000"/>
              </a:lnSpc>
              <a:spcBef>
                <a:spcPts val="4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3" name="Shape 283"/>
        <p:cNvGrpSpPr/>
        <p:nvPr/>
      </p:nvGrpSpPr>
      <p:grpSpPr>
        <a:xfrm>
          <a:off x="0" y="0"/>
          <a:ext cx="0" cy="0"/>
          <a:chOff x="0" y="0"/>
          <a:chExt cx="0" cy="0"/>
        </a:xfrm>
      </p:grpSpPr>
      <p:sp>
        <p:nvSpPr>
          <p:cNvPr id="284" name="Google Shape;284;p41"/>
          <p:cNvSpPr txBox="1"/>
          <p:nvPr>
            <p:ph type="title"/>
          </p:nvPr>
        </p:nvSpPr>
        <p:spPr>
          <a:xfrm>
            <a:off x="311700" y="445025"/>
            <a:ext cx="8520600" cy="572700"/>
          </a:xfrm>
          <a:prstGeom prst="rect">
            <a:avLst/>
          </a:prstGeom>
        </p:spPr>
        <p:txBody>
          <a:bodyPr anchorCtr="0" anchor="t" bIns="38075" lIns="76175" spcFirstLastPara="1" rIns="76175" wrap="square" tIns="38075">
            <a:normAutofit/>
          </a:bodyPr>
          <a:lstStyle>
            <a:lvl1pPr lvl="0">
              <a:spcBef>
                <a:spcPts val="0"/>
              </a:spcBef>
              <a:spcAft>
                <a:spcPts val="0"/>
              </a:spcAft>
              <a:buSzPts val="3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85" name="Google Shape;285;p41"/>
          <p:cNvSpPr txBox="1"/>
          <p:nvPr>
            <p:ph idx="1" type="body"/>
          </p:nvPr>
        </p:nvSpPr>
        <p:spPr>
          <a:xfrm>
            <a:off x="311700" y="1152475"/>
            <a:ext cx="8520600" cy="3416400"/>
          </a:xfrm>
          <a:prstGeom prst="rect">
            <a:avLst/>
          </a:prstGeom>
        </p:spPr>
        <p:txBody>
          <a:bodyPr anchorCtr="0" anchor="t" bIns="38075" lIns="76175" spcFirstLastPara="1" rIns="76175" wrap="square" tIns="38075">
            <a:normAutofit/>
          </a:bodyPr>
          <a:lstStyle>
            <a:lvl1pPr indent="-361950" lvl="0" marL="457200">
              <a:spcBef>
                <a:spcPts val="800"/>
              </a:spcBef>
              <a:spcAft>
                <a:spcPts val="0"/>
              </a:spcAft>
              <a:buSzPts val="2100"/>
              <a:buChar char="•"/>
              <a:defRPr/>
            </a:lvl1pPr>
            <a:lvl2pPr indent="-342900" lvl="1" marL="914400">
              <a:spcBef>
                <a:spcPts val="400"/>
              </a:spcBef>
              <a:spcAft>
                <a:spcPts val="0"/>
              </a:spcAft>
              <a:buSzPts val="1800"/>
              <a:buChar char="•"/>
              <a:defRPr/>
            </a:lvl2pPr>
            <a:lvl3pPr indent="-323850" lvl="2" marL="1371600">
              <a:spcBef>
                <a:spcPts val="400"/>
              </a:spcBef>
              <a:spcAft>
                <a:spcPts val="0"/>
              </a:spcAft>
              <a:buSzPts val="15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
        <p:nvSpPr>
          <p:cNvPr id="286" name="Google Shape;286;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7" name="Shape 287"/>
        <p:cNvGrpSpPr/>
        <p:nvPr/>
      </p:nvGrpSpPr>
      <p:grpSpPr>
        <a:xfrm>
          <a:off x="0" y="0"/>
          <a:ext cx="0" cy="0"/>
          <a:chOff x="0" y="0"/>
          <a:chExt cx="0" cy="0"/>
        </a:xfrm>
      </p:grpSpPr>
      <p:sp>
        <p:nvSpPr>
          <p:cNvPr id="288" name="Google Shape;288;p42"/>
          <p:cNvSpPr txBox="1"/>
          <p:nvPr>
            <p:ph type="title"/>
          </p:nvPr>
        </p:nvSpPr>
        <p:spPr>
          <a:xfrm>
            <a:off x="435918" y="380476"/>
            <a:ext cx="7886700" cy="354000"/>
          </a:xfrm>
          <a:prstGeom prst="rect">
            <a:avLst/>
          </a:prstGeom>
          <a:noFill/>
          <a:ln>
            <a:noFill/>
          </a:ln>
        </p:spPr>
        <p:txBody>
          <a:bodyPr anchorCtr="0" anchor="t" bIns="38075" lIns="76200" spcFirstLastPara="1" rIns="76200" wrap="square" tIns="38075">
            <a:spAutoFit/>
          </a:bodyPr>
          <a:lstStyle>
            <a:lvl1pPr lvl="0" algn="l">
              <a:lnSpc>
                <a:spcPct val="90000"/>
              </a:lnSpc>
              <a:spcBef>
                <a:spcPts val="0"/>
              </a:spcBef>
              <a:spcAft>
                <a:spcPts val="0"/>
              </a:spcAft>
              <a:buClr>
                <a:schemeClr val="dk1"/>
              </a:buClr>
              <a:buSzPts val="1500"/>
              <a:buNone/>
              <a:defRPr>
                <a:solidFill>
                  <a:srgbClr val="00A6CE"/>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89" name="Google Shape;289;p42"/>
          <p:cNvSpPr txBox="1"/>
          <p:nvPr>
            <p:ph idx="1" type="body"/>
          </p:nvPr>
        </p:nvSpPr>
        <p:spPr>
          <a:xfrm>
            <a:off x="352621" y="1075160"/>
            <a:ext cx="8179200" cy="3262200"/>
          </a:xfrm>
          <a:prstGeom prst="rect">
            <a:avLst/>
          </a:prstGeom>
          <a:noFill/>
          <a:ln>
            <a:noFill/>
          </a:ln>
        </p:spPr>
        <p:txBody>
          <a:bodyPr anchorCtr="0" anchor="t" bIns="38075" lIns="76200" spcFirstLastPara="1" rIns="76200" wrap="square" tIns="38075">
            <a:normAutofit/>
          </a:bodyPr>
          <a:lstStyle>
            <a:lvl1pPr indent="-323850" lvl="0" marL="457200" algn="l">
              <a:lnSpc>
                <a:spcPct val="90000"/>
              </a:lnSpc>
              <a:spcBef>
                <a:spcPts val="1000"/>
              </a:spcBef>
              <a:spcAft>
                <a:spcPts val="0"/>
              </a:spcAft>
              <a:buClr>
                <a:schemeClr val="dk1"/>
              </a:buClr>
              <a:buSzPts val="1500"/>
              <a:buChar char="•"/>
              <a:defRPr>
                <a:solidFill>
                  <a:srgbClr val="53575A"/>
                </a:solidFill>
              </a:defRPr>
            </a:lvl1pPr>
            <a:lvl2pPr indent="-323850" lvl="1" marL="914400" algn="l">
              <a:lnSpc>
                <a:spcPct val="90000"/>
              </a:lnSpc>
              <a:spcBef>
                <a:spcPts val="500"/>
              </a:spcBef>
              <a:spcAft>
                <a:spcPts val="0"/>
              </a:spcAft>
              <a:buClr>
                <a:schemeClr val="dk1"/>
              </a:buClr>
              <a:buSzPts val="1500"/>
              <a:buChar char="•"/>
              <a:defRPr/>
            </a:lvl2pPr>
            <a:lvl3pPr indent="-323850" lvl="2" marL="1371600" algn="l">
              <a:lnSpc>
                <a:spcPct val="90000"/>
              </a:lnSpc>
              <a:spcBef>
                <a:spcPts val="500"/>
              </a:spcBef>
              <a:spcAft>
                <a:spcPts val="0"/>
              </a:spcAft>
              <a:buClr>
                <a:schemeClr val="dk1"/>
              </a:buClr>
              <a:buSzPts val="1500"/>
              <a:buChar char="•"/>
              <a:defRPr/>
            </a:lvl3pPr>
            <a:lvl4pPr indent="-323850" lvl="3" marL="1828800" algn="l">
              <a:lnSpc>
                <a:spcPct val="90000"/>
              </a:lnSpc>
              <a:spcBef>
                <a:spcPts val="500"/>
              </a:spcBef>
              <a:spcAft>
                <a:spcPts val="0"/>
              </a:spcAft>
              <a:buClr>
                <a:schemeClr val="dk1"/>
              </a:buClr>
              <a:buSzPts val="1500"/>
              <a:buChar char="•"/>
              <a:defRPr/>
            </a:lvl4pPr>
            <a:lvl5pPr indent="-323850" lvl="4" marL="2286000" algn="l">
              <a:lnSpc>
                <a:spcPct val="90000"/>
              </a:lnSpc>
              <a:spcBef>
                <a:spcPts val="500"/>
              </a:spcBef>
              <a:spcAft>
                <a:spcPts val="0"/>
              </a:spcAft>
              <a:buClr>
                <a:schemeClr val="dk1"/>
              </a:buClr>
              <a:buSzPts val="1500"/>
              <a:buChar char="•"/>
              <a:defRPr/>
            </a:lvl5pPr>
            <a:lvl6pPr indent="-323850" lvl="5" marL="2743200" algn="l">
              <a:lnSpc>
                <a:spcPct val="90000"/>
              </a:lnSpc>
              <a:spcBef>
                <a:spcPts val="500"/>
              </a:spcBef>
              <a:spcAft>
                <a:spcPts val="0"/>
              </a:spcAft>
              <a:buClr>
                <a:schemeClr val="dk1"/>
              </a:buClr>
              <a:buSzPts val="1500"/>
              <a:buChar char="•"/>
              <a:defRPr/>
            </a:lvl6pPr>
            <a:lvl7pPr indent="-323850" lvl="6" marL="3200400" algn="l">
              <a:lnSpc>
                <a:spcPct val="90000"/>
              </a:lnSpc>
              <a:spcBef>
                <a:spcPts val="500"/>
              </a:spcBef>
              <a:spcAft>
                <a:spcPts val="0"/>
              </a:spcAft>
              <a:buClr>
                <a:schemeClr val="dk1"/>
              </a:buClr>
              <a:buSzPts val="1500"/>
              <a:buChar char="•"/>
              <a:defRPr/>
            </a:lvl7pPr>
            <a:lvl8pPr indent="-323850" lvl="7" marL="3657600" algn="l">
              <a:lnSpc>
                <a:spcPct val="90000"/>
              </a:lnSpc>
              <a:spcBef>
                <a:spcPts val="500"/>
              </a:spcBef>
              <a:spcAft>
                <a:spcPts val="0"/>
              </a:spcAft>
              <a:buClr>
                <a:schemeClr val="dk1"/>
              </a:buClr>
              <a:buSzPts val="1500"/>
              <a:buChar char="•"/>
              <a:defRPr/>
            </a:lvl8pPr>
            <a:lvl9pPr indent="-323850" lvl="8" marL="4114800" algn="l">
              <a:lnSpc>
                <a:spcPct val="90000"/>
              </a:lnSpc>
              <a:spcBef>
                <a:spcPts val="500"/>
              </a:spcBef>
              <a:spcAft>
                <a:spcPts val="0"/>
              </a:spcAft>
              <a:buClr>
                <a:schemeClr val="dk1"/>
              </a:buClr>
              <a:buSzPts val="1500"/>
              <a:buChar char="•"/>
              <a:defRPr/>
            </a:lvl9pPr>
          </a:lstStyle>
          <a:p/>
        </p:txBody>
      </p:sp>
      <p:sp>
        <p:nvSpPr>
          <p:cNvPr id="290" name="Google Shape;290;p42"/>
          <p:cNvSpPr/>
          <p:nvPr>
            <p:ph idx="2" type="pic"/>
          </p:nvPr>
        </p:nvSpPr>
        <p:spPr>
          <a:xfrm>
            <a:off x="5109104" y="4583907"/>
            <a:ext cx="1854900" cy="4314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5" Type="http://schemas.openxmlformats.org/officeDocument/2006/relationships/slideLayout" Target="../slideLayouts/slideLayout15.xml"/><Relationship Id="rId6" Type="http://schemas.openxmlformats.org/officeDocument/2006/relationships/slideLayout" Target="../slideLayouts/slideLayout16.xml"/><Relationship Id="rId29" Type="http://schemas.openxmlformats.org/officeDocument/2006/relationships/slideLayout" Target="../slideLayouts/slideLayout39.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1" Type="http://schemas.openxmlformats.org/officeDocument/2006/relationships/theme" Target="../theme/theme3.xml"/><Relationship Id="rId30" Type="http://schemas.openxmlformats.org/officeDocument/2006/relationships/slideLayout" Target="../slideLayouts/slideLayout40.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81000" y="381000"/>
            <a:ext cx="7886700" cy="994200"/>
          </a:xfrm>
          <a:prstGeom prst="rect">
            <a:avLst/>
          </a:prstGeom>
          <a:noFill/>
          <a:ln>
            <a:noFill/>
          </a:ln>
        </p:spPr>
        <p:txBody>
          <a:bodyPr anchorCtr="0" anchor="t" bIns="38075" lIns="76175" spcFirstLastPara="1" rIns="76175" wrap="square" tIns="38075">
            <a:norm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381000" y="1369219"/>
            <a:ext cx="7886700" cy="3263400"/>
          </a:xfrm>
          <a:prstGeom prst="rect">
            <a:avLst/>
          </a:prstGeom>
          <a:noFill/>
          <a:ln>
            <a:noFill/>
          </a:ln>
        </p:spPr>
        <p:txBody>
          <a:bodyPr anchorCtr="0" anchor="t" bIns="38075" lIns="76175" spcFirstLastPara="1" rIns="76175" wrap="square" tIns="380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381000" y="4682064"/>
            <a:ext cx="1894800" cy="273900"/>
          </a:xfrm>
          <a:prstGeom prst="rect">
            <a:avLst/>
          </a:prstGeom>
          <a:noFill/>
          <a:ln>
            <a:noFill/>
          </a:ln>
        </p:spPr>
        <p:txBody>
          <a:bodyPr anchorCtr="0" anchor="ctr" bIns="38075" lIns="0" spcFirstLastPara="1" rIns="76175" wrap="square" tIns="38075">
            <a:noAutofit/>
          </a:bodyPr>
          <a:lstStyle>
            <a:lvl1pPr lvl="0" marR="0" algn="l">
              <a:lnSpc>
                <a:spcPct val="100000"/>
              </a:lnSpc>
              <a:spcBef>
                <a:spcPts val="0"/>
              </a:spcBef>
              <a:spcAft>
                <a:spcPts val="0"/>
              </a:spcAft>
              <a:buClr>
                <a:srgbClr val="000000"/>
              </a:buClr>
              <a:buSzPts val="1200"/>
              <a:buFont typeface="Arial"/>
              <a:buNone/>
              <a:defRPr b="0" i="0" sz="900" u="none" cap="none" strike="noStrike">
                <a:solidFill>
                  <a:srgbClr val="53575A"/>
                </a:solidFill>
                <a:latin typeface="Calibri"/>
                <a:ea typeface="Calibri"/>
                <a:cs typeface="Calibri"/>
                <a:sym typeface="Calibri"/>
              </a:defRPr>
            </a:lvl1pPr>
            <a:lvl2pPr lvl="1"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682064"/>
            <a:ext cx="3086100" cy="273900"/>
          </a:xfrm>
          <a:prstGeom prst="rect">
            <a:avLst/>
          </a:prstGeom>
          <a:noFill/>
          <a:ln>
            <a:noFill/>
          </a:ln>
        </p:spPr>
        <p:txBody>
          <a:bodyPr anchorCtr="0" anchor="ctr" bIns="38075" lIns="76175" spcFirstLastPara="1" rIns="76175" wrap="square" tIns="38075">
            <a:noAutofit/>
          </a:bodyPr>
          <a:lstStyle>
            <a:lvl1pPr lvl="0" marR="0" algn="ctr">
              <a:lnSpc>
                <a:spcPct val="100000"/>
              </a:lnSpc>
              <a:spcBef>
                <a:spcPts val="0"/>
              </a:spcBef>
              <a:spcAft>
                <a:spcPts val="0"/>
              </a:spcAft>
              <a:buClr>
                <a:srgbClr val="000000"/>
              </a:buClr>
              <a:buSzPts val="1200"/>
              <a:buFont typeface="Arial"/>
              <a:buNone/>
              <a:defRPr b="0" i="0" sz="900" u="none" cap="none" strike="noStrike">
                <a:solidFill>
                  <a:srgbClr val="53575A"/>
                </a:solidFill>
                <a:latin typeface="Calibri"/>
                <a:ea typeface="Calibri"/>
                <a:cs typeface="Calibri"/>
                <a:sym typeface="Calibri"/>
              </a:defRPr>
            </a:lvl1pPr>
            <a:lvl2pPr lvl="1"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200"/>
              <a:buFont typeface="Arial"/>
              <a:buNone/>
              <a:defRPr b="0" i="0" sz="1500" u="none" cap="none" strike="noStrike">
                <a:solidFill>
                  <a:schemeClr val="dk1"/>
                </a:solidFill>
                <a:latin typeface="Calibri"/>
                <a:ea typeface="Calibri"/>
                <a:cs typeface="Calibri"/>
                <a:sym typeface="Calibri"/>
              </a:defRPr>
            </a:lvl9pPr>
          </a:lstStyle>
          <a:p/>
        </p:txBody>
      </p:sp>
      <p:pic>
        <p:nvPicPr>
          <p:cNvPr id="55" name="Google Shape;55;p13"/>
          <p:cNvPicPr preferRelativeResize="0"/>
          <p:nvPr/>
        </p:nvPicPr>
        <p:blipFill rotWithShape="1">
          <a:blip r:embed="rId1">
            <a:alphaModFix/>
          </a:blip>
          <a:srcRect b="0" l="0" r="0" t="0"/>
          <a:stretch/>
        </p:blipFill>
        <p:spPr>
          <a:xfrm>
            <a:off x="7147560" y="4610100"/>
            <a:ext cx="1619247" cy="3809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18.png"/><Relationship Id="rId5" Type="http://schemas.openxmlformats.org/officeDocument/2006/relationships/hyperlink" Target="https://www.cdc.gov/violence-prevention/about/about-the-public-health-approach-to-violence-prevention.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image" Target="../media/image18.png"/><Relationship Id="rId5" Type="http://schemas.openxmlformats.org/officeDocument/2006/relationships/hyperlink" Target="https://vetoviolence.cdc.gov/apps/pop/assets/pdfs/pop_notebook.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hyperlink" Target="https://vetoviolence.cdc.gov/apps/pop/assets/pdfs/pop_notebook.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hyperlink" Target="https://vetoviolence.cdc.gov/apps/connecting-the-do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6.jpg"/><Relationship Id="rId4"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3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45.jpg"/><Relationship Id="rId4" Type="http://schemas.openxmlformats.org/officeDocument/2006/relationships/hyperlink" Target="https://www.nhlbi.nih.gov/health/educational/healthdisp/role-of-community-health-workers.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image" Target="../media/image33.jpg"/><Relationship Id="rId4" Type="http://schemas.openxmlformats.org/officeDocument/2006/relationships/hyperlink" Target="https://www.nhlbi.nih.gov/health/educational/healthdisp/role-of-community-health-workers.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Relationship Id="rId3"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4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2.jpg"/><Relationship Id="rId4" Type="http://schemas.openxmlformats.org/officeDocument/2006/relationships/hyperlink" Target="https://www.uclahealth.org/news/article/how-the-curb-cut-effect-boosts-equity-for-everyo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6.jpg"/><Relationship Id="rId4" Type="http://schemas.openxmlformats.org/officeDocument/2006/relationships/hyperlink" Target="https://healthyacadia.org/blog/restorative-justice-as-a-tool-for-reducing-violence#:~:text=Restorative%20justice%20practices%20can%20reduce,of%20community%20safety%20and%20connectednes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4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4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28.jp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3.jpg"/><Relationship Id="rId4" Type="http://schemas.openxmlformats.org/officeDocument/2006/relationships/image" Target="../media/image18.png"/><Relationship Id="rId5" Type="http://schemas.openxmlformats.org/officeDocument/2006/relationships/hyperlink" Target="https://www.cdc.gov/sexual-violence/programs/index.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3"/>
          <p:cNvSpPr txBox="1"/>
          <p:nvPr>
            <p:ph type="title"/>
          </p:nvPr>
        </p:nvSpPr>
        <p:spPr>
          <a:xfrm>
            <a:off x="166800" y="1247756"/>
            <a:ext cx="5800800" cy="825000"/>
          </a:xfrm>
          <a:prstGeom prst="rect">
            <a:avLst/>
          </a:prstGeom>
          <a:noFill/>
          <a:ln>
            <a:noFill/>
          </a:ln>
        </p:spPr>
        <p:txBody>
          <a:bodyPr anchorCtr="0" anchor="t" bIns="38075" lIns="0" spcFirstLastPara="1" rIns="0" wrap="square" tIns="38075">
            <a:spAutoFit/>
          </a:bodyPr>
          <a:lstStyle/>
          <a:p>
            <a:pPr indent="0" lvl="0" marL="0" rtl="0" algn="l">
              <a:lnSpc>
                <a:spcPct val="90000"/>
              </a:lnSpc>
              <a:spcBef>
                <a:spcPts val="0"/>
              </a:spcBef>
              <a:spcAft>
                <a:spcPts val="0"/>
              </a:spcAft>
              <a:buClr>
                <a:schemeClr val="dk1"/>
              </a:buClr>
              <a:buSzPts val="800"/>
              <a:buFont typeface="Arial"/>
              <a:buNone/>
            </a:pPr>
            <a:r>
              <a:rPr lang="en" sz="2700">
                <a:latin typeface="Avenir"/>
                <a:ea typeface="Avenir"/>
                <a:cs typeface="Avenir"/>
                <a:sym typeface="Avenir"/>
              </a:rPr>
              <a:t>Rape Prevention and Education (RPE) New Staff Orientation</a:t>
            </a:r>
            <a:endParaRPr sz="2700">
              <a:latin typeface="Avenir"/>
              <a:ea typeface="Avenir"/>
              <a:cs typeface="Avenir"/>
              <a:sym typeface="Avenir"/>
            </a:endParaRPr>
          </a:p>
        </p:txBody>
      </p:sp>
      <p:sp>
        <p:nvSpPr>
          <p:cNvPr id="296" name="Google Shape;296;p43"/>
          <p:cNvSpPr txBox="1"/>
          <p:nvPr>
            <p:ph idx="3" type="body"/>
          </p:nvPr>
        </p:nvSpPr>
        <p:spPr>
          <a:xfrm>
            <a:off x="337275" y="2446781"/>
            <a:ext cx="5666400" cy="432600"/>
          </a:xfrm>
          <a:prstGeom prst="rect">
            <a:avLst/>
          </a:prstGeom>
          <a:noFill/>
          <a:ln>
            <a:noFill/>
          </a:ln>
        </p:spPr>
        <p:txBody>
          <a:bodyPr anchorCtr="0" anchor="b" bIns="38075" lIns="76175" spcFirstLastPara="1" rIns="76175" wrap="square" tIns="38075">
            <a:noAutofit/>
          </a:bodyPr>
          <a:lstStyle/>
          <a:p>
            <a:pPr indent="0" lvl="0" marL="0" rtl="0" algn="l">
              <a:lnSpc>
                <a:spcPct val="0"/>
              </a:lnSpc>
              <a:spcBef>
                <a:spcPts val="0"/>
              </a:spcBef>
              <a:spcAft>
                <a:spcPts val="0"/>
              </a:spcAft>
              <a:buSzPts val="1700"/>
              <a:buNone/>
            </a:pPr>
            <a:r>
              <a:t/>
            </a:r>
            <a:endParaRPr sz="2000">
              <a:solidFill>
                <a:schemeClr val="dk1"/>
              </a:solidFill>
              <a:latin typeface="Avenir"/>
              <a:ea typeface="Avenir"/>
              <a:cs typeface="Avenir"/>
              <a:sym typeface="Avenir"/>
            </a:endParaRPr>
          </a:p>
        </p:txBody>
      </p:sp>
      <p:pic>
        <p:nvPicPr>
          <p:cNvPr descr="VALOR US logo with the tagline &quot;Advancing Equity. Ending Sexual Violence.&quot; and the California RPE logo." id="297" name="Google Shape;297;p43"/>
          <p:cNvPicPr preferRelativeResize="0"/>
          <p:nvPr/>
        </p:nvPicPr>
        <p:blipFill rotWithShape="1">
          <a:blip r:embed="rId3">
            <a:alphaModFix/>
          </a:blip>
          <a:srcRect b="0" l="0" r="0" t="0"/>
          <a:stretch/>
        </p:blipFill>
        <p:spPr>
          <a:xfrm>
            <a:off x="6421149" y="4600894"/>
            <a:ext cx="658195" cy="317869"/>
          </a:xfrm>
          <a:prstGeom prst="rect">
            <a:avLst/>
          </a:prstGeom>
          <a:noFill/>
          <a:ln>
            <a:noFill/>
          </a:ln>
        </p:spPr>
      </p:pic>
      <p:pic>
        <p:nvPicPr>
          <p:cNvPr descr="Diverse people smiling in a group. " id="298" name="Google Shape;298;p43"/>
          <p:cNvPicPr preferRelativeResize="0"/>
          <p:nvPr/>
        </p:nvPicPr>
        <p:blipFill rotWithShape="1">
          <a:blip r:embed="rId4">
            <a:alphaModFix/>
          </a:blip>
          <a:srcRect b="0" l="24764" r="24769" t="0"/>
          <a:stretch/>
        </p:blipFill>
        <p:spPr>
          <a:xfrm>
            <a:off x="6035040" y="925830"/>
            <a:ext cx="2640333" cy="2983230"/>
          </a:xfrm>
          <a:prstGeom prst="rect">
            <a:avLst/>
          </a:prstGeom>
          <a:noFill/>
          <a:ln cap="flat" cmpd="sng" w="28575">
            <a:solidFill>
              <a:srgbClr val="00A6CE"/>
            </a:solidFill>
            <a:prstDash val="solid"/>
            <a:round/>
            <a:headEnd len="sm" w="sm" type="none"/>
            <a:tailEnd len="sm" w="sm" type="none"/>
          </a:ln>
          <a:effectLst>
            <a:outerShdw blurRad="57150" rotWithShape="0" algn="bl" dir="5400000" dist="19050">
              <a:srgbClr val="000000">
                <a:alpha val="4941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2"/>
          <p:cNvSpPr txBox="1"/>
          <p:nvPr>
            <p:ph type="title"/>
          </p:nvPr>
        </p:nvSpPr>
        <p:spPr>
          <a:xfrm>
            <a:off x="685800" y="342900"/>
            <a:ext cx="8382000" cy="450900"/>
          </a:xfrm>
          <a:prstGeom prst="rect">
            <a:avLst/>
          </a:prstGeom>
          <a:noFill/>
          <a:ln>
            <a:noFill/>
          </a:ln>
        </p:spPr>
        <p:txBody>
          <a:bodyPr anchorCtr="0" anchor="t" bIns="38075" lIns="0" spcFirstLastPara="1" rIns="0"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The River</a:t>
            </a:r>
            <a:endParaRPr sz="2700">
              <a:solidFill>
                <a:schemeClr val="dk1"/>
              </a:solidFill>
              <a:latin typeface="Avenir"/>
              <a:ea typeface="Avenir"/>
              <a:cs typeface="Avenir"/>
              <a:sym typeface="Avenir"/>
            </a:endParaRPr>
          </a:p>
        </p:txBody>
      </p:sp>
      <p:pic>
        <p:nvPicPr>
          <p:cNvPr descr="Bridge over running water." id="373" name="Google Shape;373;p52"/>
          <p:cNvPicPr preferRelativeResize="0"/>
          <p:nvPr/>
        </p:nvPicPr>
        <p:blipFill rotWithShape="1">
          <a:blip r:embed="rId3">
            <a:alphaModFix/>
          </a:blip>
          <a:srcRect b="14670" l="0" r="0" t="11457"/>
          <a:stretch/>
        </p:blipFill>
        <p:spPr>
          <a:xfrm>
            <a:off x="3202050" y="461550"/>
            <a:ext cx="5585117" cy="3948078"/>
          </a:xfrm>
          <a:prstGeom prst="rect">
            <a:avLst/>
          </a:prstGeom>
          <a:noFill/>
          <a:ln cap="flat" cmpd="sng" w="28575">
            <a:solidFill>
              <a:srgbClr val="DF1683"/>
            </a:solidFill>
            <a:prstDash val="solid"/>
            <a:round/>
            <a:headEnd len="sm" w="sm" type="none"/>
            <a:tailEnd len="sm" w="sm" type="none"/>
          </a:ln>
          <a:effectLst>
            <a:outerShdw blurRad="57150" rotWithShape="0" algn="bl" dir="5400000" dist="19050">
              <a:srgbClr val="000000">
                <a:alpha val="49410"/>
              </a:srgbClr>
            </a:outerShdw>
          </a:effectLst>
        </p:spPr>
      </p:pic>
      <p:pic>
        <p:nvPicPr>
          <p:cNvPr descr="VALOR US logo with the tagline &quot;Advancing Equity. Ending Sexual Violence.&quot; and the California RPE logo." id="374" name="Google Shape;374;p52"/>
          <p:cNvPicPr preferRelativeResize="0"/>
          <p:nvPr/>
        </p:nvPicPr>
        <p:blipFill rotWithShape="1">
          <a:blip r:embed="rId4">
            <a:alphaModFix/>
          </a:blip>
          <a:srcRect b="0" l="0" r="0" t="0"/>
          <a:stretch/>
        </p:blipFill>
        <p:spPr>
          <a:xfrm>
            <a:off x="6421149" y="4600894"/>
            <a:ext cx="658195" cy="3178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3"/>
          <p:cNvSpPr txBox="1"/>
          <p:nvPr>
            <p:ph type="title"/>
          </p:nvPr>
        </p:nvSpPr>
        <p:spPr>
          <a:xfrm>
            <a:off x="685800" y="342900"/>
            <a:ext cx="3384300" cy="1272000"/>
          </a:xfrm>
          <a:prstGeom prst="rect">
            <a:avLst/>
          </a:prstGeom>
          <a:noFill/>
          <a:ln>
            <a:noFill/>
          </a:ln>
        </p:spPr>
        <p:txBody>
          <a:bodyPr anchorCtr="0" anchor="t" bIns="38075" lIns="0" spcFirstLastPara="1" rIns="0"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What is Prevention?</a:t>
            </a:r>
            <a:endParaRPr sz="2700">
              <a:solidFill>
                <a:schemeClr val="dk1"/>
              </a:solidFill>
              <a:latin typeface="Avenir"/>
              <a:ea typeface="Avenir"/>
              <a:cs typeface="Avenir"/>
              <a:sym typeface="Avenir"/>
            </a:endParaRPr>
          </a:p>
          <a:p>
            <a:pPr indent="0" lvl="0" marL="0" rtl="0" algn="l">
              <a:lnSpc>
                <a:spcPct val="100000"/>
              </a:lnSpc>
              <a:spcBef>
                <a:spcPts val="800"/>
              </a:spcBef>
              <a:spcAft>
                <a:spcPts val="0"/>
              </a:spcAft>
              <a:buClr>
                <a:srgbClr val="53575A"/>
              </a:buClr>
              <a:buSzPts val="1200"/>
              <a:buFont typeface="Arial"/>
              <a:buNone/>
            </a:pPr>
            <a:r>
              <a:rPr b="1" lang="en" sz="2000">
                <a:solidFill>
                  <a:schemeClr val="dk1"/>
                </a:solidFill>
                <a:latin typeface="Avenir"/>
                <a:ea typeface="Avenir"/>
                <a:cs typeface="Avenir"/>
                <a:sym typeface="Avenir"/>
              </a:rPr>
              <a:t>What’s the difference?</a:t>
            </a:r>
            <a:endParaRPr b="1" sz="2000">
              <a:solidFill>
                <a:schemeClr val="dk1"/>
              </a:solidFill>
              <a:latin typeface="Avenir"/>
              <a:ea typeface="Avenir"/>
              <a:cs typeface="Avenir"/>
              <a:sym typeface="Avenir"/>
            </a:endParaRPr>
          </a:p>
          <a:p>
            <a:pPr indent="0" lvl="0" marL="0" rtl="0" algn="l">
              <a:lnSpc>
                <a:spcPct val="100000"/>
              </a:lnSpc>
              <a:spcBef>
                <a:spcPts val="800"/>
              </a:spcBef>
              <a:spcAft>
                <a:spcPts val="0"/>
              </a:spcAft>
              <a:buClr>
                <a:srgbClr val="53575A"/>
              </a:buClr>
              <a:buSzPts val="1200"/>
              <a:buFont typeface="Arial"/>
              <a:buNone/>
            </a:pPr>
            <a:r>
              <a:rPr b="1" lang="en" sz="2000">
                <a:solidFill>
                  <a:schemeClr val="dk1"/>
                </a:solidFill>
                <a:latin typeface="Avenir"/>
                <a:ea typeface="Avenir"/>
                <a:cs typeface="Avenir"/>
                <a:sym typeface="Avenir"/>
              </a:rPr>
              <a:t>Awareness ≠ Prevention</a:t>
            </a:r>
            <a:endParaRPr sz="2700">
              <a:solidFill>
                <a:schemeClr val="dk1"/>
              </a:solidFill>
              <a:latin typeface="Avenir"/>
              <a:ea typeface="Avenir"/>
              <a:cs typeface="Avenir"/>
              <a:sym typeface="Avenir"/>
            </a:endParaRPr>
          </a:p>
        </p:txBody>
      </p:sp>
      <p:pic>
        <p:nvPicPr>
          <p:cNvPr descr="Bridge held up by two stone hands along a concrete pathway to water and mountains. " id="380" name="Google Shape;380;p53"/>
          <p:cNvPicPr preferRelativeResize="0"/>
          <p:nvPr/>
        </p:nvPicPr>
        <p:blipFill rotWithShape="1">
          <a:blip r:embed="rId3">
            <a:alphaModFix/>
          </a:blip>
          <a:srcRect b="0" l="17255" r="24193" t="1029"/>
          <a:stretch/>
        </p:blipFill>
        <p:spPr>
          <a:xfrm>
            <a:off x="3955406" y="347250"/>
            <a:ext cx="4717466" cy="3948075"/>
          </a:xfrm>
          <a:prstGeom prst="rect">
            <a:avLst/>
          </a:prstGeom>
          <a:noFill/>
          <a:ln cap="flat" cmpd="sng" w="28575">
            <a:solidFill>
              <a:srgbClr val="DF1683"/>
            </a:solidFill>
            <a:prstDash val="solid"/>
            <a:round/>
            <a:headEnd len="sm" w="sm" type="none"/>
            <a:tailEnd len="sm" w="sm" type="none"/>
          </a:ln>
          <a:effectLst>
            <a:outerShdw blurRad="57150" rotWithShape="0" algn="bl" dir="5400000" dist="19050">
              <a:srgbClr val="000000">
                <a:alpha val="49410"/>
              </a:srgbClr>
            </a:outerShdw>
          </a:effectLst>
        </p:spPr>
      </p:pic>
      <p:pic>
        <p:nvPicPr>
          <p:cNvPr descr="VALOR US logo with the tagline &quot;Advancing Equity. Ending Sexual Violence.&quot; and the California RPE logo." id="381" name="Google Shape;381;p53"/>
          <p:cNvPicPr preferRelativeResize="0"/>
          <p:nvPr/>
        </p:nvPicPr>
        <p:blipFill rotWithShape="1">
          <a:blip r:embed="rId4">
            <a:alphaModFix/>
          </a:blip>
          <a:srcRect b="0" l="0" r="0" t="0"/>
          <a:stretch/>
        </p:blipFill>
        <p:spPr>
          <a:xfrm>
            <a:off x="6421149" y="4600894"/>
            <a:ext cx="658195" cy="3178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4"/>
          <p:cNvSpPr txBox="1"/>
          <p:nvPr>
            <p:ph type="title"/>
          </p:nvPr>
        </p:nvSpPr>
        <p:spPr>
          <a:xfrm>
            <a:off x="685800" y="342900"/>
            <a:ext cx="8382000" cy="450900"/>
          </a:xfrm>
          <a:prstGeom prst="rect">
            <a:avLst/>
          </a:prstGeom>
          <a:noFill/>
          <a:ln>
            <a:noFill/>
          </a:ln>
        </p:spPr>
        <p:txBody>
          <a:bodyPr anchorCtr="0" anchor="t" bIns="38075" lIns="0" spcFirstLastPara="1" rIns="0"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Public Health Approach</a:t>
            </a:r>
            <a:endParaRPr sz="2700">
              <a:solidFill>
                <a:schemeClr val="dk1"/>
              </a:solidFill>
              <a:latin typeface="Avenir"/>
              <a:ea typeface="Avenir"/>
              <a:cs typeface="Avenir"/>
              <a:sym typeface="Avenir"/>
            </a:endParaRPr>
          </a:p>
        </p:txBody>
      </p:sp>
      <p:pic>
        <p:nvPicPr>
          <p:cNvPr descr="Ongoing cycle with the following four approaches: &quot;define the problem. identify risk and protective factors. develop and test prevention strategies, assure widespread adoption&quot;." id="387" name="Google Shape;387;p54"/>
          <p:cNvPicPr preferRelativeResize="0"/>
          <p:nvPr/>
        </p:nvPicPr>
        <p:blipFill rotWithShape="1">
          <a:blip r:embed="rId3">
            <a:alphaModFix/>
          </a:blip>
          <a:srcRect b="38782" l="1334" r="1982" t="29403"/>
          <a:stretch/>
        </p:blipFill>
        <p:spPr>
          <a:xfrm>
            <a:off x="484500" y="844375"/>
            <a:ext cx="7880080" cy="2003158"/>
          </a:xfrm>
          <a:prstGeom prst="rect">
            <a:avLst/>
          </a:prstGeom>
          <a:noFill/>
          <a:ln cap="flat" cmpd="sng" w="28575">
            <a:solidFill>
              <a:srgbClr val="DF1683"/>
            </a:solidFill>
            <a:prstDash val="solid"/>
            <a:round/>
            <a:headEnd len="sm" w="sm" type="none"/>
            <a:tailEnd len="sm" w="sm" type="none"/>
          </a:ln>
          <a:effectLst>
            <a:outerShdw blurRad="57150" rotWithShape="0" algn="bl" dir="5400000" dist="19050">
              <a:srgbClr val="000000">
                <a:alpha val="49410"/>
              </a:srgbClr>
            </a:outerShdw>
          </a:effectLst>
        </p:spPr>
      </p:pic>
      <p:pic>
        <p:nvPicPr>
          <p:cNvPr descr="VALOR US logo with the tagline &quot;Advancing Equity. Ending Sexual Violence.&quot; and the California RPE logo." id="388" name="Google Shape;388;p54"/>
          <p:cNvPicPr preferRelativeResize="0"/>
          <p:nvPr/>
        </p:nvPicPr>
        <p:blipFill rotWithShape="1">
          <a:blip r:embed="rId4">
            <a:alphaModFix/>
          </a:blip>
          <a:srcRect b="0" l="0" r="0" t="0"/>
          <a:stretch/>
        </p:blipFill>
        <p:spPr>
          <a:xfrm>
            <a:off x="6421149" y="4600894"/>
            <a:ext cx="658195" cy="317869"/>
          </a:xfrm>
          <a:prstGeom prst="rect">
            <a:avLst/>
          </a:prstGeom>
          <a:noFill/>
          <a:ln>
            <a:noFill/>
          </a:ln>
        </p:spPr>
      </p:pic>
      <p:sp>
        <p:nvSpPr>
          <p:cNvPr id="389" name="Google Shape;389;p54"/>
          <p:cNvSpPr txBox="1"/>
          <p:nvPr/>
        </p:nvSpPr>
        <p:spPr>
          <a:xfrm>
            <a:off x="685800" y="3683119"/>
            <a:ext cx="2250000" cy="9696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en" sz="800">
                <a:solidFill>
                  <a:schemeClr val="dk1"/>
                </a:solidFill>
                <a:latin typeface="Calibri"/>
                <a:ea typeface="Calibri"/>
                <a:cs typeface="Calibri"/>
                <a:sym typeface="Calibri"/>
              </a:rPr>
              <a:t>Centers for Disease Control and Prevention. About the Public Health Approach to Violence Prevention. Retrieved from: </a:t>
            </a:r>
            <a:r>
              <a:rPr lang="en" sz="800" u="sng">
                <a:solidFill>
                  <a:schemeClr val="hlink"/>
                </a:solidFill>
                <a:hlinkClick r:id="rId5"/>
              </a:rPr>
              <a:t>https://www.cdc.gov/violence-prevention/about/about-the-public-health-approach-to-violence-prevention.html</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5"/>
          <p:cNvSpPr txBox="1"/>
          <p:nvPr>
            <p:ph type="title"/>
          </p:nvPr>
        </p:nvSpPr>
        <p:spPr>
          <a:xfrm>
            <a:off x="381000" y="381000"/>
            <a:ext cx="8382000" cy="4509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Risk and Protective Factors</a:t>
            </a:r>
            <a:endParaRPr sz="2700">
              <a:solidFill>
                <a:schemeClr val="dk1"/>
              </a:solidFill>
              <a:latin typeface="Avenir"/>
              <a:ea typeface="Avenir"/>
              <a:cs typeface="Avenir"/>
              <a:sym typeface="Avenir"/>
            </a:endParaRPr>
          </a:p>
        </p:txBody>
      </p:sp>
      <p:pic>
        <p:nvPicPr>
          <p:cNvPr descr="VALOR US logo with the tagline &quot;Advancing Equity. Ending Sexual Violence.&quot; and the California RPE logo." id="395" name="Google Shape;395;p55"/>
          <p:cNvPicPr preferRelativeResize="0"/>
          <p:nvPr/>
        </p:nvPicPr>
        <p:blipFill rotWithShape="1">
          <a:blip r:embed="rId4">
            <a:alphaModFix/>
          </a:blip>
          <a:srcRect b="0" l="0" r="0" t="0"/>
          <a:stretch/>
        </p:blipFill>
        <p:spPr>
          <a:xfrm>
            <a:off x="6421149" y="4658044"/>
            <a:ext cx="658195" cy="317869"/>
          </a:xfrm>
          <a:prstGeom prst="rect">
            <a:avLst/>
          </a:prstGeom>
          <a:noFill/>
          <a:ln>
            <a:noFill/>
          </a:ln>
        </p:spPr>
      </p:pic>
      <p:graphicFrame>
        <p:nvGraphicFramePr>
          <p:cNvPr id="396" name="Google Shape;396;p55"/>
          <p:cNvGraphicFramePr/>
          <p:nvPr/>
        </p:nvGraphicFramePr>
        <p:xfrm>
          <a:off x="664361" y="895613"/>
          <a:ext cx="3000000" cy="3000000"/>
        </p:xfrm>
        <a:graphic>
          <a:graphicData uri="http://schemas.openxmlformats.org/drawingml/2006/table">
            <a:tbl>
              <a:tblPr>
                <a:noFill/>
                <a:tableStyleId>{13661954-4C8D-4E00-977A-6C9F5C79EB11}</a:tableStyleId>
              </a:tblPr>
              <a:tblGrid>
                <a:gridCol w="2044050"/>
                <a:gridCol w="2868225"/>
                <a:gridCol w="2848400"/>
              </a:tblGrid>
              <a:tr h="3333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Avenir"/>
                          <a:ea typeface="Avenir"/>
                          <a:cs typeface="Avenir"/>
                          <a:sym typeface="Avenir"/>
                        </a:rPr>
                        <a:t>Social Ecological Model</a:t>
                      </a:r>
                      <a:endParaRPr b="1" sz="1400" u="none" cap="none" strike="noStrike">
                        <a:solidFill>
                          <a:schemeClr val="dk1"/>
                        </a:solidFill>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DBF3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Avenir"/>
                          <a:ea typeface="Avenir"/>
                          <a:cs typeface="Avenir"/>
                          <a:sym typeface="Avenir"/>
                        </a:rPr>
                        <a:t>Risk Factors</a:t>
                      </a:r>
                      <a:endParaRPr b="1" sz="1400" u="none" cap="none" strike="noStrike">
                        <a:solidFill>
                          <a:schemeClr val="dk1"/>
                        </a:solidFill>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DBF3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Avenir"/>
                          <a:ea typeface="Avenir"/>
                          <a:cs typeface="Avenir"/>
                          <a:sym typeface="Avenir"/>
                        </a:rPr>
                        <a:t>Protective Factors</a:t>
                      </a:r>
                      <a:endParaRPr b="1" sz="1400" u="none" cap="none" strike="noStrike">
                        <a:solidFill>
                          <a:schemeClr val="dk1"/>
                        </a:solidFill>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DBF3C"/>
                    </a:solidFill>
                  </a:tcPr>
                </a:tc>
              </a:tr>
              <a:tr h="44442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Avenir"/>
                          <a:ea typeface="Avenir"/>
                          <a:cs typeface="Avenir"/>
                          <a:sym typeface="Avenir"/>
                        </a:rPr>
                        <a:t>Shows how factors </a:t>
                      </a:r>
                      <a:br>
                        <a:rPr lang="en" sz="1100" u="none" cap="none" strike="noStrike">
                          <a:solidFill>
                            <a:schemeClr val="lt1"/>
                          </a:solidFill>
                          <a:latin typeface="Avenir"/>
                          <a:ea typeface="Avenir"/>
                          <a:cs typeface="Avenir"/>
                          <a:sym typeface="Avenir"/>
                        </a:rPr>
                      </a:br>
                      <a:r>
                        <a:rPr lang="en" sz="1100" u="none" cap="none" strike="noStrike">
                          <a:solidFill>
                            <a:schemeClr val="lt1"/>
                          </a:solidFill>
                          <a:latin typeface="Avenir"/>
                          <a:ea typeface="Avenir"/>
                          <a:cs typeface="Avenir"/>
                          <a:sym typeface="Avenir"/>
                        </a:rPr>
                        <a:t>influence different levels</a:t>
                      </a:r>
                      <a:endParaRPr sz="1100" u="none" cap="none" strike="noStrike">
                        <a:solidFill>
                          <a:schemeClr val="lt1"/>
                        </a:solidFill>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595959"/>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Avenir"/>
                          <a:ea typeface="Avenir"/>
                          <a:cs typeface="Avenir"/>
                          <a:sym typeface="Avenir"/>
                        </a:rPr>
                        <a:t>Characteristics or conditions </a:t>
                      </a:r>
                      <a:br>
                        <a:rPr lang="en" sz="1100" u="none" cap="none" strike="noStrike">
                          <a:solidFill>
                            <a:schemeClr val="lt1"/>
                          </a:solidFill>
                          <a:latin typeface="Avenir"/>
                          <a:ea typeface="Avenir"/>
                          <a:cs typeface="Avenir"/>
                          <a:sym typeface="Avenir"/>
                        </a:rPr>
                      </a:br>
                      <a:r>
                        <a:rPr lang="en" sz="1100" u="none" cap="none" strike="noStrike">
                          <a:solidFill>
                            <a:schemeClr val="lt1"/>
                          </a:solidFill>
                          <a:latin typeface="Avenir"/>
                          <a:ea typeface="Avenir"/>
                          <a:cs typeface="Avenir"/>
                          <a:sym typeface="Avenir"/>
                        </a:rPr>
                        <a:t>that increase the risk of violence</a:t>
                      </a:r>
                      <a:endParaRPr sz="1100" u="none" cap="none" strike="noStrike">
                        <a:solidFill>
                          <a:schemeClr val="lt1"/>
                        </a:solidFill>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595959"/>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Avenir"/>
                          <a:ea typeface="Avenir"/>
                          <a:cs typeface="Avenir"/>
                          <a:sym typeface="Avenir"/>
                        </a:rPr>
                        <a:t>Characteristics or conditions </a:t>
                      </a:r>
                      <a:br>
                        <a:rPr lang="en" sz="1100" u="none" cap="none" strike="noStrike">
                          <a:solidFill>
                            <a:schemeClr val="lt1"/>
                          </a:solidFill>
                          <a:latin typeface="Avenir"/>
                          <a:ea typeface="Avenir"/>
                          <a:cs typeface="Avenir"/>
                          <a:sym typeface="Avenir"/>
                        </a:rPr>
                      </a:br>
                      <a:r>
                        <a:rPr lang="en" sz="1100" u="none" cap="none" strike="noStrike">
                          <a:solidFill>
                            <a:schemeClr val="lt1"/>
                          </a:solidFill>
                          <a:latin typeface="Avenir"/>
                          <a:ea typeface="Avenir"/>
                          <a:cs typeface="Avenir"/>
                          <a:sym typeface="Avenir"/>
                        </a:rPr>
                        <a:t>that reduce the risk of violence</a:t>
                      </a:r>
                      <a:endParaRPr sz="1100" u="none" cap="none" strike="noStrike">
                        <a:solidFill>
                          <a:schemeClr val="lt1"/>
                        </a:solidFill>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595959"/>
                    </a:solidFill>
                  </a:tcPr>
                </a:tc>
              </a:tr>
              <a:tr h="726650">
                <a:tc>
                  <a:txBody>
                    <a:bodyPr/>
                    <a:lstStyle/>
                    <a:p>
                      <a:pPr indent="0" lvl="0" marL="0" marR="0" rtl="0" algn="l">
                        <a:lnSpc>
                          <a:spcPct val="115000"/>
                        </a:lnSpc>
                        <a:spcBef>
                          <a:spcPts val="0"/>
                        </a:spcBef>
                        <a:spcAft>
                          <a:spcPts val="0"/>
                        </a:spcAft>
                        <a:buClr>
                          <a:schemeClr val="dk1"/>
                        </a:buClr>
                        <a:buSzPts val="800"/>
                        <a:buFont typeface="Arial"/>
                        <a:buNone/>
                      </a:pPr>
                      <a:r>
                        <a:rPr b="1" lang="en" sz="900" u="none" cap="none" strike="noStrike">
                          <a:latin typeface="Avenir"/>
                          <a:ea typeface="Avenir"/>
                          <a:cs typeface="Avenir"/>
                          <a:sym typeface="Avenir"/>
                        </a:rPr>
                        <a:t>Societal –</a:t>
                      </a:r>
                      <a:endParaRPr b="1" sz="900" u="none" cap="none" strike="noStrike">
                        <a:latin typeface="Avenir"/>
                        <a:ea typeface="Avenir"/>
                        <a:cs typeface="Avenir"/>
                        <a:sym typeface="Avenir"/>
                      </a:endParaRPr>
                    </a:p>
                    <a:p>
                      <a:pPr indent="0" lvl="0" marL="0" marR="0" rtl="0" algn="l">
                        <a:lnSpc>
                          <a:spcPct val="115000"/>
                        </a:lnSpc>
                        <a:spcBef>
                          <a:spcPts val="0"/>
                        </a:spcBef>
                        <a:spcAft>
                          <a:spcPts val="0"/>
                        </a:spcAft>
                        <a:buClr>
                          <a:srgbClr val="000000"/>
                        </a:buClr>
                        <a:buSzPts val="900"/>
                        <a:buFont typeface="Arial"/>
                        <a:buNone/>
                      </a:pPr>
                      <a:r>
                        <a:rPr b="1" lang="en" sz="900" u="none" cap="none" strike="noStrike">
                          <a:latin typeface="Avenir"/>
                          <a:ea typeface="Avenir"/>
                          <a:cs typeface="Avenir"/>
                          <a:sym typeface="Avenir"/>
                        </a:rPr>
                        <a:t>Laws, Systems, Media</a:t>
                      </a:r>
                      <a:endParaRPr b="1"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Social norms that support male </a:t>
                      </a:r>
                      <a:br>
                        <a:rPr lang="en" sz="900" u="none" cap="none" strike="noStrike">
                          <a:latin typeface="Avenir"/>
                          <a:ea typeface="Avenir"/>
                          <a:cs typeface="Avenir"/>
                          <a:sym typeface="Avenir"/>
                        </a:rPr>
                      </a:br>
                      <a:r>
                        <a:rPr lang="en" sz="900" u="none" cap="none" strike="noStrike">
                          <a:latin typeface="Avenir"/>
                          <a:ea typeface="Avenir"/>
                          <a:cs typeface="Avenir"/>
                          <a:sym typeface="Avenir"/>
                        </a:rPr>
                        <a:t>superiority and entitlement</a:t>
                      </a:r>
                      <a:endParaRPr sz="900" u="none" cap="none" strike="noStrike">
                        <a:latin typeface="Avenir"/>
                        <a:ea typeface="Avenir"/>
                        <a:cs typeface="Avenir"/>
                        <a:sym typeface="Avenir"/>
                      </a:endParaRPr>
                    </a:p>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Weak health, economic, gender, </a:t>
                      </a:r>
                      <a:br>
                        <a:rPr lang="en" sz="900" u="none" cap="none" strike="noStrike">
                          <a:latin typeface="Avenir"/>
                          <a:ea typeface="Avenir"/>
                          <a:cs typeface="Avenir"/>
                          <a:sym typeface="Avenir"/>
                        </a:rPr>
                      </a:br>
                      <a:r>
                        <a:rPr lang="en" sz="900" u="none" cap="none" strike="noStrike">
                          <a:latin typeface="Avenir"/>
                          <a:ea typeface="Avenir"/>
                          <a:cs typeface="Avenir"/>
                          <a:sym typeface="Avenir"/>
                        </a:rPr>
                        <a:t>education and social policies</a:t>
                      </a:r>
                      <a:endParaRPr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Laws and policies that promote access </a:t>
                      </a:r>
                      <a:br>
                        <a:rPr lang="en" sz="900" u="none" cap="none" strike="noStrike">
                          <a:latin typeface="Avenir"/>
                          <a:ea typeface="Avenir"/>
                          <a:cs typeface="Avenir"/>
                          <a:sym typeface="Avenir"/>
                        </a:rPr>
                      </a:br>
                      <a:r>
                        <a:rPr lang="en" sz="900" u="none" cap="none" strike="noStrike">
                          <a:latin typeface="Avenir"/>
                          <a:ea typeface="Avenir"/>
                          <a:cs typeface="Avenir"/>
                          <a:sym typeface="Avenir"/>
                        </a:rPr>
                        <a:t>to healthcare, education and financial security</a:t>
                      </a:r>
                      <a:endParaRPr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655500">
                <a:tc>
                  <a:txBody>
                    <a:bodyPr/>
                    <a:lstStyle/>
                    <a:p>
                      <a:pPr indent="0" lvl="0" marL="0" marR="0" rtl="0" algn="l">
                        <a:lnSpc>
                          <a:spcPct val="115000"/>
                        </a:lnSpc>
                        <a:spcBef>
                          <a:spcPts val="0"/>
                        </a:spcBef>
                        <a:spcAft>
                          <a:spcPts val="0"/>
                        </a:spcAft>
                        <a:buClr>
                          <a:schemeClr val="dk1"/>
                        </a:buClr>
                        <a:buSzPts val="800"/>
                        <a:buFont typeface="Arial"/>
                        <a:buNone/>
                      </a:pPr>
                      <a:r>
                        <a:rPr b="1" lang="en" sz="900" u="none" cap="none" strike="noStrike">
                          <a:latin typeface="Avenir"/>
                          <a:ea typeface="Avenir"/>
                          <a:cs typeface="Avenir"/>
                          <a:sym typeface="Avenir"/>
                        </a:rPr>
                        <a:t>Community –</a:t>
                      </a:r>
                      <a:endParaRPr b="1" sz="900" u="none" cap="none" strike="noStrike">
                        <a:latin typeface="Avenir"/>
                        <a:ea typeface="Avenir"/>
                        <a:cs typeface="Avenir"/>
                        <a:sym typeface="Avenir"/>
                      </a:endParaRPr>
                    </a:p>
                    <a:p>
                      <a:pPr indent="0" lvl="0" marL="0" marR="0" rtl="0" algn="l">
                        <a:lnSpc>
                          <a:spcPct val="115000"/>
                        </a:lnSpc>
                        <a:spcBef>
                          <a:spcPts val="0"/>
                        </a:spcBef>
                        <a:spcAft>
                          <a:spcPts val="0"/>
                        </a:spcAft>
                        <a:buClr>
                          <a:srgbClr val="000000"/>
                        </a:buClr>
                        <a:buSzPts val="900"/>
                        <a:buFont typeface="Arial"/>
                        <a:buNone/>
                      </a:pPr>
                      <a:r>
                        <a:rPr b="1" lang="en" sz="900" u="none" cap="none" strike="noStrike">
                          <a:latin typeface="Avenir"/>
                          <a:ea typeface="Avenir"/>
                          <a:cs typeface="Avenir"/>
                          <a:sym typeface="Avenir"/>
                        </a:rPr>
                        <a:t>Neighborhoods, Schools, Organizations</a:t>
                      </a:r>
                      <a:endParaRPr b="1"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Poverty and lack of employment opportunities</a:t>
                      </a:r>
                      <a:endParaRPr sz="900" u="none" cap="none" strike="noStrike">
                        <a:latin typeface="Avenir"/>
                        <a:ea typeface="Avenir"/>
                        <a:cs typeface="Avenir"/>
                        <a:sym typeface="Avenir"/>
                      </a:endParaRPr>
                    </a:p>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General tolerance of sexual violence </a:t>
                      </a:r>
                      <a:br>
                        <a:rPr lang="en" sz="900" u="none" cap="none" strike="noStrike">
                          <a:latin typeface="Avenir"/>
                          <a:ea typeface="Avenir"/>
                          <a:cs typeface="Avenir"/>
                          <a:sym typeface="Avenir"/>
                        </a:rPr>
                      </a:br>
                      <a:r>
                        <a:rPr lang="en" sz="900" u="none" cap="none" strike="noStrike">
                          <a:latin typeface="Avenir"/>
                          <a:ea typeface="Avenir"/>
                          <a:cs typeface="Avenir"/>
                          <a:sym typeface="Avenir"/>
                        </a:rPr>
                        <a:t>from the community</a:t>
                      </a:r>
                      <a:endParaRPr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Community support and connectedness</a:t>
                      </a:r>
                      <a:endParaRPr sz="900" u="none" cap="none" strike="noStrike">
                        <a:latin typeface="Avenir"/>
                        <a:ea typeface="Avenir"/>
                        <a:cs typeface="Avenir"/>
                        <a:sym typeface="Avenir"/>
                      </a:endParaRPr>
                    </a:p>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Coordination of increasing access to resources</a:t>
                      </a:r>
                      <a:endParaRPr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655500">
                <a:tc>
                  <a:txBody>
                    <a:bodyPr/>
                    <a:lstStyle/>
                    <a:p>
                      <a:pPr indent="0" lvl="0" marL="0" marR="0" rtl="0" algn="l">
                        <a:lnSpc>
                          <a:spcPct val="115000"/>
                        </a:lnSpc>
                        <a:spcBef>
                          <a:spcPts val="0"/>
                        </a:spcBef>
                        <a:spcAft>
                          <a:spcPts val="0"/>
                        </a:spcAft>
                        <a:buClr>
                          <a:schemeClr val="dk1"/>
                        </a:buClr>
                        <a:buSzPts val="800"/>
                        <a:buFont typeface="Arial"/>
                        <a:buNone/>
                      </a:pPr>
                      <a:r>
                        <a:rPr b="1" lang="en" sz="900" u="none" cap="none" strike="noStrike">
                          <a:latin typeface="Avenir"/>
                          <a:ea typeface="Avenir"/>
                          <a:cs typeface="Avenir"/>
                          <a:sym typeface="Avenir"/>
                        </a:rPr>
                        <a:t>Relationship –</a:t>
                      </a:r>
                      <a:endParaRPr b="1" sz="900" u="none" cap="none" strike="noStrike">
                        <a:latin typeface="Avenir"/>
                        <a:ea typeface="Avenir"/>
                        <a:cs typeface="Avenir"/>
                        <a:sym typeface="Avenir"/>
                      </a:endParaRPr>
                    </a:p>
                    <a:p>
                      <a:pPr indent="0" lvl="0" marL="0" marR="0" rtl="0" algn="l">
                        <a:lnSpc>
                          <a:spcPct val="115000"/>
                        </a:lnSpc>
                        <a:spcBef>
                          <a:spcPts val="0"/>
                        </a:spcBef>
                        <a:spcAft>
                          <a:spcPts val="0"/>
                        </a:spcAft>
                        <a:buClr>
                          <a:srgbClr val="000000"/>
                        </a:buClr>
                        <a:buSzPts val="900"/>
                        <a:buFont typeface="Arial"/>
                        <a:buNone/>
                      </a:pPr>
                      <a:r>
                        <a:rPr b="1" lang="en" sz="900" u="none" cap="none" strike="noStrike">
                          <a:latin typeface="Avenir"/>
                          <a:ea typeface="Avenir"/>
                          <a:cs typeface="Avenir"/>
                          <a:sym typeface="Avenir"/>
                        </a:rPr>
                        <a:t>Relationships with Family, Partners, and Peers</a:t>
                      </a:r>
                      <a:endParaRPr b="1"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History of family violence or unsupportive </a:t>
                      </a:r>
                      <a:br>
                        <a:rPr lang="en" sz="900" u="none" cap="none" strike="noStrike">
                          <a:latin typeface="Avenir"/>
                          <a:ea typeface="Avenir"/>
                          <a:cs typeface="Avenir"/>
                          <a:sym typeface="Avenir"/>
                        </a:rPr>
                      </a:br>
                      <a:r>
                        <a:rPr lang="en" sz="900" u="none" cap="none" strike="noStrike">
                          <a:latin typeface="Avenir"/>
                          <a:ea typeface="Avenir"/>
                          <a:cs typeface="Avenir"/>
                          <a:sym typeface="Avenir"/>
                        </a:rPr>
                        <a:t>family environment</a:t>
                      </a:r>
                      <a:endParaRPr sz="900" u="none" cap="none" strike="noStrike">
                        <a:latin typeface="Avenir"/>
                        <a:ea typeface="Avenir"/>
                        <a:cs typeface="Avenir"/>
                        <a:sym typeface="Avenir"/>
                      </a:endParaRPr>
                    </a:p>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Adherence to traditional gender role norms</a:t>
                      </a:r>
                      <a:endParaRPr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Connection with caring, supportive adults</a:t>
                      </a:r>
                      <a:endParaRPr sz="900" u="none" cap="none" strike="noStrike">
                        <a:latin typeface="Avenir"/>
                        <a:ea typeface="Avenir"/>
                        <a:cs typeface="Avenir"/>
                        <a:sym typeface="Avenir"/>
                      </a:endParaRPr>
                    </a:p>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Family dynamics and skills to resolve conflict</a:t>
                      </a:r>
                      <a:endParaRPr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655500">
                <a:tc>
                  <a:txBody>
                    <a:bodyPr/>
                    <a:lstStyle/>
                    <a:p>
                      <a:pPr indent="0" lvl="0" marL="0" marR="0" rtl="0" algn="l">
                        <a:lnSpc>
                          <a:spcPct val="115000"/>
                        </a:lnSpc>
                        <a:spcBef>
                          <a:spcPts val="0"/>
                        </a:spcBef>
                        <a:spcAft>
                          <a:spcPts val="0"/>
                        </a:spcAft>
                        <a:buClr>
                          <a:schemeClr val="dk1"/>
                        </a:buClr>
                        <a:buSzPts val="800"/>
                        <a:buFont typeface="Arial"/>
                        <a:buNone/>
                      </a:pPr>
                      <a:r>
                        <a:rPr b="1" lang="en" sz="900" u="none" cap="none" strike="noStrike">
                          <a:latin typeface="Avenir"/>
                          <a:ea typeface="Avenir"/>
                          <a:cs typeface="Avenir"/>
                          <a:sym typeface="Avenir"/>
                        </a:rPr>
                        <a:t>Individual –</a:t>
                      </a:r>
                      <a:endParaRPr b="1" sz="900" u="none" cap="none" strike="noStrike">
                        <a:latin typeface="Avenir"/>
                        <a:ea typeface="Avenir"/>
                        <a:cs typeface="Avenir"/>
                        <a:sym typeface="Avenir"/>
                      </a:endParaRPr>
                    </a:p>
                    <a:p>
                      <a:pPr indent="0" lvl="0" marL="0" marR="0" rtl="0" algn="l">
                        <a:lnSpc>
                          <a:spcPct val="115000"/>
                        </a:lnSpc>
                        <a:spcBef>
                          <a:spcPts val="0"/>
                        </a:spcBef>
                        <a:spcAft>
                          <a:spcPts val="0"/>
                        </a:spcAft>
                        <a:buClr>
                          <a:srgbClr val="000000"/>
                        </a:buClr>
                        <a:buSzPts val="900"/>
                        <a:buFont typeface="Arial"/>
                        <a:buNone/>
                      </a:pPr>
                      <a:r>
                        <a:rPr b="1" lang="en" sz="900" u="none" cap="none" strike="noStrike">
                          <a:latin typeface="Avenir"/>
                          <a:ea typeface="Avenir"/>
                          <a:cs typeface="Avenir"/>
                          <a:sym typeface="Avenir"/>
                        </a:rPr>
                        <a:t>A Person's Attitudes </a:t>
                      </a:r>
                      <a:br>
                        <a:rPr b="1" lang="en" sz="900" u="none" cap="none" strike="noStrike">
                          <a:latin typeface="Avenir"/>
                          <a:ea typeface="Avenir"/>
                          <a:cs typeface="Avenir"/>
                          <a:sym typeface="Avenir"/>
                        </a:rPr>
                      </a:br>
                      <a:r>
                        <a:rPr b="1" lang="en" sz="900" u="none" cap="none" strike="noStrike">
                          <a:latin typeface="Avenir"/>
                          <a:ea typeface="Avenir"/>
                          <a:cs typeface="Avenir"/>
                          <a:sym typeface="Avenir"/>
                        </a:rPr>
                        <a:t>and Beliefs</a:t>
                      </a:r>
                      <a:endParaRPr b="1"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146050" lvl="0" marL="177800" marR="0" rtl="0" algn="l">
                        <a:lnSpc>
                          <a:spcPct val="115000"/>
                        </a:lnSpc>
                        <a:spcBef>
                          <a:spcPts val="0"/>
                        </a:spcBef>
                        <a:spcAft>
                          <a:spcPts val="0"/>
                        </a:spcAft>
                        <a:buClr>
                          <a:srgbClr val="FFC000"/>
                        </a:buClr>
                        <a:buSzPts val="900"/>
                        <a:buFont typeface="Avenir"/>
                        <a:buChar char="■"/>
                      </a:pPr>
                      <a:r>
                        <a:rPr lang="en" sz="900" u="none" cap="none" strike="noStrike">
                          <a:latin typeface="Avenir"/>
                          <a:ea typeface="Avenir"/>
                          <a:cs typeface="Avenir"/>
                          <a:sym typeface="Avenir"/>
                        </a:rPr>
                        <a:t>Aggressiveness and acceptance of violence </a:t>
                      </a:r>
                      <a:br>
                        <a:rPr lang="en" sz="900" u="none" cap="none" strike="noStrike">
                          <a:latin typeface="Avenir"/>
                          <a:ea typeface="Avenir"/>
                          <a:cs typeface="Avenir"/>
                          <a:sym typeface="Avenir"/>
                        </a:rPr>
                      </a:br>
                      <a:r>
                        <a:rPr lang="en" sz="900" u="none" cap="none" strike="noStrike">
                          <a:latin typeface="Avenir"/>
                          <a:ea typeface="Avenir"/>
                          <a:cs typeface="Avenir"/>
                          <a:sym typeface="Avenir"/>
                        </a:rPr>
                        <a:t>and prejudice</a:t>
                      </a:r>
                      <a:endParaRPr sz="900" u="none" cap="none" strike="noStrike">
                        <a:latin typeface="Avenir"/>
                        <a:ea typeface="Avenir"/>
                        <a:cs typeface="Avenir"/>
                        <a:sym typeface="Avenir"/>
                      </a:endParaRPr>
                    </a:p>
                    <a:p>
                      <a:pPr indent="-146050" lvl="0" marL="177800" marR="0" rtl="0" algn="l">
                        <a:lnSpc>
                          <a:spcPct val="115000"/>
                        </a:lnSpc>
                        <a:spcBef>
                          <a:spcPts val="0"/>
                        </a:spcBef>
                        <a:spcAft>
                          <a:spcPts val="0"/>
                        </a:spcAft>
                        <a:buClr>
                          <a:srgbClr val="FFC000"/>
                        </a:buClr>
                        <a:buSzPts val="900"/>
                        <a:buFont typeface="Avenir"/>
                        <a:buChar char="■"/>
                      </a:pPr>
                      <a:r>
                        <a:rPr lang="en" sz="900" u="none" cap="none" strike="noStrike">
                          <a:latin typeface="Avenir"/>
                          <a:ea typeface="Avenir"/>
                          <a:cs typeface="Avenir"/>
                          <a:sym typeface="Avenir"/>
                        </a:rPr>
                        <a:t>Hypermasculinity and lack of empathy</a:t>
                      </a:r>
                      <a:endParaRPr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Empathy and concern for others</a:t>
                      </a:r>
                      <a:endParaRPr sz="900" u="none" cap="none" strike="noStrike">
                        <a:latin typeface="Avenir"/>
                        <a:ea typeface="Avenir"/>
                        <a:cs typeface="Avenir"/>
                        <a:sym typeface="Avenir"/>
                      </a:endParaRPr>
                    </a:p>
                    <a:p>
                      <a:pPr indent="-146050" lvl="0" marL="177800" marR="0" rtl="0" algn="l">
                        <a:lnSpc>
                          <a:spcPct val="115000"/>
                        </a:lnSpc>
                        <a:spcBef>
                          <a:spcPts val="0"/>
                        </a:spcBef>
                        <a:spcAft>
                          <a:spcPts val="0"/>
                        </a:spcAft>
                        <a:buClr>
                          <a:srgbClr val="FDBF3C"/>
                        </a:buClr>
                        <a:buSzPts val="900"/>
                        <a:buFont typeface="Avenir"/>
                        <a:buChar char="■"/>
                      </a:pPr>
                      <a:r>
                        <a:rPr lang="en" sz="900" u="none" cap="none" strike="noStrike">
                          <a:latin typeface="Avenir"/>
                          <a:ea typeface="Avenir"/>
                          <a:cs typeface="Avenir"/>
                          <a:sym typeface="Avenir"/>
                        </a:rPr>
                        <a:t>Emotional health and connectedness</a:t>
                      </a:r>
                      <a:endParaRPr sz="900" u="none" cap="none" strike="noStrike">
                        <a:latin typeface="Avenir"/>
                        <a:ea typeface="Avenir"/>
                        <a:cs typeface="Avenir"/>
                        <a:sym typeface="Aveni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397" name="Google Shape;397;p55"/>
          <p:cNvSpPr txBox="1"/>
          <p:nvPr/>
        </p:nvSpPr>
        <p:spPr>
          <a:xfrm>
            <a:off x="2708419" y="4511438"/>
            <a:ext cx="3434100" cy="507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solidFill>
                  <a:schemeClr val="dk1"/>
                </a:solidFill>
                <a:latin typeface="Calibri"/>
                <a:ea typeface="Calibri"/>
                <a:cs typeface="Calibri"/>
                <a:sym typeface="Calibri"/>
              </a:rPr>
              <a:t>Centers for Disease Control and Prevention. Veto Violence Principles of Prevention Guide. Retrieved from: </a:t>
            </a:r>
            <a:r>
              <a:rPr lang="en" sz="800" u="sng">
                <a:solidFill>
                  <a:schemeClr val="hlink"/>
                </a:solidFill>
                <a:hlinkClick r:id="rId5"/>
              </a:rPr>
              <a:t>https://vetoviolence.cdc.gov/apps/pop/assets/pdfs/pop_notebook.pdf</a:t>
            </a:r>
            <a:r>
              <a:rPr lang="en" sz="800">
                <a:solidFill>
                  <a:schemeClr val="dk1"/>
                </a:solidFill>
                <a:latin typeface="Calibri"/>
                <a:ea typeface="Calibri"/>
                <a:cs typeface="Calibri"/>
                <a:sym typeface="Calibri"/>
              </a:rPr>
              <a:t> </a:t>
            </a:r>
            <a:endParaRPr sz="1100"/>
          </a:p>
        </p:txBody>
      </p:sp>
      <p:sp>
        <p:nvSpPr>
          <p:cNvPr id="398" name="Google Shape;398;p55"/>
          <p:cNvSpPr txBox="1"/>
          <p:nvPr>
            <p:ph idx="1" type="body"/>
          </p:nvPr>
        </p:nvSpPr>
        <p:spPr>
          <a:xfrm>
            <a:off x="381000" y="1024247"/>
            <a:ext cx="8382000" cy="3262200"/>
          </a:xfrm>
          <a:prstGeom prst="rect">
            <a:avLst/>
          </a:prstGeom>
        </p:spPr>
        <p:txBody>
          <a:bodyPr anchorCtr="0" anchor="t" bIns="38075" lIns="0" spcFirstLastPara="1" rIns="76175" wrap="square" tIns="38075">
            <a:normAutofit/>
          </a:bodyPr>
          <a:lstStyle/>
          <a:p>
            <a:pPr indent="-323850" lvl="0" marL="457200" rtl="0" algn="l">
              <a:spcBef>
                <a:spcPts val="1000"/>
              </a:spcBef>
              <a:spcAft>
                <a:spcPts val="0"/>
              </a:spcAft>
              <a:buSzPts val="1500"/>
              <a:buChar char="➔"/>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6"/>
          <p:cNvSpPr txBox="1"/>
          <p:nvPr>
            <p:ph type="title"/>
          </p:nvPr>
        </p:nvSpPr>
        <p:spPr>
          <a:xfrm>
            <a:off x="411480" y="342900"/>
            <a:ext cx="8382000" cy="4509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Social Ecological Model</a:t>
            </a:r>
            <a:endParaRPr sz="2700">
              <a:solidFill>
                <a:schemeClr val="dk1"/>
              </a:solidFill>
              <a:latin typeface="Avenir"/>
              <a:ea typeface="Avenir"/>
              <a:cs typeface="Avenir"/>
              <a:sym typeface="Avenir"/>
            </a:endParaRPr>
          </a:p>
        </p:txBody>
      </p:sp>
      <p:sp>
        <p:nvSpPr>
          <p:cNvPr id="404" name="Google Shape;404;p56"/>
          <p:cNvSpPr txBox="1"/>
          <p:nvPr/>
        </p:nvSpPr>
        <p:spPr>
          <a:xfrm>
            <a:off x="6165975" y="975225"/>
            <a:ext cx="2718600" cy="1111200"/>
          </a:xfrm>
          <a:prstGeom prst="rect">
            <a:avLst/>
          </a:prstGeom>
          <a:noFill/>
          <a:ln>
            <a:noFill/>
          </a:ln>
        </p:spPr>
        <p:txBody>
          <a:bodyPr anchorCtr="0" anchor="t" bIns="38075" lIns="0" spcFirstLastPara="1" rIns="76175" wrap="square" tIns="3807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venir"/>
                <a:ea typeface="Avenir"/>
                <a:cs typeface="Avenir"/>
                <a:sym typeface="Avenir"/>
              </a:rPr>
              <a:t>Comprehensive program strategies create change for individuals and their relationships, communities, and society by using activities at different levels of the </a:t>
            </a:r>
            <a:r>
              <a:rPr lang="en" sz="1200">
                <a:latin typeface="Avenir"/>
                <a:ea typeface="Avenir"/>
                <a:cs typeface="Avenir"/>
                <a:sym typeface="Avenir"/>
              </a:rPr>
              <a:t>Social</a:t>
            </a:r>
            <a:r>
              <a:rPr b="0" i="0" lang="en" sz="1200" u="none" cap="none" strike="noStrike">
                <a:solidFill>
                  <a:srgbClr val="000000"/>
                </a:solidFill>
                <a:latin typeface="Avenir"/>
                <a:ea typeface="Avenir"/>
                <a:cs typeface="Avenir"/>
                <a:sym typeface="Avenir"/>
              </a:rPr>
              <a:t> Ecological Model.</a:t>
            </a:r>
            <a:endParaRPr b="0" i="0" sz="1200" u="none" cap="none" strike="noStrike">
              <a:solidFill>
                <a:srgbClr val="000000"/>
              </a:solidFill>
              <a:latin typeface="Avenir"/>
              <a:ea typeface="Avenir"/>
              <a:cs typeface="Avenir"/>
              <a:sym typeface="Avenir"/>
            </a:endParaRPr>
          </a:p>
        </p:txBody>
      </p:sp>
      <p:grpSp>
        <p:nvGrpSpPr>
          <p:cNvPr id="405" name="Google Shape;405;p56"/>
          <p:cNvGrpSpPr/>
          <p:nvPr/>
        </p:nvGrpSpPr>
        <p:grpSpPr>
          <a:xfrm>
            <a:off x="685800" y="975225"/>
            <a:ext cx="5175214" cy="3353194"/>
            <a:chOff x="545875" y="1300300"/>
            <a:chExt cx="6900285" cy="4470925"/>
          </a:xfrm>
        </p:grpSpPr>
        <p:pic>
          <p:nvPicPr>
            <p:cNvPr descr="Four colorful sections with one leading to the next beginning with &quot;individual level&quot;, then leads to &quot;relationship&quot; and &quot;community&quot; levels that then end with &quot;societal&quot; level." id="406" name="Google Shape;406;p56"/>
            <p:cNvPicPr preferRelativeResize="0"/>
            <p:nvPr/>
          </p:nvPicPr>
          <p:blipFill rotWithShape="1">
            <a:blip r:embed="rId3">
              <a:alphaModFix/>
            </a:blip>
            <a:srcRect b="5278" l="0" r="0" t="25170"/>
            <a:stretch/>
          </p:blipFill>
          <p:spPr>
            <a:xfrm>
              <a:off x="545875" y="1300300"/>
              <a:ext cx="6900285" cy="4470925"/>
            </a:xfrm>
            <a:prstGeom prst="rect">
              <a:avLst/>
            </a:prstGeom>
            <a:noFill/>
            <a:ln cap="flat" cmpd="sng" w="28575">
              <a:solidFill>
                <a:srgbClr val="70AD47"/>
              </a:solidFill>
              <a:prstDash val="solid"/>
              <a:round/>
              <a:headEnd len="sm" w="sm" type="none"/>
              <a:tailEnd len="sm" w="sm" type="none"/>
            </a:ln>
            <a:effectLst>
              <a:outerShdw blurRad="57150" rotWithShape="0" algn="bl" dir="5400000" dist="19050">
                <a:srgbClr val="000000">
                  <a:alpha val="49410"/>
                </a:srgbClr>
              </a:outerShdw>
            </a:effectLst>
          </p:spPr>
        </p:pic>
        <p:sp>
          <p:nvSpPr>
            <p:cNvPr id="407" name="Google Shape;407;p56"/>
            <p:cNvSpPr/>
            <p:nvPr/>
          </p:nvSpPr>
          <p:spPr>
            <a:xfrm>
              <a:off x="822125" y="5361325"/>
              <a:ext cx="1250700" cy="384900"/>
            </a:xfrm>
            <a:prstGeom prst="rect">
              <a:avLst/>
            </a:prstGeom>
            <a:solidFill>
              <a:srgbClr val="FFFFF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grpSp>
      <p:sp>
        <p:nvSpPr>
          <p:cNvPr id="408" name="Google Shape;408;p56"/>
          <p:cNvSpPr txBox="1"/>
          <p:nvPr/>
        </p:nvSpPr>
        <p:spPr>
          <a:xfrm>
            <a:off x="6165975" y="3806138"/>
            <a:ext cx="2250000" cy="754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solidFill>
                  <a:schemeClr val="dk1"/>
                </a:solidFill>
                <a:latin typeface="Calibri"/>
                <a:ea typeface="Calibri"/>
                <a:cs typeface="Calibri"/>
                <a:sym typeface="Calibri"/>
              </a:rPr>
              <a:t>Centers for Disease Control and Prevention. Veto Violence Principles of Prevention Guide. Retrieved from: </a:t>
            </a:r>
            <a:r>
              <a:rPr lang="en" sz="800" u="sng">
                <a:solidFill>
                  <a:schemeClr val="hlink"/>
                </a:solidFill>
                <a:hlinkClick r:id="rId4"/>
              </a:rPr>
              <a:t>https://vetoviolence.cdc.gov/apps/pop/assets/pdfs/pop_notebook.pdf</a:t>
            </a:r>
            <a:r>
              <a:rPr lang="en" sz="800">
                <a:solidFill>
                  <a:schemeClr val="dk1"/>
                </a:solidFill>
                <a:latin typeface="Calibri"/>
                <a:ea typeface="Calibri"/>
                <a:cs typeface="Calibri"/>
                <a:sym typeface="Calibri"/>
              </a:rPr>
              <a:t>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7"/>
          <p:cNvSpPr txBox="1"/>
          <p:nvPr>
            <p:ph type="title"/>
          </p:nvPr>
        </p:nvSpPr>
        <p:spPr>
          <a:xfrm>
            <a:off x="381000" y="381000"/>
            <a:ext cx="8382000" cy="4509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Example: LGBTQ+ Community</a:t>
            </a:r>
            <a:endParaRPr sz="2700">
              <a:solidFill>
                <a:schemeClr val="dk1"/>
              </a:solidFill>
              <a:latin typeface="Avenir"/>
              <a:ea typeface="Avenir"/>
              <a:cs typeface="Avenir"/>
              <a:sym typeface="Avenir"/>
            </a:endParaRPr>
          </a:p>
        </p:txBody>
      </p:sp>
      <p:sp>
        <p:nvSpPr>
          <p:cNvPr id="414" name="Google Shape;414;p57"/>
          <p:cNvSpPr/>
          <p:nvPr/>
        </p:nvSpPr>
        <p:spPr>
          <a:xfrm>
            <a:off x="682050" y="972056"/>
            <a:ext cx="3768000" cy="3353100"/>
          </a:xfrm>
          <a:prstGeom prst="rect">
            <a:avLst/>
          </a:prstGeom>
          <a:solidFill>
            <a:schemeClr val="lt1"/>
          </a:solidFill>
          <a:ln>
            <a:noFill/>
          </a:ln>
          <a:effectLst>
            <a:outerShdw blurRad="57150" rotWithShape="0" algn="bl" dir="5400000" dist="19050">
              <a:srgbClr val="000000">
                <a:alpha val="4941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pic>
        <p:nvPicPr>
          <p:cNvPr descr="graph with five colorful circles with black arrows pointing to and from each circle representing a cycle reading &quot;community, policy, individual, relationships, community&quot; surrounding a center circle reading &quot;LGBTQ+ people&quot;" id="415" name="Google Shape;415;p57"/>
          <p:cNvPicPr preferRelativeResize="0"/>
          <p:nvPr/>
        </p:nvPicPr>
        <p:blipFill rotWithShape="1">
          <a:blip r:embed="rId3">
            <a:alphaModFix/>
          </a:blip>
          <a:srcRect b="-5985" l="8635" r="8644" t="-4658"/>
          <a:stretch/>
        </p:blipFill>
        <p:spPr>
          <a:xfrm>
            <a:off x="685800" y="972056"/>
            <a:ext cx="3760322" cy="3353193"/>
          </a:xfrm>
          <a:prstGeom prst="rect">
            <a:avLst/>
          </a:prstGeom>
          <a:noFill/>
          <a:ln cap="flat" cmpd="sng" w="28575">
            <a:solidFill>
              <a:srgbClr val="76BC43"/>
            </a:solidFill>
            <a:prstDash val="solid"/>
            <a:round/>
            <a:headEnd len="sm" w="sm" type="none"/>
            <a:tailEnd len="sm" w="sm" type="none"/>
          </a:ln>
        </p:spPr>
      </p:pic>
      <p:sp>
        <p:nvSpPr>
          <p:cNvPr id="416" name="Google Shape;416;p57"/>
          <p:cNvSpPr txBox="1"/>
          <p:nvPr>
            <p:ph type="title"/>
          </p:nvPr>
        </p:nvSpPr>
        <p:spPr>
          <a:xfrm>
            <a:off x="4689713" y="972056"/>
            <a:ext cx="4187400" cy="2872200"/>
          </a:xfrm>
          <a:prstGeom prst="rect">
            <a:avLst/>
          </a:prstGeom>
          <a:noFill/>
          <a:ln>
            <a:noFill/>
          </a:ln>
        </p:spPr>
        <p:txBody>
          <a:bodyPr anchorCtr="0" anchor="t" bIns="38075" lIns="0" spcFirstLastPara="1" rIns="76175" wrap="square" tIns="38075">
            <a:spAutoFit/>
          </a:bodyPr>
          <a:lstStyle/>
          <a:p>
            <a:pPr indent="-266700" lvl="0" marL="342900" rtl="0" algn="l">
              <a:lnSpc>
                <a:spcPct val="115000"/>
              </a:lnSpc>
              <a:spcBef>
                <a:spcPts val="0"/>
              </a:spcBef>
              <a:spcAft>
                <a:spcPts val="0"/>
              </a:spcAft>
              <a:buClr>
                <a:srgbClr val="76BC43"/>
              </a:buClr>
              <a:buSzPts val="1600"/>
              <a:buFont typeface="Avenir"/>
              <a:buChar char="■"/>
            </a:pPr>
            <a:r>
              <a:rPr lang="en" sz="1600">
                <a:solidFill>
                  <a:schemeClr val="dk1"/>
                </a:solidFill>
                <a:latin typeface="Avenir"/>
                <a:ea typeface="Avenir"/>
                <a:cs typeface="Avenir"/>
                <a:sym typeface="Avenir"/>
              </a:rPr>
              <a:t>Policy: No legal marriage status, inequity in laws.</a:t>
            </a:r>
            <a:endParaRPr sz="1600">
              <a:solidFill>
                <a:schemeClr val="dk1"/>
              </a:solidFill>
              <a:latin typeface="Avenir"/>
              <a:ea typeface="Avenir"/>
              <a:cs typeface="Avenir"/>
              <a:sym typeface="Avenir"/>
            </a:endParaRPr>
          </a:p>
          <a:p>
            <a:pPr indent="-266700" lvl="0" marL="342900" rtl="0" algn="l">
              <a:lnSpc>
                <a:spcPct val="115000"/>
              </a:lnSpc>
              <a:spcBef>
                <a:spcPts val="0"/>
              </a:spcBef>
              <a:spcAft>
                <a:spcPts val="0"/>
              </a:spcAft>
              <a:buClr>
                <a:srgbClr val="76BC43"/>
              </a:buClr>
              <a:buSzPts val="1600"/>
              <a:buFont typeface="Avenir"/>
              <a:buChar char="■"/>
            </a:pPr>
            <a:r>
              <a:rPr lang="en" sz="1600">
                <a:solidFill>
                  <a:schemeClr val="dk1"/>
                </a:solidFill>
                <a:latin typeface="Avenir"/>
                <a:ea typeface="Avenir"/>
                <a:cs typeface="Avenir"/>
                <a:sym typeface="Avenir"/>
              </a:rPr>
              <a:t>Community: Businesses refuse services to LGBTQ+ people. </a:t>
            </a:r>
            <a:endParaRPr sz="1600">
              <a:solidFill>
                <a:schemeClr val="dk1"/>
              </a:solidFill>
              <a:latin typeface="Avenir"/>
              <a:ea typeface="Avenir"/>
              <a:cs typeface="Avenir"/>
              <a:sym typeface="Avenir"/>
            </a:endParaRPr>
          </a:p>
          <a:p>
            <a:pPr indent="-266700" lvl="0" marL="342900" rtl="0" algn="l">
              <a:lnSpc>
                <a:spcPct val="115000"/>
              </a:lnSpc>
              <a:spcBef>
                <a:spcPts val="0"/>
              </a:spcBef>
              <a:spcAft>
                <a:spcPts val="0"/>
              </a:spcAft>
              <a:buClr>
                <a:srgbClr val="76BC43"/>
              </a:buClr>
              <a:buSzPts val="1600"/>
              <a:buFont typeface="Avenir"/>
              <a:buChar char="■"/>
            </a:pPr>
            <a:r>
              <a:rPr lang="en" sz="1600">
                <a:solidFill>
                  <a:schemeClr val="dk1"/>
                </a:solidFill>
                <a:latin typeface="Avenir"/>
                <a:ea typeface="Avenir"/>
                <a:cs typeface="Avenir"/>
                <a:sym typeface="Avenir"/>
              </a:rPr>
              <a:t>Community: Protests against equal rights.</a:t>
            </a:r>
            <a:endParaRPr sz="1600">
              <a:solidFill>
                <a:schemeClr val="dk1"/>
              </a:solidFill>
              <a:latin typeface="Avenir"/>
              <a:ea typeface="Avenir"/>
              <a:cs typeface="Avenir"/>
              <a:sym typeface="Avenir"/>
            </a:endParaRPr>
          </a:p>
          <a:p>
            <a:pPr indent="-266700" lvl="0" marL="342900" rtl="0" algn="l">
              <a:lnSpc>
                <a:spcPct val="115000"/>
              </a:lnSpc>
              <a:spcBef>
                <a:spcPts val="0"/>
              </a:spcBef>
              <a:spcAft>
                <a:spcPts val="0"/>
              </a:spcAft>
              <a:buClr>
                <a:srgbClr val="76BC43"/>
              </a:buClr>
              <a:buSzPts val="1600"/>
              <a:buFont typeface="Avenir"/>
              <a:buChar char="■"/>
            </a:pPr>
            <a:r>
              <a:rPr lang="en" sz="1600">
                <a:solidFill>
                  <a:schemeClr val="dk1"/>
                </a:solidFill>
                <a:latin typeface="Avenir"/>
                <a:ea typeface="Avenir"/>
                <a:cs typeface="Avenir"/>
                <a:sym typeface="Avenir"/>
              </a:rPr>
              <a:t>Relationships: Parents/caregivers break ties with LGBTQ+ youth.</a:t>
            </a:r>
            <a:endParaRPr sz="1600">
              <a:solidFill>
                <a:schemeClr val="dk1"/>
              </a:solidFill>
              <a:latin typeface="Avenir"/>
              <a:ea typeface="Avenir"/>
              <a:cs typeface="Avenir"/>
              <a:sym typeface="Avenir"/>
            </a:endParaRPr>
          </a:p>
          <a:p>
            <a:pPr indent="-266700" lvl="0" marL="342900" rtl="0" algn="l">
              <a:lnSpc>
                <a:spcPct val="115000"/>
              </a:lnSpc>
              <a:spcBef>
                <a:spcPts val="0"/>
              </a:spcBef>
              <a:spcAft>
                <a:spcPts val="0"/>
              </a:spcAft>
              <a:buClr>
                <a:srgbClr val="76BC43"/>
              </a:buClr>
              <a:buSzPts val="1600"/>
              <a:buFont typeface="Avenir"/>
              <a:buChar char="■"/>
            </a:pPr>
            <a:r>
              <a:rPr lang="en" sz="1600">
                <a:solidFill>
                  <a:schemeClr val="dk1"/>
                </a:solidFill>
                <a:latin typeface="Avenir"/>
                <a:ea typeface="Avenir"/>
                <a:cs typeface="Avenir"/>
                <a:sym typeface="Avenir"/>
              </a:rPr>
              <a:t>Individual: Unhoused LGBTQ+ youth experience higher rates of violence.</a:t>
            </a:r>
            <a:endParaRPr sz="1600">
              <a:solidFill>
                <a:schemeClr val="dk1"/>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8"/>
          <p:cNvSpPr txBox="1"/>
          <p:nvPr>
            <p:ph type="title"/>
          </p:nvPr>
        </p:nvSpPr>
        <p:spPr>
          <a:xfrm>
            <a:off x="685800" y="342900"/>
            <a:ext cx="8382000" cy="4509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Systems at Work</a:t>
            </a:r>
            <a:endParaRPr sz="2700">
              <a:solidFill>
                <a:schemeClr val="dk1"/>
              </a:solidFill>
              <a:latin typeface="Avenir"/>
              <a:ea typeface="Avenir"/>
              <a:cs typeface="Avenir"/>
              <a:sym typeface="Avenir"/>
            </a:endParaRPr>
          </a:p>
        </p:txBody>
      </p:sp>
      <p:pic>
        <p:nvPicPr>
          <p:cNvPr descr="Tree with three sections on the leaves, the branches and the roots of the tree with different systems listed. " id="422" name="Google Shape;422;p58"/>
          <p:cNvPicPr preferRelativeResize="0"/>
          <p:nvPr/>
        </p:nvPicPr>
        <p:blipFill rotWithShape="1">
          <a:blip r:embed="rId3">
            <a:alphaModFix/>
          </a:blip>
          <a:srcRect b="0" l="0" r="0" t="0"/>
          <a:stretch/>
        </p:blipFill>
        <p:spPr>
          <a:xfrm>
            <a:off x="685800" y="975224"/>
            <a:ext cx="2899313" cy="3345880"/>
          </a:xfrm>
          <a:prstGeom prst="rect">
            <a:avLst/>
          </a:prstGeom>
          <a:noFill/>
          <a:ln cap="flat" cmpd="sng" w="28575">
            <a:solidFill>
              <a:srgbClr val="70AD47"/>
            </a:solidFill>
            <a:prstDash val="solid"/>
            <a:round/>
            <a:headEnd len="sm" w="sm" type="none"/>
            <a:tailEnd len="sm" w="sm" type="none"/>
          </a:ln>
          <a:effectLst>
            <a:outerShdw blurRad="57150" rotWithShape="0" algn="bl" dir="5400000" dist="19050">
              <a:srgbClr val="000000">
                <a:alpha val="49410"/>
              </a:srgbClr>
            </a:outerShdw>
          </a:effectLst>
        </p:spPr>
      </p:pic>
      <p:sp>
        <p:nvSpPr>
          <p:cNvPr id="423" name="Google Shape;423;p58"/>
          <p:cNvSpPr txBox="1"/>
          <p:nvPr/>
        </p:nvSpPr>
        <p:spPr>
          <a:xfrm>
            <a:off x="4142606" y="975225"/>
            <a:ext cx="2047200" cy="3345900"/>
          </a:xfrm>
          <a:prstGeom prst="rect">
            <a:avLst/>
          </a:prstGeom>
          <a:noFill/>
          <a:ln>
            <a:noFill/>
          </a:ln>
        </p:spPr>
        <p:txBody>
          <a:bodyPr anchorCtr="0" anchor="t" bIns="38075" lIns="0" spcFirstLastPara="1" rIns="76200" wrap="square" tIns="38075">
            <a:normAutofit/>
          </a:bodyPr>
          <a:lstStyle/>
          <a:p>
            <a:pPr indent="0" lvl="0" marL="0" marR="0" rtl="0" algn="l">
              <a:lnSpc>
                <a:spcPct val="90000"/>
              </a:lnSpc>
              <a:spcBef>
                <a:spcPts val="1000"/>
              </a:spcBef>
              <a:spcAft>
                <a:spcPts val="0"/>
              </a:spcAft>
              <a:buClr>
                <a:srgbClr val="000000"/>
              </a:buClr>
              <a:buSzPts val="2000"/>
              <a:buFont typeface="Arial"/>
              <a:buNone/>
            </a:pPr>
            <a:r>
              <a:rPr b="1" i="0" lang="en" sz="2000" u="none" cap="none" strike="noStrike">
                <a:solidFill>
                  <a:schemeClr val="dk1"/>
                </a:solidFill>
                <a:latin typeface="Avenir"/>
                <a:ea typeface="Avenir"/>
                <a:cs typeface="Avenir"/>
                <a:sym typeface="Avenir"/>
              </a:rPr>
              <a:t>Interpersonal</a:t>
            </a:r>
            <a:endParaRPr b="1" i="0" sz="20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rgbClr val="76BC43"/>
              </a:buClr>
              <a:buSzPts val="1400"/>
              <a:buFont typeface="Avenir"/>
              <a:buChar char="■"/>
            </a:pPr>
            <a:r>
              <a:rPr b="0" i="0" lang="en" sz="1400" u="none" cap="none" strike="noStrike">
                <a:solidFill>
                  <a:schemeClr val="dk1"/>
                </a:solidFill>
                <a:latin typeface="Avenir"/>
                <a:ea typeface="Avenir"/>
                <a:cs typeface="Avenir"/>
                <a:sym typeface="Avenir"/>
              </a:rPr>
              <a:t>Low income </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rgbClr val="76BC43"/>
              </a:buClr>
              <a:buSzPts val="1400"/>
              <a:buFont typeface="Avenir"/>
              <a:buChar char="■"/>
            </a:pPr>
            <a:r>
              <a:rPr b="0" i="0" lang="en" sz="1400" u="none" cap="none" strike="noStrike">
                <a:solidFill>
                  <a:schemeClr val="dk1"/>
                </a:solidFill>
                <a:latin typeface="Avenir"/>
                <a:ea typeface="Avenir"/>
                <a:cs typeface="Avenir"/>
                <a:sym typeface="Avenir"/>
              </a:rPr>
              <a:t>Housing Insecurity</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rgbClr val="76BC43"/>
              </a:buClr>
              <a:buSzPts val="1400"/>
              <a:buFont typeface="Avenir"/>
              <a:buChar char="■"/>
            </a:pPr>
            <a:r>
              <a:rPr b="0" i="0" lang="en" sz="1400" u="none" cap="none" strike="noStrike">
                <a:solidFill>
                  <a:schemeClr val="dk1"/>
                </a:solidFill>
                <a:latin typeface="Avenir"/>
                <a:ea typeface="Avenir"/>
                <a:cs typeface="Avenir"/>
                <a:sym typeface="Avenir"/>
              </a:rPr>
              <a:t>Over-Incarceration</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rgbClr val="76BC43"/>
              </a:buClr>
              <a:buSzPts val="1400"/>
              <a:buFont typeface="Avenir"/>
              <a:buChar char="■"/>
            </a:pPr>
            <a:r>
              <a:rPr b="0" i="0" lang="en" sz="1400" u="none" cap="none" strike="noStrike">
                <a:solidFill>
                  <a:schemeClr val="dk1"/>
                </a:solidFill>
                <a:latin typeface="Avenir"/>
                <a:ea typeface="Avenir"/>
                <a:cs typeface="Avenir"/>
                <a:sym typeface="Avenir"/>
              </a:rPr>
              <a:t>Forced Sterilization</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rgbClr val="76BC43"/>
              </a:buClr>
              <a:buSzPts val="1400"/>
              <a:buFont typeface="Avenir"/>
              <a:buChar char="■"/>
            </a:pPr>
            <a:r>
              <a:rPr b="0" i="0" lang="en" sz="1400" u="none" cap="none" strike="noStrike">
                <a:solidFill>
                  <a:schemeClr val="dk1"/>
                </a:solidFill>
                <a:latin typeface="Avenir"/>
                <a:ea typeface="Avenir"/>
                <a:cs typeface="Avenir"/>
                <a:sym typeface="Avenir"/>
              </a:rPr>
              <a:t>Lack of Access </a:t>
            </a:r>
            <a:br>
              <a:rPr b="0" i="0" lang="en" sz="1400" u="none" cap="none" strike="noStrike">
                <a:solidFill>
                  <a:schemeClr val="dk1"/>
                </a:solidFill>
                <a:latin typeface="Avenir"/>
                <a:ea typeface="Avenir"/>
                <a:cs typeface="Avenir"/>
                <a:sym typeface="Avenir"/>
              </a:rPr>
            </a:br>
            <a:r>
              <a:rPr b="0" i="0" lang="en" sz="1400" u="none" cap="none" strike="noStrike">
                <a:solidFill>
                  <a:schemeClr val="dk1"/>
                </a:solidFill>
                <a:latin typeface="Avenir"/>
                <a:ea typeface="Avenir"/>
                <a:cs typeface="Avenir"/>
                <a:sym typeface="Avenir"/>
              </a:rPr>
              <a:t>to Education</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rgbClr val="76BC43"/>
              </a:buClr>
              <a:buSzPts val="1400"/>
              <a:buFont typeface="Avenir"/>
              <a:buChar char="■"/>
            </a:pPr>
            <a:r>
              <a:rPr b="0" i="0" lang="en" sz="1400" u="none" cap="none" strike="noStrike">
                <a:solidFill>
                  <a:schemeClr val="dk1"/>
                </a:solidFill>
                <a:latin typeface="Avenir"/>
                <a:ea typeface="Avenir"/>
                <a:cs typeface="Avenir"/>
                <a:sym typeface="Avenir"/>
              </a:rPr>
              <a:t>Substance Dependency </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rgbClr val="76BC43"/>
              </a:buClr>
              <a:buSzPts val="1400"/>
              <a:buFont typeface="Avenir"/>
              <a:buChar char="■"/>
            </a:pPr>
            <a:r>
              <a:rPr b="0" i="0" lang="en" sz="1400" u="none" cap="none" strike="noStrike">
                <a:solidFill>
                  <a:schemeClr val="dk1"/>
                </a:solidFill>
                <a:latin typeface="Avenir"/>
                <a:ea typeface="Avenir"/>
                <a:cs typeface="Avenir"/>
                <a:sym typeface="Avenir"/>
              </a:rPr>
              <a:t>Police Brutality</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800"/>
              </a:spcAft>
              <a:buClr>
                <a:srgbClr val="76BC43"/>
              </a:buClr>
              <a:buSzPts val="1400"/>
              <a:buFont typeface="Avenir"/>
              <a:buChar char="■"/>
            </a:pPr>
            <a:r>
              <a:rPr b="0" i="0" lang="en" sz="1400" u="none" cap="none" strike="noStrike">
                <a:solidFill>
                  <a:schemeClr val="dk1"/>
                </a:solidFill>
                <a:latin typeface="Avenir"/>
                <a:ea typeface="Avenir"/>
                <a:cs typeface="Avenir"/>
                <a:sym typeface="Avenir"/>
              </a:rPr>
              <a:t>Sexual Violence</a:t>
            </a:r>
            <a:endParaRPr b="0" i="0" sz="1400" u="none" cap="none" strike="noStrike">
              <a:solidFill>
                <a:schemeClr val="dk1"/>
              </a:solidFill>
              <a:latin typeface="Avenir"/>
              <a:ea typeface="Avenir"/>
              <a:cs typeface="Avenir"/>
              <a:sym typeface="Avenir"/>
            </a:endParaRPr>
          </a:p>
        </p:txBody>
      </p:sp>
      <p:sp>
        <p:nvSpPr>
          <p:cNvPr id="424" name="Google Shape;424;p58"/>
          <p:cNvSpPr txBox="1"/>
          <p:nvPr/>
        </p:nvSpPr>
        <p:spPr>
          <a:xfrm>
            <a:off x="6374831" y="975225"/>
            <a:ext cx="2250000" cy="3226800"/>
          </a:xfrm>
          <a:prstGeom prst="rect">
            <a:avLst/>
          </a:prstGeom>
          <a:noFill/>
          <a:ln>
            <a:noFill/>
          </a:ln>
        </p:spPr>
        <p:txBody>
          <a:bodyPr anchorCtr="0" anchor="t" bIns="68575" lIns="68575" spcFirstLastPara="1" rIns="68575" wrap="square" tIns="0">
            <a:spAutoFit/>
          </a:bodyPr>
          <a:lstStyle/>
          <a:p>
            <a:pPr indent="0" lvl="0" marL="0" marR="0" rtl="0" algn="l">
              <a:lnSpc>
                <a:spcPct val="90000"/>
              </a:lnSpc>
              <a:spcBef>
                <a:spcPts val="1000"/>
              </a:spcBef>
              <a:spcAft>
                <a:spcPts val="0"/>
              </a:spcAft>
              <a:buClr>
                <a:srgbClr val="000000"/>
              </a:buClr>
              <a:buSzPts val="2000"/>
              <a:buFont typeface="Arial"/>
              <a:buNone/>
            </a:pPr>
            <a:r>
              <a:rPr b="1" i="0" lang="en" sz="2000" u="none" cap="none" strike="noStrike">
                <a:solidFill>
                  <a:schemeClr val="dk1"/>
                </a:solidFill>
                <a:latin typeface="Avenir"/>
                <a:ea typeface="Avenir"/>
                <a:cs typeface="Avenir"/>
                <a:sym typeface="Avenir"/>
              </a:rPr>
              <a:t>Institutional</a:t>
            </a:r>
            <a:endParaRPr b="1" i="0" sz="20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chemeClr val="accent6"/>
              </a:buClr>
              <a:buSzPts val="1400"/>
              <a:buFont typeface="Avenir"/>
              <a:buChar char="■"/>
            </a:pPr>
            <a:r>
              <a:rPr b="0" i="0" lang="en" sz="1400" u="none" cap="none" strike="noStrike">
                <a:solidFill>
                  <a:schemeClr val="dk1"/>
                </a:solidFill>
                <a:latin typeface="Avenir"/>
                <a:ea typeface="Avenir"/>
                <a:cs typeface="Avenir"/>
                <a:sym typeface="Avenir"/>
              </a:rPr>
              <a:t>Criminal Legal</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800"/>
              </a:spcBef>
              <a:spcAft>
                <a:spcPts val="0"/>
              </a:spcAft>
              <a:buClr>
                <a:schemeClr val="accent6"/>
              </a:buClr>
              <a:buSzPts val="1400"/>
              <a:buFont typeface="Avenir"/>
              <a:buChar char="■"/>
            </a:pPr>
            <a:r>
              <a:rPr b="0" i="0" lang="en" sz="1400" u="none" cap="none" strike="noStrike">
                <a:solidFill>
                  <a:schemeClr val="dk1"/>
                </a:solidFill>
                <a:latin typeface="Avenir"/>
                <a:ea typeface="Avenir"/>
                <a:cs typeface="Avenir"/>
                <a:sym typeface="Avenir"/>
              </a:rPr>
              <a:t>Media</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800"/>
              </a:spcBef>
              <a:spcAft>
                <a:spcPts val="0"/>
              </a:spcAft>
              <a:buClr>
                <a:schemeClr val="accent6"/>
              </a:buClr>
              <a:buSzPts val="1400"/>
              <a:buFont typeface="Avenir"/>
              <a:buChar char="■"/>
            </a:pPr>
            <a:r>
              <a:rPr b="0" i="0" lang="en" sz="1400" u="none" cap="none" strike="noStrike">
                <a:solidFill>
                  <a:schemeClr val="dk1"/>
                </a:solidFill>
                <a:latin typeface="Avenir"/>
                <a:ea typeface="Avenir"/>
                <a:cs typeface="Avenir"/>
                <a:sym typeface="Avenir"/>
              </a:rPr>
              <a:t>Education</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chemeClr val="accent6"/>
              </a:buClr>
              <a:buSzPts val="1400"/>
              <a:buFont typeface="Avenir"/>
              <a:buChar char="■"/>
            </a:pPr>
            <a:r>
              <a:rPr b="0" i="0" lang="en" sz="1400" u="none" cap="none" strike="noStrike">
                <a:solidFill>
                  <a:schemeClr val="dk1"/>
                </a:solidFill>
                <a:latin typeface="Avenir"/>
                <a:ea typeface="Avenir"/>
                <a:cs typeface="Avenir"/>
                <a:sym typeface="Avenir"/>
              </a:rPr>
              <a:t>Healthcare</a:t>
            </a:r>
            <a:endParaRPr b="0" i="0" sz="1400" u="none" cap="none" strike="noStrike">
              <a:solidFill>
                <a:schemeClr val="dk1"/>
              </a:solidFill>
              <a:latin typeface="Avenir"/>
              <a:ea typeface="Avenir"/>
              <a:cs typeface="Avenir"/>
              <a:sym typeface="Avenir"/>
            </a:endParaRPr>
          </a:p>
          <a:p>
            <a:pPr indent="0" lvl="0" marL="0" marR="0" rtl="0" algn="l">
              <a:lnSpc>
                <a:spcPct val="90000"/>
              </a:lnSpc>
              <a:spcBef>
                <a:spcPts val="1000"/>
              </a:spcBef>
              <a:spcAft>
                <a:spcPts val="0"/>
              </a:spcAft>
              <a:buClr>
                <a:srgbClr val="000000"/>
              </a:buClr>
              <a:buSzPts val="2000"/>
              <a:buFont typeface="Arial"/>
              <a:buNone/>
            </a:pPr>
            <a:r>
              <a:rPr b="1" i="0" lang="en" sz="2000" u="none" cap="none" strike="noStrike">
                <a:solidFill>
                  <a:schemeClr val="dk1"/>
                </a:solidFill>
                <a:latin typeface="Avenir"/>
                <a:ea typeface="Avenir"/>
                <a:cs typeface="Avenir"/>
                <a:sym typeface="Avenir"/>
              </a:rPr>
              <a:t>Internalized</a:t>
            </a:r>
            <a:endParaRPr b="1" i="0" sz="20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0"/>
              </a:spcAft>
              <a:buClr>
                <a:schemeClr val="accent6"/>
              </a:buClr>
              <a:buSzPts val="1400"/>
              <a:buFont typeface="Avenir"/>
              <a:buChar char="■"/>
            </a:pPr>
            <a:r>
              <a:rPr b="0" i="0" lang="en" sz="1400" u="none" cap="none" strike="noStrike">
                <a:solidFill>
                  <a:schemeClr val="dk1"/>
                </a:solidFill>
                <a:latin typeface="Avenir"/>
                <a:ea typeface="Avenir"/>
                <a:cs typeface="Avenir"/>
                <a:sym typeface="Avenir"/>
              </a:rPr>
              <a:t>White Supremacy</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800"/>
              </a:spcBef>
              <a:spcAft>
                <a:spcPts val="0"/>
              </a:spcAft>
              <a:buClr>
                <a:schemeClr val="accent6"/>
              </a:buClr>
              <a:buSzPts val="1400"/>
              <a:buFont typeface="Avenir"/>
              <a:buChar char="■"/>
            </a:pPr>
            <a:r>
              <a:rPr b="0" i="0" lang="en" sz="1400" u="none" cap="none" strike="noStrike">
                <a:solidFill>
                  <a:schemeClr val="dk1"/>
                </a:solidFill>
                <a:latin typeface="Avenir"/>
                <a:ea typeface="Avenir"/>
                <a:cs typeface="Avenir"/>
                <a:sym typeface="Avenir"/>
              </a:rPr>
              <a:t>Colonialism </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800"/>
              </a:spcBef>
              <a:spcAft>
                <a:spcPts val="0"/>
              </a:spcAft>
              <a:buClr>
                <a:schemeClr val="accent6"/>
              </a:buClr>
              <a:buSzPts val="1400"/>
              <a:buFont typeface="Avenir"/>
              <a:buChar char="■"/>
            </a:pPr>
            <a:r>
              <a:rPr b="0" i="0" lang="en" sz="1400" u="none" cap="none" strike="noStrike">
                <a:solidFill>
                  <a:schemeClr val="dk1"/>
                </a:solidFill>
                <a:latin typeface="Avenir"/>
                <a:ea typeface="Avenir"/>
                <a:cs typeface="Avenir"/>
                <a:sym typeface="Avenir"/>
              </a:rPr>
              <a:t>Patriarchy </a:t>
            </a:r>
            <a:endParaRPr b="0" i="0" sz="1400" u="none" cap="none" strike="noStrike">
              <a:solidFill>
                <a:schemeClr val="dk1"/>
              </a:solidFill>
              <a:latin typeface="Avenir"/>
              <a:ea typeface="Avenir"/>
              <a:cs typeface="Avenir"/>
              <a:sym typeface="Avenir"/>
            </a:endParaRPr>
          </a:p>
          <a:p>
            <a:pPr indent="-254000" lvl="0" marL="342900" marR="0" rtl="0" algn="l">
              <a:lnSpc>
                <a:spcPct val="90000"/>
              </a:lnSpc>
              <a:spcBef>
                <a:spcPts val="1000"/>
              </a:spcBef>
              <a:spcAft>
                <a:spcPts val="800"/>
              </a:spcAft>
              <a:buClr>
                <a:schemeClr val="accent6"/>
              </a:buClr>
              <a:buSzPts val="1400"/>
              <a:buFont typeface="Avenir"/>
              <a:buChar char="■"/>
            </a:pPr>
            <a:r>
              <a:rPr b="0" i="0" lang="en" sz="1400" u="none" cap="none" strike="noStrike">
                <a:solidFill>
                  <a:schemeClr val="dk1"/>
                </a:solidFill>
                <a:latin typeface="Avenir"/>
                <a:ea typeface="Avenir"/>
                <a:cs typeface="Avenir"/>
                <a:sym typeface="Avenir"/>
              </a:rPr>
              <a:t>Xenophobia</a:t>
            </a:r>
            <a:endParaRPr b="0" i="0" sz="900" u="none" cap="none" strike="noStrike">
              <a:solidFill>
                <a:schemeClr val="dk1"/>
              </a:solidFill>
              <a:latin typeface="Arial"/>
              <a:ea typeface="Arial"/>
              <a:cs typeface="Arial"/>
              <a:sym typeface="Arial"/>
            </a:endParaRPr>
          </a:p>
        </p:txBody>
      </p:sp>
      <p:pic>
        <p:nvPicPr>
          <p:cNvPr descr="VALOR US logo with the tagline &quot;Advancing Equity. Ending Sexual Violence.&quot; and the California RPE logo." id="425" name="Google Shape;425;p58"/>
          <p:cNvPicPr preferRelativeResize="0"/>
          <p:nvPr/>
        </p:nvPicPr>
        <p:blipFill rotWithShape="1">
          <a:blip r:embed="rId4">
            <a:alphaModFix/>
          </a:blip>
          <a:srcRect b="0" l="0" r="0" t="0"/>
          <a:stretch/>
        </p:blipFill>
        <p:spPr>
          <a:xfrm>
            <a:off x="6421149" y="4600894"/>
            <a:ext cx="658195" cy="3178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descr="Graph showing how different forms of violence such as &quot;suicide, youth violence, child abuse and neglect, elder abuse and neglect, intimate partner violence and sexual violence&quot; are connected to the same protective factor of &quot;community support and connectedness&quot;." id="430" name="Google Shape;430;p59"/>
          <p:cNvSpPr/>
          <p:nvPr/>
        </p:nvSpPr>
        <p:spPr>
          <a:xfrm>
            <a:off x="682050" y="972056"/>
            <a:ext cx="3768000" cy="3353100"/>
          </a:xfrm>
          <a:prstGeom prst="rect">
            <a:avLst/>
          </a:prstGeom>
          <a:solidFill>
            <a:schemeClr val="lt1"/>
          </a:solidFill>
          <a:ln cap="flat" cmpd="sng" w="28575">
            <a:solidFill>
              <a:srgbClr val="00A6CE"/>
            </a:solidFill>
            <a:prstDash val="solid"/>
            <a:round/>
            <a:headEnd len="sm" w="sm" type="none"/>
            <a:tailEnd len="sm" w="sm" type="none"/>
          </a:ln>
          <a:effectLst>
            <a:outerShdw blurRad="57150" rotWithShape="0" algn="bl" dir="5400000" dist="19050">
              <a:srgbClr val="000000">
                <a:alpha val="4941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431" name="Google Shape;431;p59"/>
          <p:cNvSpPr txBox="1"/>
          <p:nvPr>
            <p:ph type="title"/>
          </p:nvPr>
        </p:nvSpPr>
        <p:spPr>
          <a:xfrm>
            <a:off x="411480" y="342900"/>
            <a:ext cx="8382000" cy="4509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Shared Risk and Protect Factors</a:t>
            </a:r>
            <a:endParaRPr sz="2700">
              <a:solidFill>
                <a:schemeClr val="dk1"/>
              </a:solidFill>
              <a:latin typeface="Avenir"/>
              <a:ea typeface="Avenir"/>
              <a:cs typeface="Avenir"/>
              <a:sym typeface="Avenir"/>
            </a:endParaRPr>
          </a:p>
        </p:txBody>
      </p:sp>
      <p:sp>
        <p:nvSpPr>
          <p:cNvPr id="432" name="Google Shape;432;p59"/>
          <p:cNvSpPr txBox="1"/>
          <p:nvPr>
            <p:ph idx="1" type="body"/>
          </p:nvPr>
        </p:nvSpPr>
        <p:spPr>
          <a:xfrm>
            <a:off x="4758319" y="972056"/>
            <a:ext cx="4187400" cy="3353100"/>
          </a:xfrm>
          <a:prstGeom prst="rect">
            <a:avLst/>
          </a:prstGeom>
          <a:noFill/>
          <a:ln>
            <a:noFill/>
          </a:ln>
        </p:spPr>
        <p:txBody>
          <a:bodyPr anchorCtr="0" anchor="t" bIns="38075" lIns="0" spcFirstLastPara="1" rIns="76200" wrap="square" tIns="38075">
            <a:normAutofit/>
          </a:bodyPr>
          <a:lstStyle/>
          <a:p>
            <a:pPr indent="0" lvl="0" marL="0" rtl="0" algn="l">
              <a:lnSpc>
                <a:spcPct val="100000"/>
              </a:lnSpc>
              <a:spcBef>
                <a:spcPts val="1000"/>
              </a:spcBef>
              <a:spcAft>
                <a:spcPts val="0"/>
              </a:spcAft>
              <a:buSzPts val="1500"/>
              <a:buNone/>
            </a:pPr>
            <a:r>
              <a:rPr lang="en" sz="1700">
                <a:solidFill>
                  <a:schemeClr val="dk1"/>
                </a:solidFill>
                <a:latin typeface="Avenir"/>
                <a:ea typeface="Avenir"/>
                <a:cs typeface="Avenir"/>
                <a:sym typeface="Avenir"/>
              </a:rPr>
              <a:t>At the Community Level, </a:t>
            </a:r>
            <a:r>
              <a:rPr b="1" lang="en" sz="1700">
                <a:solidFill>
                  <a:schemeClr val="dk1"/>
                </a:solidFill>
                <a:latin typeface="Avenir"/>
                <a:ea typeface="Avenir"/>
                <a:cs typeface="Avenir"/>
                <a:sym typeface="Avenir"/>
              </a:rPr>
              <a:t>Community Support and Connectedness</a:t>
            </a:r>
            <a:r>
              <a:rPr lang="en" sz="1700">
                <a:solidFill>
                  <a:schemeClr val="dk1"/>
                </a:solidFill>
                <a:latin typeface="Avenir"/>
                <a:ea typeface="Avenir"/>
                <a:cs typeface="Avenir"/>
                <a:sym typeface="Avenir"/>
              </a:rPr>
              <a:t> is a Shared Protective Factor that can work to reduce six different forms of violence: </a:t>
            </a:r>
            <a:endParaRPr sz="1700">
              <a:solidFill>
                <a:schemeClr val="dk1"/>
              </a:solidFill>
              <a:latin typeface="Avenir"/>
              <a:ea typeface="Avenir"/>
              <a:cs typeface="Avenir"/>
              <a:sym typeface="Avenir"/>
            </a:endParaRPr>
          </a:p>
          <a:p>
            <a:pPr indent="-273050" lvl="0" marL="342900" rtl="0" algn="l">
              <a:lnSpc>
                <a:spcPct val="115000"/>
              </a:lnSpc>
              <a:spcBef>
                <a:spcPts val="1000"/>
              </a:spcBef>
              <a:spcAft>
                <a:spcPts val="0"/>
              </a:spcAft>
              <a:buSzPts val="1700"/>
              <a:buFont typeface="Avenir"/>
              <a:buAutoNum type="arabicPeriod"/>
            </a:pPr>
            <a:r>
              <a:rPr lang="en" sz="1700">
                <a:solidFill>
                  <a:schemeClr val="dk1"/>
                </a:solidFill>
                <a:latin typeface="Avenir"/>
                <a:ea typeface="Avenir"/>
                <a:cs typeface="Avenir"/>
                <a:sym typeface="Avenir"/>
              </a:rPr>
              <a:t>Sexual Violence</a:t>
            </a:r>
            <a:endParaRPr sz="1700">
              <a:solidFill>
                <a:schemeClr val="dk1"/>
              </a:solidFill>
              <a:latin typeface="Avenir"/>
              <a:ea typeface="Avenir"/>
              <a:cs typeface="Avenir"/>
              <a:sym typeface="Avenir"/>
            </a:endParaRPr>
          </a:p>
          <a:p>
            <a:pPr indent="-254000" lvl="0" marL="342900" rtl="0" algn="l">
              <a:lnSpc>
                <a:spcPct val="115000"/>
              </a:lnSpc>
              <a:spcBef>
                <a:spcPts val="0"/>
              </a:spcBef>
              <a:spcAft>
                <a:spcPts val="0"/>
              </a:spcAft>
              <a:buSzPts val="1400"/>
              <a:buFont typeface="Avenir"/>
              <a:buAutoNum type="arabicPeriod"/>
            </a:pPr>
            <a:r>
              <a:rPr lang="en" sz="1700">
                <a:solidFill>
                  <a:schemeClr val="dk1"/>
                </a:solidFill>
                <a:latin typeface="Avenir"/>
                <a:ea typeface="Avenir"/>
                <a:cs typeface="Avenir"/>
                <a:sym typeface="Avenir"/>
              </a:rPr>
              <a:t>Suicide</a:t>
            </a:r>
            <a:endParaRPr sz="1700">
              <a:solidFill>
                <a:schemeClr val="dk1"/>
              </a:solidFill>
              <a:latin typeface="Avenir"/>
              <a:ea typeface="Avenir"/>
              <a:cs typeface="Avenir"/>
              <a:sym typeface="Avenir"/>
            </a:endParaRPr>
          </a:p>
          <a:p>
            <a:pPr indent="-254000" lvl="0" marL="342900" rtl="0" algn="l">
              <a:lnSpc>
                <a:spcPct val="115000"/>
              </a:lnSpc>
              <a:spcBef>
                <a:spcPts val="0"/>
              </a:spcBef>
              <a:spcAft>
                <a:spcPts val="0"/>
              </a:spcAft>
              <a:buSzPts val="1400"/>
              <a:buFont typeface="Avenir"/>
              <a:buAutoNum type="arabicPeriod"/>
            </a:pPr>
            <a:r>
              <a:rPr lang="en" sz="1700">
                <a:solidFill>
                  <a:schemeClr val="dk1"/>
                </a:solidFill>
                <a:latin typeface="Avenir"/>
                <a:ea typeface="Avenir"/>
                <a:cs typeface="Avenir"/>
                <a:sym typeface="Avenir"/>
              </a:rPr>
              <a:t>Youth Violence</a:t>
            </a:r>
            <a:endParaRPr sz="1700">
              <a:solidFill>
                <a:schemeClr val="dk1"/>
              </a:solidFill>
              <a:latin typeface="Avenir"/>
              <a:ea typeface="Avenir"/>
              <a:cs typeface="Avenir"/>
              <a:sym typeface="Avenir"/>
            </a:endParaRPr>
          </a:p>
          <a:p>
            <a:pPr indent="-254000" lvl="0" marL="342900" rtl="0" algn="l">
              <a:lnSpc>
                <a:spcPct val="115000"/>
              </a:lnSpc>
              <a:spcBef>
                <a:spcPts val="0"/>
              </a:spcBef>
              <a:spcAft>
                <a:spcPts val="0"/>
              </a:spcAft>
              <a:buSzPts val="1400"/>
              <a:buFont typeface="Avenir"/>
              <a:buAutoNum type="arabicPeriod"/>
            </a:pPr>
            <a:r>
              <a:rPr lang="en" sz="1700">
                <a:solidFill>
                  <a:schemeClr val="dk1"/>
                </a:solidFill>
                <a:latin typeface="Avenir"/>
                <a:ea typeface="Avenir"/>
                <a:cs typeface="Avenir"/>
                <a:sym typeface="Avenir"/>
              </a:rPr>
              <a:t>Child Abuse and Neglect</a:t>
            </a:r>
            <a:endParaRPr sz="1700">
              <a:solidFill>
                <a:schemeClr val="dk1"/>
              </a:solidFill>
              <a:latin typeface="Avenir"/>
              <a:ea typeface="Avenir"/>
              <a:cs typeface="Avenir"/>
              <a:sym typeface="Avenir"/>
            </a:endParaRPr>
          </a:p>
          <a:p>
            <a:pPr indent="-254000" lvl="0" marL="342900" rtl="0" algn="l">
              <a:lnSpc>
                <a:spcPct val="115000"/>
              </a:lnSpc>
              <a:spcBef>
                <a:spcPts val="0"/>
              </a:spcBef>
              <a:spcAft>
                <a:spcPts val="0"/>
              </a:spcAft>
              <a:buSzPts val="1400"/>
              <a:buFont typeface="Avenir"/>
              <a:buAutoNum type="arabicPeriod"/>
            </a:pPr>
            <a:r>
              <a:rPr lang="en" sz="1700">
                <a:solidFill>
                  <a:schemeClr val="dk1"/>
                </a:solidFill>
                <a:latin typeface="Avenir"/>
                <a:ea typeface="Avenir"/>
                <a:cs typeface="Avenir"/>
                <a:sym typeface="Avenir"/>
              </a:rPr>
              <a:t>Elder Abuse and Neglect</a:t>
            </a:r>
            <a:endParaRPr sz="1700">
              <a:solidFill>
                <a:schemeClr val="dk1"/>
              </a:solidFill>
              <a:latin typeface="Avenir"/>
              <a:ea typeface="Avenir"/>
              <a:cs typeface="Avenir"/>
              <a:sym typeface="Avenir"/>
            </a:endParaRPr>
          </a:p>
          <a:p>
            <a:pPr indent="-254000" lvl="0" marL="342900" rtl="0" algn="l">
              <a:lnSpc>
                <a:spcPct val="115000"/>
              </a:lnSpc>
              <a:spcBef>
                <a:spcPts val="0"/>
              </a:spcBef>
              <a:spcAft>
                <a:spcPts val="0"/>
              </a:spcAft>
              <a:buSzPts val="1400"/>
              <a:buFont typeface="Avenir"/>
              <a:buAutoNum type="arabicPeriod"/>
            </a:pPr>
            <a:r>
              <a:rPr lang="en" sz="1700">
                <a:solidFill>
                  <a:schemeClr val="dk1"/>
                </a:solidFill>
                <a:latin typeface="Avenir"/>
                <a:ea typeface="Avenir"/>
                <a:cs typeface="Avenir"/>
                <a:sym typeface="Avenir"/>
              </a:rPr>
              <a:t>Intimate Partner Violence</a:t>
            </a:r>
            <a:endParaRPr sz="1700">
              <a:solidFill>
                <a:schemeClr val="dk1"/>
              </a:solidFill>
              <a:latin typeface="Avenir"/>
              <a:ea typeface="Avenir"/>
              <a:cs typeface="Avenir"/>
              <a:sym typeface="Avenir"/>
            </a:endParaRPr>
          </a:p>
        </p:txBody>
      </p:sp>
      <p:grpSp>
        <p:nvGrpSpPr>
          <p:cNvPr id="433" name="Google Shape;433;p59"/>
          <p:cNvGrpSpPr/>
          <p:nvPr/>
        </p:nvGrpSpPr>
        <p:grpSpPr>
          <a:xfrm>
            <a:off x="753848" y="1119038"/>
            <a:ext cx="3624428" cy="3019881"/>
            <a:chOff x="685475" y="1095413"/>
            <a:chExt cx="5490726" cy="4574884"/>
          </a:xfrm>
        </p:grpSpPr>
        <p:sp>
          <p:nvSpPr>
            <p:cNvPr id="434" name="Google Shape;434;p59"/>
            <p:cNvSpPr/>
            <p:nvPr/>
          </p:nvSpPr>
          <p:spPr>
            <a:xfrm>
              <a:off x="2594191" y="2518926"/>
              <a:ext cx="1728000" cy="1670100"/>
            </a:xfrm>
            <a:prstGeom prst="plus">
              <a:avLst>
                <a:gd fmla="val 25000" name="adj"/>
              </a:avLst>
            </a:prstGeom>
            <a:solidFill>
              <a:schemeClr val="lt1"/>
            </a:solidFill>
            <a:ln cap="flat" cmpd="sng" w="19050">
              <a:solidFill>
                <a:schemeClr val="dk1"/>
              </a:solidFill>
              <a:prstDash val="solid"/>
              <a:round/>
              <a:headEnd len="sm" w="sm" type="none"/>
              <a:tailEnd len="sm" w="sm" type="none"/>
            </a:ln>
          </p:spPr>
          <p:txBody>
            <a:bodyPr anchorCtr="0" anchor="ctr" bIns="68575" lIns="68575" spcFirstLastPara="1" rIns="6857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venir"/>
                  <a:ea typeface="Avenir"/>
                  <a:cs typeface="Avenir"/>
                  <a:sym typeface="Avenir"/>
                </a:rPr>
                <a:t>Community Support and Connectedness</a:t>
              </a:r>
              <a:endParaRPr b="0" i="0" sz="1100" u="none" cap="none" strike="noStrike">
                <a:solidFill>
                  <a:srgbClr val="000000"/>
                </a:solidFill>
                <a:latin typeface="Avenir"/>
                <a:ea typeface="Avenir"/>
                <a:cs typeface="Avenir"/>
                <a:sym typeface="Avenir"/>
              </a:endParaRPr>
            </a:p>
          </p:txBody>
        </p:sp>
        <p:sp>
          <p:nvSpPr>
            <p:cNvPr id="435" name="Google Shape;435;p59"/>
            <p:cNvSpPr/>
            <p:nvPr/>
          </p:nvSpPr>
          <p:spPr>
            <a:xfrm>
              <a:off x="685475" y="2718430"/>
              <a:ext cx="1298400" cy="1271100"/>
            </a:xfrm>
            <a:prstGeom prst="octagon">
              <a:avLst>
                <a:gd fmla="val 29289" name="adj"/>
              </a:avLst>
            </a:prstGeom>
            <a:solidFill>
              <a:srgbClr val="DF1683"/>
            </a:solidFill>
            <a:ln cap="flat" cmpd="sng" w="1905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venir"/>
                  <a:ea typeface="Avenir"/>
                  <a:cs typeface="Avenir"/>
                  <a:sym typeface="Avenir"/>
                </a:rPr>
                <a:t>Intimate Partner Violence</a:t>
              </a:r>
              <a:endParaRPr b="0" i="0" sz="1100" u="none" cap="none" strike="noStrike">
                <a:solidFill>
                  <a:srgbClr val="000000"/>
                </a:solidFill>
                <a:latin typeface="Avenir"/>
                <a:ea typeface="Avenir"/>
                <a:cs typeface="Avenir"/>
                <a:sym typeface="Avenir"/>
              </a:endParaRPr>
            </a:p>
          </p:txBody>
        </p:sp>
        <p:sp>
          <p:nvSpPr>
            <p:cNvPr id="436" name="Google Shape;436;p59"/>
            <p:cNvSpPr/>
            <p:nvPr/>
          </p:nvSpPr>
          <p:spPr>
            <a:xfrm>
              <a:off x="1529899" y="4399197"/>
              <a:ext cx="1298400" cy="1271100"/>
            </a:xfrm>
            <a:prstGeom prst="octagon">
              <a:avLst>
                <a:gd fmla="val 29289" name="adj"/>
              </a:avLst>
            </a:prstGeom>
            <a:solidFill>
              <a:srgbClr val="76BC43"/>
            </a:solidFill>
            <a:ln cap="flat" cmpd="sng" w="1905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venir"/>
                  <a:ea typeface="Avenir"/>
                  <a:cs typeface="Avenir"/>
                  <a:sym typeface="Avenir"/>
                </a:rPr>
                <a:t>Elder Abuse and Neglect</a:t>
              </a:r>
              <a:endParaRPr b="0" i="0" sz="1100" u="none" cap="none" strike="noStrike">
                <a:solidFill>
                  <a:srgbClr val="000000"/>
                </a:solidFill>
                <a:latin typeface="Avenir"/>
                <a:ea typeface="Avenir"/>
                <a:cs typeface="Avenir"/>
                <a:sym typeface="Avenir"/>
              </a:endParaRPr>
            </a:p>
          </p:txBody>
        </p:sp>
        <p:sp>
          <p:nvSpPr>
            <p:cNvPr id="437" name="Google Shape;437;p59"/>
            <p:cNvSpPr/>
            <p:nvPr/>
          </p:nvSpPr>
          <p:spPr>
            <a:xfrm>
              <a:off x="4877801" y="2718417"/>
              <a:ext cx="1298400" cy="1271100"/>
            </a:xfrm>
            <a:prstGeom prst="octagon">
              <a:avLst>
                <a:gd fmla="val 29289" name="adj"/>
              </a:avLst>
            </a:prstGeom>
            <a:solidFill>
              <a:schemeClr val="accent4"/>
            </a:solidFill>
            <a:ln cap="flat" cmpd="sng" w="1905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venir"/>
                  <a:ea typeface="Avenir"/>
                  <a:cs typeface="Avenir"/>
                  <a:sym typeface="Avenir"/>
                </a:rPr>
                <a:t>Youth Violence</a:t>
              </a:r>
              <a:endParaRPr b="0" i="0" sz="1100" u="none" cap="none" strike="noStrike">
                <a:solidFill>
                  <a:srgbClr val="000000"/>
                </a:solidFill>
                <a:latin typeface="Avenir"/>
                <a:ea typeface="Avenir"/>
                <a:cs typeface="Avenir"/>
                <a:sym typeface="Avenir"/>
              </a:endParaRPr>
            </a:p>
          </p:txBody>
        </p:sp>
        <p:sp>
          <p:nvSpPr>
            <p:cNvPr id="438" name="Google Shape;438;p59"/>
            <p:cNvSpPr/>
            <p:nvPr/>
          </p:nvSpPr>
          <p:spPr>
            <a:xfrm>
              <a:off x="1529900" y="1095413"/>
              <a:ext cx="1298400" cy="1271100"/>
            </a:xfrm>
            <a:prstGeom prst="octagon">
              <a:avLst>
                <a:gd fmla="val 29289" name="adj"/>
              </a:avLst>
            </a:prstGeom>
            <a:solidFill>
              <a:srgbClr val="00A6CE"/>
            </a:solidFill>
            <a:ln cap="flat" cmpd="sng" w="1905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venir"/>
                  <a:ea typeface="Avenir"/>
                  <a:cs typeface="Avenir"/>
                  <a:sym typeface="Avenir"/>
                </a:rPr>
                <a:t>Sexual Violence</a:t>
              </a:r>
              <a:endParaRPr b="0" i="0" sz="1100" u="none" cap="none" strike="noStrike">
                <a:solidFill>
                  <a:srgbClr val="000000"/>
                </a:solidFill>
                <a:latin typeface="Avenir"/>
                <a:ea typeface="Avenir"/>
                <a:cs typeface="Avenir"/>
                <a:sym typeface="Avenir"/>
              </a:endParaRPr>
            </a:p>
          </p:txBody>
        </p:sp>
        <p:sp>
          <p:nvSpPr>
            <p:cNvPr id="439" name="Google Shape;439;p59"/>
            <p:cNvSpPr/>
            <p:nvPr/>
          </p:nvSpPr>
          <p:spPr>
            <a:xfrm>
              <a:off x="4047500" y="4399197"/>
              <a:ext cx="1298400" cy="1271100"/>
            </a:xfrm>
            <a:prstGeom prst="octagon">
              <a:avLst>
                <a:gd fmla="val 29289" name="adj"/>
              </a:avLst>
            </a:prstGeom>
            <a:solidFill>
              <a:srgbClr val="00A6CE"/>
            </a:solidFill>
            <a:ln cap="flat" cmpd="sng" w="1905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venir"/>
                  <a:ea typeface="Avenir"/>
                  <a:cs typeface="Avenir"/>
                  <a:sym typeface="Avenir"/>
                </a:rPr>
                <a:t>Child Abuse and Neglect</a:t>
              </a:r>
              <a:endParaRPr b="0" i="0" sz="1100" u="none" cap="none" strike="noStrike">
                <a:solidFill>
                  <a:srgbClr val="000000"/>
                </a:solidFill>
                <a:latin typeface="Avenir"/>
                <a:ea typeface="Avenir"/>
                <a:cs typeface="Avenir"/>
                <a:sym typeface="Avenir"/>
              </a:endParaRPr>
            </a:p>
          </p:txBody>
        </p:sp>
        <p:sp>
          <p:nvSpPr>
            <p:cNvPr id="440" name="Google Shape;440;p59"/>
            <p:cNvSpPr/>
            <p:nvPr/>
          </p:nvSpPr>
          <p:spPr>
            <a:xfrm>
              <a:off x="4047512" y="1095413"/>
              <a:ext cx="1298400" cy="1271100"/>
            </a:xfrm>
            <a:prstGeom prst="octagon">
              <a:avLst>
                <a:gd fmla="val 29289" name="adj"/>
              </a:avLst>
            </a:prstGeom>
            <a:solidFill>
              <a:srgbClr val="76BC43"/>
            </a:solidFill>
            <a:ln cap="flat" cmpd="sng" w="1905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venir"/>
                  <a:ea typeface="Avenir"/>
                  <a:cs typeface="Avenir"/>
                  <a:sym typeface="Avenir"/>
                </a:rPr>
                <a:t>Suicide</a:t>
              </a:r>
              <a:endParaRPr b="0" i="0" sz="1100" u="none" cap="none" strike="noStrike">
                <a:solidFill>
                  <a:srgbClr val="000000"/>
                </a:solidFill>
                <a:latin typeface="Avenir"/>
                <a:ea typeface="Avenir"/>
                <a:cs typeface="Avenir"/>
                <a:sym typeface="Avenir"/>
              </a:endParaRPr>
            </a:p>
          </p:txBody>
        </p:sp>
        <p:cxnSp>
          <p:nvCxnSpPr>
            <p:cNvPr id="441" name="Google Shape;441;p59"/>
            <p:cNvCxnSpPr>
              <a:stCxn id="438" idx="3"/>
              <a:endCxn id="434" idx="1"/>
            </p:cNvCxnSpPr>
            <p:nvPr/>
          </p:nvCxnSpPr>
          <p:spPr>
            <a:xfrm>
              <a:off x="1902192" y="2366513"/>
              <a:ext cx="692100" cy="987600"/>
            </a:xfrm>
            <a:prstGeom prst="straightConnector1">
              <a:avLst/>
            </a:prstGeom>
            <a:noFill/>
            <a:ln cap="flat" cmpd="sng" w="19050">
              <a:solidFill>
                <a:schemeClr val="dk1"/>
              </a:solidFill>
              <a:prstDash val="solid"/>
              <a:round/>
              <a:headEnd len="sm" w="sm" type="none"/>
              <a:tailEnd len="sm" w="sm" type="none"/>
            </a:ln>
          </p:spPr>
        </p:cxnSp>
        <p:cxnSp>
          <p:nvCxnSpPr>
            <p:cNvPr id="442" name="Google Shape;442;p59"/>
            <p:cNvCxnSpPr>
              <a:stCxn id="435" idx="1"/>
              <a:endCxn id="434" idx="1"/>
            </p:cNvCxnSpPr>
            <p:nvPr/>
          </p:nvCxnSpPr>
          <p:spPr>
            <a:xfrm flipH="1" rot="10800000">
              <a:off x="1983875" y="3353838"/>
              <a:ext cx="610200" cy="263400"/>
            </a:xfrm>
            <a:prstGeom prst="straightConnector1">
              <a:avLst/>
            </a:prstGeom>
            <a:noFill/>
            <a:ln cap="flat" cmpd="sng" w="19050">
              <a:solidFill>
                <a:schemeClr val="dk1"/>
              </a:solidFill>
              <a:prstDash val="solid"/>
              <a:round/>
              <a:headEnd len="sm" w="sm" type="none"/>
              <a:tailEnd len="sm" w="sm" type="none"/>
            </a:ln>
          </p:spPr>
        </p:cxnSp>
        <p:cxnSp>
          <p:nvCxnSpPr>
            <p:cNvPr id="443" name="Google Shape;443;p59"/>
            <p:cNvCxnSpPr>
              <a:stCxn id="436" idx="6"/>
              <a:endCxn id="434" idx="1"/>
            </p:cNvCxnSpPr>
            <p:nvPr/>
          </p:nvCxnSpPr>
          <p:spPr>
            <a:xfrm flipH="1" rot="10800000">
              <a:off x="1902191" y="3353997"/>
              <a:ext cx="692100" cy="1045200"/>
            </a:xfrm>
            <a:prstGeom prst="straightConnector1">
              <a:avLst/>
            </a:prstGeom>
            <a:noFill/>
            <a:ln cap="flat" cmpd="sng" w="19050">
              <a:solidFill>
                <a:schemeClr val="dk2"/>
              </a:solidFill>
              <a:prstDash val="solid"/>
              <a:round/>
              <a:headEnd len="sm" w="sm" type="none"/>
              <a:tailEnd len="sm" w="sm" type="none"/>
            </a:ln>
          </p:spPr>
        </p:cxnSp>
        <p:cxnSp>
          <p:nvCxnSpPr>
            <p:cNvPr id="444" name="Google Shape;444;p59"/>
            <p:cNvCxnSpPr>
              <a:stCxn id="440" idx="2"/>
              <a:endCxn id="434" idx="3"/>
            </p:cNvCxnSpPr>
            <p:nvPr/>
          </p:nvCxnSpPr>
          <p:spPr>
            <a:xfrm flipH="1">
              <a:off x="4322320" y="2366513"/>
              <a:ext cx="651300" cy="987600"/>
            </a:xfrm>
            <a:prstGeom prst="straightConnector1">
              <a:avLst/>
            </a:prstGeom>
            <a:noFill/>
            <a:ln cap="flat" cmpd="sng" w="19050">
              <a:solidFill>
                <a:schemeClr val="dk1"/>
              </a:solidFill>
              <a:prstDash val="solid"/>
              <a:round/>
              <a:headEnd len="sm" w="sm" type="none"/>
              <a:tailEnd len="sm" w="sm" type="none"/>
            </a:ln>
          </p:spPr>
        </p:cxnSp>
        <p:cxnSp>
          <p:nvCxnSpPr>
            <p:cNvPr id="445" name="Google Shape;445;p59"/>
            <p:cNvCxnSpPr>
              <a:stCxn id="434" idx="3"/>
              <a:endCxn id="437" idx="4"/>
            </p:cNvCxnSpPr>
            <p:nvPr/>
          </p:nvCxnSpPr>
          <p:spPr>
            <a:xfrm>
              <a:off x="4322191" y="3353976"/>
              <a:ext cx="555600" cy="263100"/>
            </a:xfrm>
            <a:prstGeom prst="straightConnector1">
              <a:avLst/>
            </a:prstGeom>
            <a:noFill/>
            <a:ln cap="flat" cmpd="sng" w="19050">
              <a:solidFill>
                <a:schemeClr val="dk1"/>
              </a:solidFill>
              <a:prstDash val="solid"/>
              <a:round/>
              <a:headEnd len="sm" w="sm" type="none"/>
              <a:tailEnd len="sm" w="sm" type="none"/>
            </a:ln>
          </p:spPr>
        </p:cxnSp>
        <p:cxnSp>
          <p:nvCxnSpPr>
            <p:cNvPr id="446" name="Google Shape;446;p59"/>
            <p:cNvCxnSpPr>
              <a:stCxn id="439" idx="7"/>
              <a:endCxn id="434" idx="3"/>
            </p:cNvCxnSpPr>
            <p:nvPr/>
          </p:nvCxnSpPr>
          <p:spPr>
            <a:xfrm rot="10800000">
              <a:off x="4322308" y="3353997"/>
              <a:ext cx="651300" cy="1045200"/>
            </a:xfrm>
            <a:prstGeom prst="straightConnector1">
              <a:avLst/>
            </a:prstGeom>
            <a:noFill/>
            <a:ln cap="flat" cmpd="sng" w="19050">
              <a:solidFill>
                <a:schemeClr val="dk2"/>
              </a:solidFill>
              <a:prstDash val="solid"/>
              <a:round/>
              <a:headEnd len="sm" w="sm" type="none"/>
              <a:tailEnd len="sm" w="sm" type="none"/>
            </a:ln>
          </p:spPr>
        </p:cxnSp>
      </p:grpSp>
      <p:sp>
        <p:nvSpPr>
          <p:cNvPr id="447" name="Google Shape;447;p59"/>
          <p:cNvSpPr txBox="1"/>
          <p:nvPr/>
        </p:nvSpPr>
        <p:spPr>
          <a:xfrm>
            <a:off x="2526225" y="4611038"/>
            <a:ext cx="3298200" cy="5448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en" sz="800">
                <a:solidFill>
                  <a:schemeClr val="dk1"/>
                </a:solidFill>
                <a:latin typeface="Calibri"/>
                <a:ea typeface="Calibri"/>
                <a:cs typeface="Calibri"/>
                <a:sym typeface="Calibri"/>
              </a:rPr>
              <a:t>Centers for Disease Control and Prevention. VetoViolence: Connecting the Dots. Retrieved from: </a:t>
            </a:r>
            <a:r>
              <a:rPr lang="en" sz="800" u="sng">
                <a:solidFill>
                  <a:schemeClr val="hlink"/>
                </a:solidFill>
                <a:hlinkClick r:id="rId3"/>
              </a:rPr>
              <a:t>https://vetoviolence.cdc.gov/apps/connecting-the-dots/</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0"/>
          <p:cNvSpPr txBox="1"/>
          <p:nvPr>
            <p:ph type="title"/>
          </p:nvPr>
        </p:nvSpPr>
        <p:spPr>
          <a:xfrm>
            <a:off x="411480" y="445770"/>
            <a:ext cx="8382000" cy="4509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Clr>
                <a:schemeClr val="dk1"/>
              </a:buClr>
              <a:buSzPts val="1500"/>
              <a:buFont typeface="Calibri"/>
              <a:buNone/>
            </a:pPr>
            <a:r>
              <a:rPr lang="en" sz="2700">
                <a:solidFill>
                  <a:schemeClr val="dk1"/>
                </a:solidFill>
                <a:latin typeface="Avenir"/>
                <a:ea typeface="Avenir"/>
                <a:cs typeface="Avenir"/>
                <a:sym typeface="Avenir"/>
              </a:rPr>
              <a:t>Outcomes - Transforming Gender Norms</a:t>
            </a:r>
            <a:endParaRPr sz="2700">
              <a:solidFill>
                <a:schemeClr val="dk1"/>
              </a:solidFill>
              <a:latin typeface="Avenir"/>
              <a:ea typeface="Avenir"/>
              <a:cs typeface="Avenir"/>
              <a:sym typeface="Avenir"/>
            </a:endParaRPr>
          </a:p>
        </p:txBody>
      </p:sp>
      <p:sp>
        <p:nvSpPr>
          <p:cNvPr id="453" name="Google Shape;453;p60"/>
          <p:cNvSpPr txBox="1"/>
          <p:nvPr>
            <p:ph idx="1" type="body"/>
          </p:nvPr>
        </p:nvSpPr>
        <p:spPr>
          <a:xfrm>
            <a:off x="411480" y="1024256"/>
            <a:ext cx="2453100" cy="3371400"/>
          </a:xfrm>
          <a:prstGeom prst="rect">
            <a:avLst/>
          </a:prstGeom>
          <a:noFill/>
          <a:ln>
            <a:noFill/>
          </a:ln>
        </p:spPr>
        <p:txBody>
          <a:bodyPr anchorCtr="0" anchor="t" bIns="38075" lIns="0" spcFirstLastPara="1" rIns="76200" wrap="square" tIns="38075">
            <a:noAutofit/>
          </a:bodyPr>
          <a:lstStyle/>
          <a:p>
            <a:pPr indent="0" lvl="0" marL="0" rtl="0" algn="l">
              <a:lnSpc>
                <a:spcPct val="90000"/>
              </a:lnSpc>
              <a:spcBef>
                <a:spcPts val="1000"/>
              </a:spcBef>
              <a:spcAft>
                <a:spcPts val="0"/>
              </a:spcAft>
              <a:buSzPts val="1500"/>
              <a:buNone/>
            </a:pPr>
            <a:r>
              <a:rPr lang="en">
                <a:solidFill>
                  <a:srgbClr val="595959"/>
                </a:solidFill>
                <a:latin typeface="Avenir"/>
                <a:ea typeface="Avenir"/>
                <a:cs typeface="Avenir"/>
                <a:sym typeface="Avenir"/>
              </a:rPr>
              <a:t>Short-Term: </a:t>
            </a:r>
            <a:endParaRPr>
              <a:solidFill>
                <a:srgbClr val="595959"/>
              </a:solidFill>
              <a:latin typeface="Avenir"/>
              <a:ea typeface="Avenir"/>
              <a:cs typeface="Avenir"/>
              <a:sym typeface="Avenir"/>
            </a:endParaRPr>
          </a:p>
          <a:p>
            <a:pPr indent="-254000" lvl="0" marL="342900" rtl="0" algn="l">
              <a:lnSpc>
                <a:spcPct val="115000"/>
              </a:lnSpc>
              <a:spcBef>
                <a:spcPts val="0"/>
              </a:spcBef>
              <a:spcAft>
                <a:spcPts val="0"/>
              </a:spcAft>
              <a:buClr>
                <a:srgbClr val="00A6CE"/>
              </a:buClr>
              <a:buSzPts val="1400"/>
              <a:buFont typeface="Avenir"/>
              <a:buChar char="■"/>
            </a:pPr>
            <a:r>
              <a:rPr lang="en" sz="1400">
                <a:solidFill>
                  <a:schemeClr val="dk1"/>
                </a:solidFill>
                <a:latin typeface="Avenir"/>
                <a:ea typeface="Avenir"/>
                <a:cs typeface="Avenir"/>
                <a:sym typeface="Avenir"/>
              </a:rPr>
              <a:t>Increase in partner and community awareness of SV as a preventable problem for the community</a:t>
            </a:r>
            <a:endParaRPr sz="1400">
              <a:solidFill>
                <a:schemeClr val="dk1"/>
              </a:solidFill>
              <a:latin typeface="Avenir"/>
              <a:ea typeface="Avenir"/>
              <a:cs typeface="Avenir"/>
              <a:sym typeface="Avenir"/>
            </a:endParaRPr>
          </a:p>
          <a:p>
            <a:pPr indent="-254000" lvl="0" marL="342900" rtl="0" algn="l">
              <a:lnSpc>
                <a:spcPct val="100000"/>
              </a:lnSpc>
              <a:spcBef>
                <a:spcPts val="800"/>
              </a:spcBef>
              <a:spcAft>
                <a:spcPts val="0"/>
              </a:spcAft>
              <a:buClr>
                <a:srgbClr val="00A6CE"/>
              </a:buClr>
              <a:buSzPts val="1400"/>
              <a:buFont typeface="Avenir"/>
              <a:buChar char="■"/>
            </a:pPr>
            <a:r>
              <a:rPr lang="en" sz="1400">
                <a:solidFill>
                  <a:schemeClr val="dk1"/>
                </a:solidFill>
                <a:latin typeface="Avenir"/>
                <a:ea typeface="Avenir"/>
                <a:cs typeface="Avenir"/>
                <a:sym typeface="Avenir"/>
              </a:rPr>
              <a:t>Increase in organizational partnerships and engagement with underserved populations in community collaborations</a:t>
            </a:r>
            <a:endParaRPr sz="1400">
              <a:solidFill>
                <a:schemeClr val="dk1"/>
              </a:solidFill>
              <a:latin typeface="Avenir"/>
              <a:ea typeface="Avenir"/>
              <a:cs typeface="Avenir"/>
              <a:sym typeface="Avenir"/>
            </a:endParaRPr>
          </a:p>
        </p:txBody>
      </p:sp>
      <p:sp>
        <p:nvSpPr>
          <p:cNvPr id="454" name="Google Shape;454;p60"/>
          <p:cNvSpPr txBox="1"/>
          <p:nvPr>
            <p:ph idx="2" type="body"/>
          </p:nvPr>
        </p:nvSpPr>
        <p:spPr>
          <a:xfrm>
            <a:off x="3347044" y="1024256"/>
            <a:ext cx="2453100" cy="3371400"/>
          </a:xfrm>
          <a:prstGeom prst="rect">
            <a:avLst/>
          </a:prstGeom>
          <a:noFill/>
          <a:ln>
            <a:noFill/>
          </a:ln>
        </p:spPr>
        <p:txBody>
          <a:bodyPr anchorCtr="0" anchor="t" bIns="38075" lIns="0" spcFirstLastPara="1" rIns="76200" wrap="square" tIns="38075">
            <a:noAutofit/>
          </a:bodyPr>
          <a:lstStyle/>
          <a:p>
            <a:pPr indent="0" lvl="0" marL="0" rtl="0" algn="l">
              <a:lnSpc>
                <a:spcPct val="90000"/>
              </a:lnSpc>
              <a:spcBef>
                <a:spcPts val="1000"/>
              </a:spcBef>
              <a:spcAft>
                <a:spcPts val="0"/>
              </a:spcAft>
              <a:buSzPts val="1500"/>
              <a:buNone/>
            </a:pPr>
            <a:r>
              <a:rPr lang="en" sz="2000">
                <a:solidFill>
                  <a:srgbClr val="595959"/>
                </a:solidFill>
                <a:latin typeface="Avenir"/>
                <a:ea typeface="Avenir"/>
                <a:cs typeface="Avenir"/>
                <a:sym typeface="Avenir"/>
              </a:rPr>
              <a:t>Medium-Term:</a:t>
            </a:r>
            <a:endParaRPr sz="2000">
              <a:solidFill>
                <a:srgbClr val="595959"/>
              </a:solidFill>
              <a:latin typeface="Avenir"/>
              <a:ea typeface="Avenir"/>
              <a:cs typeface="Avenir"/>
              <a:sym typeface="Avenir"/>
            </a:endParaRPr>
          </a:p>
          <a:p>
            <a:pPr indent="0" lvl="0" marL="0" rtl="0" algn="l">
              <a:lnSpc>
                <a:spcPct val="115000"/>
              </a:lnSpc>
              <a:spcBef>
                <a:spcPts val="0"/>
              </a:spcBef>
              <a:spcAft>
                <a:spcPts val="0"/>
              </a:spcAft>
              <a:buNone/>
            </a:pPr>
            <a:r>
              <a:rPr lang="en" sz="1700">
                <a:solidFill>
                  <a:schemeClr val="dk1"/>
                </a:solidFill>
                <a:latin typeface="Avenir"/>
                <a:ea typeface="Avenir"/>
                <a:cs typeface="Avenir"/>
                <a:sym typeface="Avenir"/>
              </a:rPr>
              <a:t>Regular collective actions, mobilization to:</a:t>
            </a:r>
            <a:endParaRPr sz="1700">
              <a:solidFill>
                <a:schemeClr val="dk1"/>
              </a:solidFill>
              <a:latin typeface="Avenir"/>
              <a:ea typeface="Avenir"/>
              <a:cs typeface="Avenir"/>
              <a:sym typeface="Avenir"/>
            </a:endParaRPr>
          </a:p>
          <a:p>
            <a:pPr indent="-273050" lvl="0" marL="342900" rtl="0" algn="l">
              <a:lnSpc>
                <a:spcPct val="115000"/>
              </a:lnSpc>
              <a:spcBef>
                <a:spcPts val="0"/>
              </a:spcBef>
              <a:spcAft>
                <a:spcPts val="0"/>
              </a:spcAft>
              <a:buClr>
                <a:srgbClr val="00A6CE"/>
              </a:buClr>
              <a:buSzPts val="1700"/>
              <a:buFont typeface="Avenir"/>
              <a:buChar char="■"/>
            </a:pPr>
            <a:r>
              <a:rPr lang="en" sz="1700">
                <a:solidFill>
                  <a:schemeClr val="dk1"/>
                </a:solidFill>
                <a:latin typeface="Avenir"/>
                <a:ea typeface="Avenir"/>
                <a:cs typeface="Avenir"/>
                <a:sym typeface="Avenir"/>
              </a:rPr>
              <a:t>Address patriarchy and intersecting</a:t>
            </a:r>
            <a:endParaRPr sz="1700">
              <a:solidFill>
                <a:schemeClr val="dk1"/>
              </a:solidFill>
              <a:latin typeface="Avenir"/>
              <a:ea typeface="Avenir"/>
              <a:cs typeface="Avenir"/>
              <a:sym typeface="Avenir"/>
            </a:endParaRPr>
          </a:p>
          <a:p>
            <a:pPr indent="0" lvl="0" marL="342900" rtl="0" algn="l">
              <a:lnSpc>
                <a:spcPct val="115000"/>
              </a:lnSpc>
              <a:spcBef>
                <a:spcPts val="0"/>
              </a:spcBef>
              <a:spcAft>
                <a:spcPts val="0"/>
              </a:spcAft>
              <a:buNone/>
            </a:pPr>
            <a:r>
              <a:rPr lang="en" sz="1700">
                <a:solidFill>
                  <a:schemeClr val="dk1"/>
                </a:solidFill>
                <a:latin typeface="Avenir"/>
                <a:ea typeface="Avenir"/>
                <a:cs typeface="Avenir"/>
                <a:sym typeface="Avenir"/>
              </a:rPr>
              <a:t>forms of oppression</a:t>
            </a:r>
            <a:endParaRPr sz="1700">
              <a:solidFill>
                <a:schemeClr val="dk1"/>
              </a:solidFill>
              <a:latin typeface="Avenir"/>
              <a:ea typeface="Avenir"/>
              <a:cs typeface="Avenir"/>
              <a:sym typeface="Avenir"/>
            </a:endParaRPr>
          </a:p>
          <a:p>
            <a:pPr indent="-273050" lvl="0" marL="342900" rtl="0" algn="l">
              <a:lnSpc>
                <a:spcPct val="115000"/>
              </a:lnSpc>
              <a:spcBef>
                <a:spcPts val="0"/>
              </a:spcBef>
              <a:spcAft>
                <a:spcPts val="0"/>
              </a:spcAft>
              <a:buClr>
                <a:srgbClr val="00A6CE"/>
              </a:buClr>
              <a:buSzPts val="1700"/>
              <a:buFont typeface="Avenir"/>
              <a:buChar char="■"/>
            </a:pPr>
            <a:r>
              <a:rPr lang="en" sz="1700">
                <a:solidFill>
                  <a:schemeClr val="dk1"/>
                </a:solidFill>
                <a:latin typeface="Avenir"/>
                <a:ea typeface="Avenir"/>
                <a:cs typeface="Avenir"/>
                <a:sym typeface="Avenir"/>
              </a:rPr>
              <a:t>Promote and model equitable gender</a:t>
            </a:r>
            <a:endParaRPr sz="1700">
              <a:solidFill>
                <a:schemeClr val="dk1"/>
              </a:solidFill>
              <a:latin typeface="Avenir"/>
              <a:ea typeface="Avenir"/>
              <a:cs typeface="Avenir"/>
              <a:sym typeface="Avenir"/>
            </a:endParaRPr>
          </a:p>
          <a:p>
            <a:pPr indent="0" lvl="0" marL="342900" rtl="0" algn="l">
              <a:lnSpc>
                <a:spcPct val="115000"/>
              </a:lnSpc>
              <a:spcBef>
                <a:spcPts val="0"/>
              </a:spcBef>
              <a:spcAft>
                <a:spcPts val="0"/>
              </a:spcAft>
              <a:buNone/>
            </a:pPr>
            <a:r>
              <a:rPr lang="en" sz="1700">
                <a:solidFill>
                  <a:schemeClr val="dk1"/>
                </a:solidFill>
                <a:latin typeface="Avenir"/>
                <a:ea typeface="Avenir"/>
                <a:cs typeface="Avenir"/>
                <a:sym typeface="Avenir"/>
              </a:rPr>
              <a:t>norms</a:t>
            </a:r>
            <a:endParaRPr sz="17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700">
              <a:solidFill>
                <a:schemeClr val="dk1"/>
              </a:solidFill>
              <a:latin typeface="Avenir"/>
              <a:ea typeface="Avenir"/>
              <a:cs typeface="Avenir"/>
              <a:sym typeface="Avenir"/>
            </a:endParaRPr>
          </a:p>
        </p:txBody>
      </p:sp>
      <p:sp>
        <p:nvSpPr>
          <p:cNvPr id="455" name="Google Shape;455;p60"/>
          <p:cNvSpPr txBox="1"/>
          <p:nvPr>
            <p:ph idx="3" type="body"/>
          </p:nvPr>
        </p:nvSpPr>
        <p:spPr>
          <a:xfrm>
            <a:off x="6313088" y="1024256"/>
            <a:ext cx="2453100" cy="3371400"/>
          </a:xfrm>
          <a:prstGeom prst="rect">
            <a:avLst/>
          </a:prstGeom>
          <a:noFill/>
          <a:ln>
            <a:noFill/>
          </a:ln>
        </p:spPr>
        <p:txBody>
          <a:bodyPr anchorCtr="0" anchor="t" bIns="38075" lIns="0" spcFirstLastPara="1" rIns="76200" wrap="square" tIns="38075">
            <a:normAutofit lnSpcReduction="10000"/>
          </a:bodyPr>
          <a:lstStyle/>
          <a:p>
            <a:pPr indent="0" lvl="0" marL="0" rtl="0" algn="l">
              <a:lnSpc>
                <a:spcPct val="90000"/>
              </a:lnSpc>
              <a:spcBef>
                <a:spcPts val="1000"/>
              </a:spcBef>
              <a:spcAft>
                <a:spcPts val="0"/>
              </a:spcAft>
              <a:buSzPts val="1500"/>
              <a:buNone/>
            </a:pPr>
            <a:r>
              <a:rPr lang="en" sz="2000">
                <a:solidFill>
                  <a:srgbClr val="595959"/>
                </a:solidFill>
                <a:latin typeface="Avenir"/>
                <a:ea typeface="Avenir"/>
                <a:cs typeface="Avenir"/>
                <a:sym typeface="Avenir"/>
              </a:rPr>
              <a:t>Long-Term</a:t>
            </a:r>
            <a:r>
              <a:rPr lang="en" sz="1800">
                <a:solidFill>
                  <a:schemeClr val="dk1"/>
                </a:solidFill>
                <a:latin typeface="Avenir"/>
                <a:ea typeface="Avenir"/>
                <a:cs typeface="Avenir"/>
                <a:sym typeface="Avenir"/>
              </a:rPr>
              <a:t>:</a:t>
            </a:r>
            <a:endParaRPr sz="1800">
              <a:solidFill>
                <a:schemeClr val="dk1"/>
              </a:solidFill>
              <a:latin typeface="Avenir"/>
              <a:ea typeface="Avenir"/>
              <a:cs typeface="Avenir"/>
              <a:sym typeface="Avenir"/>
            </a:endParaRPr>
          </a:p>
          <a:p>
            <a:pPr indent="-273050" lvl="0" marL="342900" rtl="0" algn="l">
              <a:lnSpc>
                <a:spcPct val="115000"/>
              </a:lnSpc>
              <a:spcBef>
                <a:spcPts val="0"/>
              </a:spcBef>
              <a:spcAft>
                <a:spcPts val="0"/>
              </a:spcAft>
              <a:buClr>
                <a:srgbClr val="00A6CE"/>
              </a:buClr>
              <a:buSzPts val="1700"/>
              <a:buFont typeface="Avenir"/>
              <a:buChar char="■"/>
            </a:pPr>
            <a:r>
              <a:rPr lang="en" sz="1700">
                <a:solidFill>
                  <a:schemeClr val="dk1"/>
                </a:solidFill>
                <a:latin typeface="Avenir"/>
                <a:ea typeface="Avenir"/>
                <a:cs typeface="Avenir"/>
                <a:sym typeface="Avenir"/>
              </a:rPr>
              <a:t>Reduction in perpetration and victimization of sexual violence, health inequities, and</a:t>
            </a:r>
            <a:endParaRPr sz="1700">
              <a:solidFill>
                <a:schemeClr val="dk1"/>
              </a:solidFill>
              <a:latin typeface="Avenir"/>
              <a:ea typeface="Avenir"/>
              <a:cs typeface="Avenir"/>
              <a:sym typeface="Avenir"/>
            </a:endParaRPr>
          </a:p>
          <a:p>
            <a:pPr indent="0" lvl="0" marL="342900" rtl="0" algn="l">
              <a:lnSpc>
                <a:spcPct val="115000"/>
              </a:lnSpc>
              <a:spcBef>
                <a:spcPts val="0"/>
              </a:spcBef>
              <a:spcAft>
                <a:spcPts val="0"/>
              </a:spcAft>
              <a:buNone/>
            </a:pPr>
            <a:r>
              <a:rPr lang="en" sz="1700">
                <a:solidFill>
                  <a:schemeClr val="dk1"/>
                </a:solidFill>
                <a:latin typeface="Avenir"/>
                <a:ea typeface="Avenir"/>
                <a:cs typeface="Avenir"/>
                <a:sym typeface="Avenir"/>
              </a:rPr>
              <a:t>discrimination in priority populations to achieve health, racial, and gender equity.</a:t>
            </a:r>
            <a:endParaRPr sz="1700">
              <a:solidFill>
                <a:schemeClr val="dk1"/>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1"/>
          <p:cNvSpPr txBox="1"/>
          <p:nvPr>
            <p:ph type="title"/>
          </p:nvPr>
        </p:nvSpPr>
        <p:spPr>
          <a:xfrm>
            <a:off x="381000" y="381000"/>
            <a:ext cx="2423400" cy="11991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Approaches and Strategies Defined</a:t>
            </a:r>
            <a:endParaRPr sz="2700">
              <a:solidFill>
                <a:schemeClr val="dk1"/>
              </a:solidFill>
              <a:latin typeface="Avenir"/>
              <a:ea typeface="Avenir"/>
              <a:cs typeface="Avenir"/>
              <a:sym typeface="Avenir"/>
            </a:endParaRPr>
          </a:p>
        </p:txBody>
      </p:sp>
      <p:pic>
        <p:nvPicPr>
          <p:cNvPr descr="computerized neighborhood map with glowing houses and pinpoints on streets. " id="462" name="Google Shape;462;p61"/>
          <p:cNvPicPr preferRelativeResize="0"/>
          <p:nvPr/>
        </p:nvPicPr>
        <p:blipFill rotWithShape="1">
          <a:blip r:embed="rId3">
            <a:alphaModFix/>
          </a:blip>
          <a:srcRect b="0" l="21110" r="0" t="0"/>
          <a:stretch/>
        </p:blipFill>
        <p:spPr>
          <a:xfrm>
            <a:off x="3257044" y="342900"/>
            <a:ext cx="5416013" cy="3848231"/>
          </a:xfrm>
          <a:prstGeom prst="rect">
            <a:avLst/>
          </a:prstGeom>
          <a:noFill/>
          <a:ln cap="flat" cmpd="sng" w="28575">
            <a:solidFill>
              <a:srgbClr val="05A6CE"/>
            </a:solidFill>
            <a:prstDash val="solid"/>
            <a:round/>
            <a:headEnd len="sm" w="sm" type="none"/>
            <a:tailEnd len="sm" w="sm" type="none"/>
          </a:ln>
          <a:effectLst>
            <a:outerShdw blurRad="57150" rotWithShape="0" algn="bl" dir="5400000" dist="19050">
              <a:srgbClr val="000000">
                <a:alpha val="4941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ph type="title"/>
          </p:nvPr>
        </p:nvSpPr>
        <p:spPr>
          <a:xfrm>
            <a:off x="381000" y="381000"/>
            <a:ext cx="8382000" cy="395400"/>
          </a:xfrm>
          <a:prstGeom prst="rect">
            <a:avLst/>
          </a:prstGeom>
        </p:spPr>
        <p:txBody>
          <a:bodyPr anchorCtr="0" anchor="t" bIns="38075" lIns="0" spcFirstLastPara="1" rIns="0" wrap="square" tIns="38075">
            <a:spAutoFit/>
          </a:bodyPr>
          <a:lstStyle/>
          <a:p>
            <a:pPr indent="0" lvl="0" marL="0" rtl="0" algn="l">
              <a:spcBef>
                <a:spcPts val="0"/>
              </a:spcBef>
              <a:spcAft>
                <a:spcPts val="0"/>
              </a:spcAft>
              <a:buNone/>
            </a:pPr>
            <a:r>
              <a:rPr lang="en"/>
              <a:t>Meet your Hosts and Presenters</a:t>
            </a:r>
            <a:endParaRPr/>
          </a:p>
        </p:txBody>
      </p:sp>
      <p:sp>
        <p:nvSpPr>
          <p:cNvPr id="304" name="Google Shape;304;p44"/>
          <p:cNvSpPr/>
          <p:nvPr>
            <p:ph idx="2" type="pic"/>
          </p:nvPr>
        </p:nvSpPr>
        <p:spPr>
          <a:xfrm>
            <a:off x="5130825" y="4572001"/>
            <a:ext cx="1689300" cy="469500"/>
          </a:xfrm>
          <a:prstGeom prst="rect">
            <a:avLst/>
          </a:prstGeom>
        </p:spPr>
      </p:sp>
      <p:sp>
        <p:nvSpPr>
          <p:cNvPr id="305" name="Google Shape;305;p44"/>
          <p:cNvSpPr txBox="1"/>
          <p:nvPr>
            <p:ph idx="1" type="body"/>
          </p:nvPr>
        </p:nvSpPr>
        <p:spPr>
          <a:xfrm>
            <a:off x="791300" y="3357650"/>
            <a:ext cx="2359200" cy="325800"/>
          </a:xfrm>
          <a:prstGeom prst="rect">
            <a:avLst/>
          </a:prstGeom>
        </p:spPr>
        <p:txBody>
          <a:bodyPr anchorCtr="0" anchor="t" bIns="38075" lIns="0" spcFirstLastPara="1" rIns="0" wrap="square" tIns="38075">
            <a:noAutofit/>
          </a:bodyPr>
          <a:lstStyle/>
          <a:p>
            <a:pPr indent="0" lvl="0" marL="0" rtl="0" algn="l">
              <a:spcBef>
                <a:spcPts val="0"/>
              </a:spcBef>
              <a:spcAft>
                <a:spcPts val="0"/>
              </a:spcAft>
              <a:buNone/>
            </a:pPr>
            <a:r>
              <a:rPr lang="en"/>
              <a:t>she/her</a:t>
            </a:r>
            <a:endParaRPr/>
          </a:p>
        </p:txBody>
      </p:sp>
      <p:sp>
        <p:nvSpPr>
          <p:cNvPr id="306" name="Google Shape;306;p44"/>
          <p:cNvSpPr txBox="1"/>
          <p:nvPr>
            <p:ph idx="3" type="body"/>
          </p:nvPr>
        </p:nvSpPr>
        <p:spPr>
          <a:xfrm>
            <a:off x="381000" y="2960687"/>
            <a:ext cx="2769600" cy="396900"/>
          </a:xfrm>
          <a:prstGeom prst="rect">
            <a:avLst/>
          </a:prstGeom>
        </p:spPr>
        <p:txBody>
          <a:bodyPr anchorCtr="0" anchor="b" bIns="38075" lIns="76175" spcFirstLastPara="1" rIns="76175" wrap="square" tIns="38075">
            <a:noAutofit/>
          </a:bodyPr>
          <a:lstStyle/>
          <a:p>
            <a:pPr indent="0" lvl="0" marL="0" rtl="0" algn="l">
              <a:spcBef>
                <a:spcPts val="0"/>
              </a:spcBef>
              <a:spcAft>
                <a:spcPts val="0"/>
              </a:spcAft>
              <a:buNone/>
            </a:pPr>
            <a:r>
              <a:rPr lang="en"/>
              <a:t>Danah Vasquez</a:t>
            </a:r>
            <a:endParaRPr/>
          </a:p>
        </p:txBody>
      </p:sp>
      <p:sp>
        <p:nvSpPr>
          <p:cNvPr id="307" name="Google Shape;307;p44"/>
          <p:cNvSpPr txBox="1"/>
          <p:nvPr>
            <p:ph idx="5" type="body"/>
          </p:nvPr>
        </p:nvSpPr>
        <p:spPr>
          <a:xfrm>
            <a:off x="3692215" y="3357655"/>
            <a:ext cx="2769600" cy="325800"/>
          </a:xfrm>
          <a:prstGeom prst="rect">
            <a:avLst/>
          </a:prstGeom>
        </p:spPr>
        <p:txBody>
          <a:bodyPr anchorCtr="0" anchor="t" bIns="38075" lIns="0" spcFirstLastPara="1" rIns="0" wrap="square" tIns="38075">
            <a:noAutofit/>
          </a:bodyPr>
          <a:lstStyle/>
          <a:p>
            <a:pPr indent="0" lvl="0" marL="0" rtl="0" algn="l">
              <a:spcBef>
                <a:spcPts val="0"/>
              </a:spcBef>
              <a:spcAft>
                <a:spcPts val="0"/>
              </a:spcAft>
              <a:buNone/>
            </a:pPr>
            <a:r>
              <a:rPr lang="en"/>
              <a:t>she/her</a:t>
            </a:r>
            <a:endParaRPr/>
          </a:p>
        </p:txBody>
      </p:sp>
      <p:sp>
        <p:nvSpPr>
          <p:cNvPr id="308" name="Google Shape;308;p44"/>
          <p:cNvSpPr txBox="1"/>
          <p:nvPr>
            <p:ph idx="6" type="body"/>
          </p:nvPr>
        </p:nvSpPr>
        <p:spPr>
          <a:xfrm>
            <a:off x="3692215" y="2960687"/>
            <a:ext cx="2769600" cy="396900"/>
          </a:xfrm>
          <a:prstGeom prst="rect">
            <a:avLst/>
          </a:prstGeom>
        </p:spPr>
        <p:txBody>
          <a:bodyPr anchorCtr="0" anchor="b" bIns="38075" lIns="76175" spcFirstLastPara="1" rIns="76175" wrap="square" tIns="38075">
            <a:noAutofit/>
          </a:bodyPr>
          <a:lstStyle/>
          <a:p>
            <a:pPr indent="0" lvl="0" marL="0" rtl="0" algn="l">
              <a:spcBef>
                <a:spcPts val="0"/>
              </a:spcBef>
              <a:spcAft>
                <a:spcPts val="0"/>
              </a:spcAft>
              <a:buNone/>
            </a:pPr>
            <a:r>
              <a:rPr lang="en"/>
              <a:t>Jessie Towne-Cardenas</a:t>
            </a:r>
            <a:endParaRPr/>
          </a:p>
        </p:txBody>
      </p:sp>
      <p:pic>
        <p:nvPicPr>
          <p:cNvPr id="309" name="Google Shape;309;p44"/>
          <p:cNvPicPr preferRelativeResize="0"/>
          <p:nvPr>
            <p:ph idx="4" type="pic"/>
          </p:nvPr>
        </p:nvPicPr>
        <p:blipFill rotWithShape="1">
          <a:blip r:embed="rId3">
            <a:alphaModFix/>
          </a:blip>
          <a:srcRect b="12590" l="0" r="0" t="2223"/>
          <a:stretch/>
        </p:blipFill>
        <p:spPr>
          <a:xfrm>
            <a:off x="381000" y="1016000"/>
            <a:ext cx="1825801" cy="1944602"/>
          </a:xfrm>
          <a:prstGeom prst="rect">
            <a:avLst/>
          </a:prstGeom>
        </p:spPr>
      </p:pic>
      <p:pic>
        <p:nvPicPr>
          <p:cNvPr id="310" name="Google Shape;310;p44"/>
          <p:cNvPicPr preferRelativeResize="0"/>
          <p:nvPr>
            <p:ph idx="4" type="pic"/>
          </p:nvPr>
        </p:nvPicPr>
        <p:blipFill rotWithShape="1">
          <a:blip r:embed="rId4">
            <a:alphaModFix/>
          </a:blip>
          <a:srcRect b="0" l="1066" r="1066" t="0"/>
          <a:stretch/>
        </p:blipFill>
        <p:spPr>
          <a:xfrm>
            <a:off x="3692225" y="1016000"/>
            <a:ext cx="1825800" cy="1944600"/>
          </a:xfrm>
          <a:prstGeom prst="rect">
            <a:avLst/>
          </a:prstGeom>
        </p:spPr>
      </p:pic>
      <p:sp>
        <p:nvSpPr>
          <p:cNvPr id="311" name="Google Shape;311;p44"/>
          <p:cNvSpPr txBox="1"/>
          <p:nvPr>
            <p:ph idx="1" type="body"/>
          </p:nvPr>
        </p:nvSpPr>
        <p:spPr>
          <a:xfrm>
            <a:off x="227825" y="3357650"/>
            <a:ext cx="3372600" cy="446400"/>
          </a:xfrm>
          <a:prstGeom prst="rect">
            <a:avLst/>
          </a:prstGeom>
        </p:spPr>
        <p:txBody>
          <a:bodyPr anchorCtr="0" anchor="t" bIns="38075" lIns="0" spcFirstLastPara="1" rIns="0" wrap="square" tIns="38075">
            <a:spAutoFit/>
          </a:bodyPr>
          <a:lstStyle/>
          <a:p>
            <a:pPr indent="0" lvl="0" marL="0" rtl="0" algn="l">
              <a:spcBef>
                <a:spcPts val="0"/>
              </a:spcBef>
              <a:spcAft>
                <a:spcPts val="0"/>
              </a:spcAft>
              <a:buNone/>
            </a:pPr>
            <a:r>
              <a:rPr lang="en"/>
              <a:t>ella/ellas  </a:t>
            </a:r>
            <a:endParaRPr/>
          </a:p>
          <a:p>
            <a:pPr indent="0" lvl="0" marL="0" rtl="0" algn="l">
              <a:spcBef>
                <a:spcPts val="0"/>
              </a:spcBef>
              <a:spcAft>
                <a:spcPts val="0"/>
              </a:spcAft>
              <a:buNone/>
            </a:pPr>
            <a:r>
              <a:rPr lang="en"/>
              <a:t>Communications Coordinator</a:t>
            </a:r>
            <a:r>
              <a:rPr lang="en"/>
              <a:t>, VALOR</a:t>
            </a:r>
            <a:endParaRPr/>
          </a:p>
        </p:txBody>
      </p:sp>
      <p:sp>
        <p:nvSpPr>
          <p:cNvPr id="312" name="Google Shape;312;p44"/>
          <p:cNvSpPr txBox="1"/>
          <p:nvPr>
            <p:ph idx="1" type="body"/>
          </p:nvPr>
        </p:nvSpPr>
        <p:spPr>
          <a:xfrm>
            <a:off x="3515300" y="3603405"/>
            <a:ext cx="2769600" cy="325800"/>
          </a:xfrm>
          <a:prstGeom prst="rect">
            <a:avLst/>
          </a:prstGeom>
        </p:spPr>
        <p:txBody>
          <a:bodyPr anchorCtr="0" anchor="t" bIns="38075" lIns="0" spcFirstLastPara="1" rIns="0" wrap="square" tIns="38075">
            <a:noAutofit/>
          </a:bodyPr>
          <a:lstStyle/>
          <a:p>
            <a:pPr indent="0" lvl="0" marL="0" rtl="0" algn="l">
              <a:spcBef>
                <a:spcPts val="0"/>
              </a:spcBef>
              <a:spcAft>
                <a:spcPts val="0"/>
              </a:spcAft>
              <a:buNone/>
            </a:pPr>
            <a:r>
              <a:rPr lang="en"/>
              <a:t>Arboret Group Consulting, VALOR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2"/>
          <p:cNvSpPr txBox="1"/>
          <p:nvPr>
            <p:ph type="title"/>
          </p:nvPr>
        </p:nvSpPr>
        <p:spPr>
          <a:xfrm>
            <a:off x="411480" y="342900"/>
            <a:ext cx="8382000" cy="8028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2700"/>
              <a:buNone/>
            </a:pPr>
            <a:r>
              <a:rPr lang="en" sz="2700">
                <a:solidFill>
                  <a:schemeClr val="dk1"/>
                </a:solidFill>
                <a:latin typeface="Avenir"/>
                <a:ea typeface="Avenir"/>
                <a:cs typeface="Avenir"/>
                <a:sym typeface="Avenir"/>
              </a:rPr>
              <a:t>California Department of Public Health (CDPH) </a:t>
            </a:r>
            <a:endParaRPr sz="2700">
              <a:solidFill>
                <a:schemeClr val="dk1"/>
              </a:solidFill>
              <a:latin typeface="Avenir"/>
              <a:ea typeface="Avenir"/>
              <a:cs typeface="Avenir"/>
              <a:sym typeface="Avenir"/>
            </a:endParaRPr>
          </a:p>
          <a:p>
            <a:pPr indent="0" lvl="0" marL="0" rtl="0" algn="l">
              <a:lnSpc>
                <a:spcPct val="90000"/>
              </a:lnSpc>
              <a:spcBef>
                <a:spcPts val="800"/>
              </a:spcBef>
              <a:spcAft>
                <a:spcPts val="0"/>
              </a:spcAft>
              <a:buSzPts val="2700"/>
              <a:buNone/>
            </a:pPr>
            <a:r>
              <a:rPr lang="en" sz="1800">
                <a:solidFill>
                  <a:schemeClr val="dk1"/>
                </a:solidFill>
              </a:rPr>
              <a:t>RPE Programs Across California</a:t>
            </a:r>
            <a:endParaRPr sz="1800">
              <a:solidFill>
                <a:schemeClr val="dk1"/>
              </a:solidFill>
              <a:latin typeface="Avenir"/>
              <a:ea typeface="Avenir"/>
              <a:cs typeface="Avenir"/>
              <a:sym typeface="Avenir"/>
            </a:endParaRPr>
          </a:p>
        </p:txBody>
      </p:sp>
      <p:sp>
        <p:nvSpPr>
          <p:cNvPr id="469" name="Google Shape;469;p62"/>
          <p:cNvSpPr txBox="1"/>
          <p:nvPr/>
        </p:nvSpPr>
        <p:spPr>
          <a:xfrm>
            <a:off x="4015331" y="1212169"/>
            <a:ext cx="3259500" cy="16794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800"/>
              </a:spcBef>
              <a:spcAft>
                <a:spcPts val="0"/>
              </a:spcAft>
              <a:buClr>
                <a:srgbClr val="000000"/>
              </a:buClr>
              <a:buSzPts val="1800"/>
              <a:buFont typeface="Arial"/>
              <a:buNone/>
            </a:pPr>
            <a:r>
              <a:rPr b="0" i="0" lang="en" sz="1800" u="none" cap="none" strike="noStrike">
                <a:solidFill>
                  <a:schemeClr val="dk1"/>
                </a:solidFill>
                <a:latin typeface="Avenir"/>
                <a:ea typeface="Avenir"/>
                <a:cs typeface="Avenir"/>
                <a:sym typeface="Avenir"/>
              </a:rPr>
              <a:t>Approaches: </a:t>
            </a:r>
            <a:endParaRPr b="0" i="0" sz="1800" u="none" cap="none" strike="noStrike">
              <a:solidFill>
                <a:schemeClr val="dk1"/>
              </a:solidFill>
              <a:latin typeface="Avenir"/>
              <a:ea typeface="Avenir"/>
              <a:cs typeface="Avenir"/>
              <a:sym typeface="Avenir"/>
            </a:endParaRPr>
          </a:p>
          <a:p>
            <a:pPr indent="-279400" lvl="0" marL="342900" marR="0" rtl="0" algn="l">
              <a:lnSpc>
                <a:spcPct val="115000"/>
              </a:lnSpc>
              <a:spcBef>
                <a:spcPts val="800"/>
              </a:spcBef>
              <a:spcAft>
                <a:spcPts val="0"/>
              </a:spcAft>
              <a:buClr>
                <a:schemeClr val="accent6"/>
              </a:buClr>
              <a:buSzPts val="1800"/>
              <a:buFont typeface="Avenir"/>
              <a:buChar char="■"/>
            </a:pPr>
            <a:r>
              <a:rPr b="0" i="0" lang="en" sz="1800" u="none" cap="none" strike="noStrike">
                <a:solidFill>
                  <a:schemeClr val="dk1"/>
                </a:solidFill>
                <a:latin typeface="Avenir"/>
                <a:ea typeface="Avenir"/>
                <a:cs typeface="Avenir"/>
                <a:sym typeface="Avenir"/>
              </a:rPr>
              <a:t>Community Mobilization </a:t>
            </a:r>
            <a:endParaRPr b="0" i="0" sz="1800" u="none" cap="none" strike="noStrike">
              <a:solidFill>
                <a:schemeClr val="dk1"/>
              </a:solidFill>
              <a:latin typeface="Avenir"/>
              <a:ea typeface="Avenir"/>
              <a:cs typeface="Avenir"/>
              <a:sym typeface="Avenir"/>
            </a:endParaRPr>
          </a:p>
          <a:p>
            <a:pPr indent="-279400" lvl="0" marL="342900" marR="0" rtl="0" algn="l">
              <a:lnSpc>
                <a:spcPct val="115000"/>
              </a:lnSpc>
              <a:spcBef>
                <a:spcPts val="800"/>
              </a:spcBef>
              <a:spcAft>
                <a:spcPts val="0"/>
              </a:spcAft>
              <a:buClr>
                <a:schemeClr val="accent4"/>
              </a:buClr>
              <a:buSzPts val="1800"/>
              <a:buFont typeface="Avenir"/>
              <a:buChar char="■"/>
            </a:pPr>
            <a:r>
              <a:rPr b="0" i="0" lang="en" sz="1800" u="none" cap="none" strike="noStrike">
                <a:solidFill>
                  <a:schemeClr val="dk1"/>
                </a:solidFill>
                <a:latin typeface="Avenir"/>
                <a:ea typeface="Avenir"/>
                <a:cs typeface="Avenir"/>
                <a:sym typeface="Avenir"/>
              </a:rPr>
              <a:t>Coalition-Building</a:t>
            </a:r>
            <a:endParaRPr b="0" i="0" sz="1800" u="none" cap="none" strike="noStrike">
              <a:solidFill>
                <a:schemeClr val="dk1"/>
              </a:solidFill>
              <a:latin typeface="Avenir"/>
              <a:ea typeface="Avenir"/>
              <a:cs typeface="Avenir"/>
              <a:sym typeface="Avenir"/>
            </a:endParaRPr>
          </a:p>
          <a:p>
            <a:pPr indent="-279400" lvl="0" marL="342900" marR="0" rtl="0" algn="l">
              <a:lnSpc>
                <a:spcPct val="115000"/>
              </a:lnSpc>
              <a:spcBef>
                <a:spcPts val="800"/>
              </a:spcBef>
              <a:spcAft>
                <a:spcPts val="0"/>
              </a:spcAft>
              <a:buClr>
                <a:srgbClr val="DF1683"/>
              </a:buClr>
              <a:buSzPts val="1800"/>
              <a:buFont typeface="Avenir"/>
              <a:buChar char="■"/>
            </a:pPr>
            <a:r>
              <a:rPr b="0" i="0" lang="en" sz="1800" u="none" cap="none" strike="noStrike">
                <a:solidFill>
                  <a:schemeClr val="dk1"/>
                </a:solidFill>
                <a:latin typeface="Avenir"/>
                <a:ea typeface="Avenir"/>
                <a:cs typeface="Avenir"/>
                <a:sym typeface="Avenir"/>
              </a:rPr>
              <a:t>Promotores</a:t>
            </a:r>
            <a:endParaRPr b="0" i="0" sz="1800" u="none" cap="none" strike="noStrike">
              <a:solidFill>
                <a:srgbClr val="000000"/>
              </a:solidFill>
              <a:latin typeface="Arial"/>
              <a:ea typeface="Arial"/>
              <a:cs typeface="Arial"/>
              <a:sym typeface="Arial"/>
            </a:endParaRPr>
          </a:p>
        </p:txBody>
      </p:sp>
      <p:pic>
        <p:nvPicPr>
          <p:cNvPr descr="Map of california with three different colored pins and 16 points on the map representing the ssites funded. " id="470" name="Google Shape;470;p62"/>
          <p:cNvPicPr preferRelativeResize="0"/>
          <p:nvPr/>
        </p:nvPicPr>
        <p:blipFill rotWithShape="1">
          <a:blip r:embed="rId3">
            <a:alphaModFix/>
          </a:blip>
          <a:srcRect b="0" l="1207" r="30560" t="0"/>
          <a:stretch/>
        </p:blipFill>
        <p:spPr>
          <a:xfrm>
            <a:off x="685800" y="1312031"/>
            <a:ext cx="2849140" cy="2949641"/>
          </a:xfrm>
          <a:prstGeom prst="rect">
            <a:avLst/>
          </a:prstGeom>
          <a:noFill/>
          <a:ln cap="flat" cmpd="sng" w="28575">
            <a:solidFill>
              <a:srgbClr val="05A6CE"/>
            </a:solidFill>
            <a:prstDash val="solid"/>
            <a:round/>
            <a:headEnd len="sm" w="sm" type="none"/>
            <a:tailEnd len="sm" w="sm" type="none"/>
          </a:ln>
          <a:effectLst>
            <a:outerShdw blurRad="57150" rotWithShape="0" algn="bl" dir="5400000" dist="19050">
              <a:srgbClr val="000000">
                <a:alpha val="4941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descr="diverse group of people in front of a rainbow american flag. " id="476" name="Google Shape;476;p63"/>
          <p:cNvPicPr preferRelativeResize="0"/>
          <p:nvPr/>
        </p:nvPicPr>
        <p:blipFill rotWithShape="1">
          <a:blip r:embed="rId3">
            <a:alphaModFix/>
          </a:blip>
          <a:srcRect b="0" l="0" r="0" t="0"/>
          <a:stretch/>
        </p:blipFill>
        <p:spPr>
          <a:xfrm>
            <a:off x="2900719" y="342900"/>
            <a:ext cx="5772339" cy="3847283"/>
          </a:xfrm>
          <a:prstGeom prst="rect">
            <a:avLst/>
          </a:prstGeom>
          <a:noFill/>
          <a:ln cap="flat" cmpd="sng" w="28575">
            <a:solidFill>
              <a:srgbClr val="00A6CE"/>
            </a:solidFill>
            <a:prstDash val="solid"/>
            <a:round/>
            <a:headEnd len="sm" w="sm" type="none"/>
            <a:tailEnd len="sm" w="sm" type="none"/>
          </a:ln>
          <a:effectLst>
            <a:outerShdw blurRad="57150" rotWithShape="0" algn="bl" dir="5400000" dist="19050">
              <a:srgbClr val="000000">
                <a:alpha val="49410"/>
              </a:srgbClr>
            </a:outerShdw>
          </a:effectLst>
        </p:spPr>
      </p:pic>
      <p:sp>
        <p:nvSpPr>
          <p:cNvPr id="477" name="Google Shape;477;p63"/>
          <p:cNvSpPr txBox="1"/>
          <p:nvPr>
            <p:ph type="title"/>
          </p:nvPr>
        </p:nvSpPr>
        <p:spPr>
          <a:xfrm>
            <a:off x="381000" y="381000"/>
            <a:ext cx="8382000" cy="4509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Approaches</a:t>
            </a:r>
            <a:endParaRPr sz="2700">
              <a:solidFill>
                <a:schemeClr val="dk1"/>
              </a:solidFill>
              <a:latin typeface="Avenir"/>
              <a:ea typeface="Avenir"/>
              <a:cs typeface="Avenir"/>
              <a:sym typeface="Avenir"/>
            </a:endParaRPr>
          </a:p>
        </p:txBody>
      </p:sp>
      <p:sp>
        <p:nvSpPr>
          <p:cNvPr id="478" name="Google Shape;478;p63"/>
          <p:cNvSpPr txBox="1"/>
          <p:nvPr/>
        </p:nvSpPr>
        <p:spPr>
          <a:xfrm>
            <a:off x="381000" y="4190175"/>
            <a:ext cx="2250000" cy="689700"/>
          </a:xfrm>
          <a:prstGeom prst="rect">
            <a:avLst/>
          </a:prstGeom>
          <a:noFill/>
          <a:ln>
            <a:noFill/>
          </a:ln>
        </p:spPr>
        <p:txBody>
          <a:bodyPr anchorCtr="0" anchor="t" bIns="68575" lIns="68575" spcFirstLastPara="1" rIns="68575" wrap="square" tIns="68575">
            <a:spAutoFit/>
          </a:bodyPr>
          <a:lstStyle/>
          <a:p>
            <a:pPr indent="0" lvl="0" marL="0" rtl="0" algn="l">
              <a:lnSpc>
                <a:spcPct val="115833"/>
              </a:lnSpc>
              <a:spcBef>
                <a:spcPts val="0"/>
              </a:spcBef>
              <a:spcAft>
                <a:spcPts val="0"/>
              </a:spcAft>
              <a:buNone/>
            </a:pPr>
            <a:r>
              <a:rPr lang="en" sz="800">
                <a:solidFill>
                  <a:schemeClr val="dk1"/>
                </a:solidFill>
              </a:rPr>
              <a:t>Community Engaged Leadership to Advance Health Equity and Build Healthier Communities, National Library of Medicine; 2016.</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4"/>
          <p:cNvSpPr txBox="1"/>
          <p:nvPr>
            <p:ph type="title"/>
          </p:nvPr>
        </p:nvSpPr>
        <p:spPr>
          <a:xfrm>
            <a:off x="411482" y="342900"/>
            <a:ext cx="2399700" cy="11991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Approaches: Coalition-</a:t>
            </a:r>
            <a:br>
              <a:rPr lang="en" sz="2700">
                <a:solidFill>
                  <a:schemeClr val="dk1"/>
                </a:solidFill>
                <a:latin typeface="Avenir"/>
                <a:ea typeface="Avenir"/>
                <a:cs typeface="Avenir"/>
                <a:sym typeface="Avenir"/>
              </a:rPr>
            </a:br>
            <a:r>
              <a:rPr lang="en" sz="2700">
                <a:solidFill>
                  <a:schemeClr val="dk1"/>
                </a:solidFill>
                <a:latin typeface="Avenir"/>
                <a:ea typeface="Avenir"/>
                <a:cs typeface="Avenir"/>
                <a:sym typeface="Avenir"/>
              </a:rPr>
              <a:t>Building</a:t>
            </a:r>
            <a:endParaRPr sz="2700">
              <a:solidFill>
                <a:schemeClr val="dk1"/>
              </a:solidFill>
              <a:latin typeface="Avenir"/>
              <a:ea typeface="Avenir"/>
              <a:cs typeface="Avenir"/>
              <a:sym typeface="Avenir"/>
            </a:endParaRPr>
          </a:p>
        </p:txBody>
      </p:sp>
      <p:pic>
        <p:nvPicPr>
          <p:cNvPr descr="diverse group of professionals smiling. " id="485" name="Google Shape;485;p64"/>
          <p:cNvPicPr preferRelativeResize="0"/>
          <p:nvPr/>
        </p:nvPicPr>
        <p:blipFill rotWithShape="1">
          <a:blip r:embed="rId3">
            <a:alphaModFix/>
          </a:blip>
          <a:srcRect b="0" l="12265" r="0" t="0"/>
          <a:stretch/>
        </p:blipFill>
        <p:spPr>
          <a:xfrm>
            <a:off x="2900719" y="342900"/>
            <a:ext cx="5772339" cy="3847275"/>
          </a:xfrm>
          <a:prstGeom prst="rect">
            <a:avLst/>
          </a:prstGeom>
          <a:noFill/>
          <a:ln cap="flat" cmpd="sng" w="28575">
            <a:solidFill>
              <a:srgbClr val="00A6CE"/>
            </a:solidFill>
            <a:prstDash val="solid"/>
            <a:round/>
            <a:headEnd len="sm" w="sm" type="none"/>
            <a:tailEnd len="sm" w="sm" type="none"/>
          </a:ln>
          <a:effectLst>
            <a:outerShdw blurRad="57150" rotWithShape="0" algn="bl" dir="5400000" dist="19050">
              <a:srgbClr val="000000">
                <a:alpha val="49410"/>
              </a:srgbClr>
            </a:outerShdw>
          </a:effectLst>
        </p:spPr>
      </p:pic>
      <p:sp>
        <p:nvSpPr>
          <p:cNvPr id="486" name="Google Shape;486;p64"/>
          <p:cNvSpPr txBox="1"/>
          <p:nvPr/>
        </p:nvSpPr>
        <p:spPr>
          <a:xfrm>
            <a:off x="411488" y="4190175"/>
            <a:ext cx="2250000" cy="689700"/>
          </a:xfrm>
          <a:prstGeom prst="rect">
            <a:avLst/>
          </a:prstGeom>
          <a:noFill/>
          <a:ln>
            <a:noFill/>
          </a:ln>
        </p:spPr>
        <p:txBody>
          <a:bodyPr anchorCtr="0" anchor="t" bIns="68575" lIns="68575" spcFirstLastPara="1" rIns="68575" wrap="square" tIns="68575">
            <a:spAutoFit/>
          </a:bodyPr>
          <a:lstStyle/>
          <a:p>
            <a:pPr indent="0" lvl="0" marL="0" rtl="0" algn="l">
              <a:lnSpc>
                <a:spcPct val="115833"/>
              </a:lnSpc>
              <a:spcBef>
                <a:spcPts val="0"/>
              </a:spcBef>
              <a:spcAft>
                <a:spcPts val="0"/>
              </a:spcAft>
              <a:buNone/>
            </a:pPr>
            <a:r>
              <a:rPr lang="en" sz="800">
                <a:solidFill>
                  <a:srgbClr val="414141"/>
                </a:solidFill>
              </a:rPr>
              <a:t>Prevention Institute &amp; National Sexual Violence Resource Center (2021). A Health Equity Approach to Preventing Sexual Violence.</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5"/>
          <p:cNvSpPr txBox="1"/>
          <p:nvPr>
            <p:ph type="title"/>
          </p:nvPr>
        </p:nvSpPr>
        <p:spPr>
          <a:xfrm>
            <a:off x="411480" y="342900"/>
            <a:ext cx="2189400" cy="11991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Approaches: Community Mobilization</a:t>
            </a:r>
            <a:endParaRPr sz="2700">
              <a:solidFill>
                <a:schemeClr val="dk1"/>
              </a:solidFill>
              <a:latin typeface="Avenir"/>
              <a:ea typeface="Avenir"/>
              <a:cs typeface="Avenir"/>
              <a:sym typeface="Avenir"/>
            </a:endParaRPr>
          </a:p>
        </p:txBody>
      </p:sp>
      <p:pic>
        <p:nvPicPr>
          <p:cNvPr descr="colorful and diverse community sitting in a circle talking. " id="493" name="Google Shape;493;p65"/>
          <p:cNvPicPr preferRelativeResize="0"/>
          <p:nvPr/>
        </p:nvPicPr>
        <p:blipFill rotWithShape="1">
          <a:blip r:embed="rId3">
            <a:alphaModFix/>
          </a:blip>
          <a:srcRect b="0" l="6331" r="0" t="0"/>
          <a:stretch/>
        </p:blipFill>
        <p:spPr>
          <a:xfrm>
            <a:off x="2900719" y="342900"/>
            <a:ext cx="5772339" cy="3847276"/>
          </a:xfrm>
          <a:prstGeom prst="rect">
            <a:avLst/>
          </a:prstGeom>
          <a:noFill/>
          <a:ln cap="flat" cmpd="sng" w="28575">
            <a:solidFill>
              <a:srgbClr val="00A6CE"/>
            </a:solidFill>
            <a:prstDash val="solid"/>
            <a:round/>
            <a:headEnd len="sm" w="sm" type="none"/>
            <a:tailEnd len="sm" w="sm" type="none"/>
          </a:ln>
          <a:effectLst>
            <a:outerShdw blurRad="57150" rotWithShape="0" algn="bl" dir="5400000" dist="19050">
              <a:srgbClr val="000000">
                <a:alpha val="4941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three smiling community health workers. " id="499" name="Google Shape;499;p66"/>
          <p:cNvPicPr preferRelativeResize="0"/>
          <p:nvPr/>
        </p:nvPicPr>
        <p:blipFill rotWithShape="1">
          <a:blip r:embed="rId3">
            <a:alphaModFix/>
          </a:blip>
          <a:srcRect b="11535" l="0" r="0" t="0"/>
          <a:stretch/>
        </p:blipFill>
        <p:spPr>
          <a:xfrm>
            <a:off x="2900719" y="342900"/>
            <a:ext cx="5772339" cy="3847274"/>
          </a:xfrm>
          <a:prstGeom prst="rect">
            <a:avLst/>
          </a:prstGeom>
          <a:noFill/>
          <a:ln cap="flat" cmpd="sng" w="28575">
            <a:solidFill>
              <a:srgbClr val="00A6CE"/>
            </a:solidFill>
            <a:prstDash val="solid"/>
            <a:round/>
            <a:headEnd len="sm" w="sm" type="none"/>
            <a:tailEnd len="sm" w="sm" type="none"/>
          </a:ln>
          <a:effectLst>
            <a:outerShdw blurRad="57150" rotWithShape="0" algn="bl" dir="5400000" dist="19050">
              <a:srgbClr val="000000">
                <a:alpha val="49410"/>
              </a:srgbClr>
            </a:outerShdw>
          </a:effectLst>
        </p:spPr>
      </p:pic>
      <p:sp>
        <p:nvSpPr>
          <p:cNvPr id="500" name="Google Shape;500;p66"/>
          <p:cNvSpPr txBox="1"/>
          <p:nvPr>
            <p:ph type="title"/>
          </p:nvPr>
        </p:nvSpPr>
        <p:spPr>
          <a:xfrm>
            <a:off x="411482" y="342900"/>
            <a:ext cx="2262300" cy="8250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Approaches: Promotores</a:t>
            </a:r>
            <a:endParaRPr sz="2700">
              <a:solidFill>
                <a:schemeClr val="dk1"/>
              </a:solidFill>
              <a:latin typeface="Avenir"/>
              <a:ea typeface="Avenir"/>
              <a:cs typeface="Avenir"/>
              <a:sym typeface="Avenir"/>
            </a:endParaRPr>
          </a:p>
        </p:txBody>
      </p:sp>
      <p:sp>
        <p:nvSpPr>
          <p:cNvPr id="501" name="Google Shape;501;p66"/>
          <p:cNvSpPr txBox="1"/>
          <p:nvPr/>
        </p:nvSpPr>
        <p:spPr>
          <a:xfrm>
            <a:off x="411488" y="3971925"/>
            <a:ext cx="2250000" cy="832200"/>
          </a:xfrm>
          <a:prstGeom prst="rect">
            <a:avLst/>
          </a:prstGeom>
          <a:noFill/>
          <a:ln>
            <a:noFill/>
          </a:ln>
        </p:spPr>
        <p:txBody>
          <a:bodyPr anchorCtr="0" anchor="t" bIns="68575" lIns="68575" spcFirstLastPara="1" rIns="68575" wrap="square" tIns="68575">
            <a:spAutoFit/>
          </a:bodyPr>
          <a:lstStyle/>
          <a:p>
            <a:pPr indent="0" lvl="0" marL="0" rtl="0" algn="l">
              <a:lnSpc>
                <a:spcPct val="115833"/>
              </a:lnSpc>
              <a:spcBef>
                <a:spcPts val="0"/>
              </a:spcBef>
              <a:spcAft>
                <a:spcPts val="0"/>
              </a:spcAft>
              <a:buNone/>
            </a:pPr>
            <a:r>
              <a:rPr lang="en" sz="800">
                <a:solidFill>
                  <a:srgbClr val="414141"/>
                </a:solidFill>
              </a:rPr>
              <a:t>National Institute of Health. Role of Community Health Workers. Retrieved from: </a:t>
            </a:r>
            <a:r>
              <a:rPr lang="en" sz="800" u="sng">
                <a:solidFill>
                  <a:schemeClr val="hlink"/>
                </a:solidFill>
                <a:hlinkClick r:id="rId4"/>
              </a:rPr>
              <a:t>https://www.nhlbi.nih.gov/health/educational/healthdisp/role-of-community-health-workers.htm</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descr="diverse women presenting people from the profile view. " id="507" name="Google Shape;507;p67"/>
          <p:cNvPicPr preferRelativeResize="0"/>
          <p:nvPr/>
        </p:nvPicPr>
        <p:blipFill rotWithShape="1">
          <a:blip r:embed="rId3">
            <a:alphaModFix/>
          </a:blip>
          <a:srcRect b="0" l="7241" r="8654" t="0"/>
          <a:stretch/>
        </p:blipFill>
        <p:spPr>
          <a:xfrm>
            <a:off x="2900719" y="342900"/>
            <a:ext cx="5772339" cy="3847275"/>
          </a:xfrm>
          <a:prstGeom prst="rect">
            <a:avLst/>
          </a:prstGeom>
          <a:noFill/>
          <a:ln cap="flat" cmpd="sng" w="28575">
            <a:solidFill>
              <a:srgbClr val="00A6CE"/>
            </a:solidFill>
            <a:prstDash val="solid"/>
            <a:round/>
            <a:headEnd len="sm" w="sm" type="none"/>
            <a:tailEnd len="sm" w="sm" type="none"/>
          </a:ln>
          <a:effectLst>
            <a:outerShdw blurRad="57150" rotWithShape="0" algn="bl" dir="5400000" dist="19050">
              <a:srgbClr val="000000">
                <a:alpha val="49410"/>
              </a:srgbClr>
            </a:outerShdw>
          </a:effectLst>
        </p:spPr>
      </p:pic>
      <p:sp>
        <p:nvSpPr>
          <p:cNvPr id="508" name="Google Shape;508;p67"/>
          <p:cNvSpPr txBox="1"/>
          <p:nvPr>
            <p:ph type="title"/>
          </p:nvPr>
        </p:nvSpPr>
        <p:spPr>
          <a:xfrm>
            <a:off x="411482" y="342900"/>
            <a:ext cx="2262300" cy="8250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Approaches: Promotores</a:t>
            </a:r>
            <a:endParaRPr sz="2700">
              <a:solidFill>
                <a:schemeClr val="dk1"/>
              </a:solidFill>
              <a:latin typeface="Avenir"/>
              <a:ea typeface="Avenir"/>
              <a:cs typeface="Avenir"/>
              <a:sym typeface="Avenir"/>
            </a:endParaRPr>
          </a:p>
        </p:txBody>
      </p:sp>
      <p:sp>
        <p:nvSpPr>
          <p:cNvPr id="509" name="Google Shape;509;p67"/>
          <p:cNvSpPr txBox="1"/>
          <p:nvPr/>
        </p:nvSpPr>
        <p:spPr>
          <a:xfrm>
            <a:off x="411488" y="3987600"/>
            <a:ext cx="2250000" cy="832200"/>
          </a:xfrm>
          <a:prstGeom prst="rect">
            <a:avLst/>
          </a:prstGeom>
          <a:noFill/>
          <a:ln>
            <a:noFill/>
          </a:ln>
        </p:spPr>
        <p:txBody>
          <a:bodyPr anchorCtr="0" anchor="t" bIns="68575" lIns="68575" spcFirstLastPara="1" rIns="68575" wrap="square" tIns="68575">
            <a:spAutoFit/>
          </a:bodyPr>
          <a:lstStyle/>
          <a:p>
            <a:pPr indent="0" lvl="0" marL="0" rtl="0" algn="l">
              <a:lnSpc>
                <a:spcPct val="115833"/>
              </a:lnSpc>
              <a:spcBef>
                <a:spcPts val="0"/>
              </a:spcBef>
              <a:spcAft>
                <a:spcPts val="0"/>
              </a:spcAft>
              <a:buNone/>
            </a:pPr>
            <a:r>
              <a:rPr lang="en" sz="800">
                <a:solidFill>
                  <a:srgbClr val="414141"/>
                </a:solidFill>
              </a:rPr>
              <a:t>National Institute of Health. Role of Community Health Workers. Retrieved from: </a:t>
            </a:r>
            <a:r>
              <a:rPr lang="en" sz="800" u="sng">
                <a:solidFill>
                  <a:schemeClr val="hlink"/>
                </a:solidFill>
                <a:hlinkClick r:id="rId4"/>
              </a:rPr>
              <a:t>https://www.nhlbi.nih.gov/health/educational/healthdisp/role-of-community-health-workers.htm</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descr="smiling woman holding plants at neighborhood event. " id="515" name="Google Shape;515;p68"/>
          <p:cNvPicPr preferRelativeResize="0"/>
          <p:nvPr/>
        </p:nvPicPr>
        <p:blipFill rotWithShape="1">
          <a:blip r:embed="rId3">
            <a:alphaModFix/>
          </a:blip>
          <a:srcRect b="5767" l="16881" r="0" t="5767"/>
          <a:stretch/>
        </p:blipFill>
        <p:spPr>
          <a:xfrm>
            <a:off x="3759563" y="347250"/>
            <a:ext cx="4923674" cy="3948074"/>
          </a:xfrm>
          <a:prstGeom prst="rect">
            <a:avLst/>
          </a:prstGeom>
          <a:noFill/>
          <a:ln cap="flat" cmpd="sng" w="28575">
            <a:solidFill>
              <a:srgbClr val="FEBF3B"/>
            </a:solidFill>
            <a:prstDash val="solid"/>
            <a:round/>
            <a:headEnd len="sm" w="sm" type="none"/>
            <a:tailEnd len="sm" w="sm" type="none"/>
          </a:ln>
          <a:effectLst>
            <a:outerShdw blurRad="57150" rotWithShape="0" algn="bl" dir="5400000" dist="19050">
              <a:srgbClr val="000000">
                <a:alpha val="49410"/>
              </a:srgbClr>
            </a:outerShdw>
          </a:effectLst>
        </p:spPr>
      </p:pic>
      <p:sp>
        <p:nvSpPr>
          <p:cNvPr id="516" name="Google Shape;516;p68"/>
          <p:cNvSpPr txBox="1"/>
          <p:nvPr>
            <p:ph type="title"/>
          </p:nvPr>
        </p:nvSpPr>
        <p:spPr>
          <a:xfrm>
            <a:off x="411480" y="342900"/>
            <a:ext cx="3305400" cy="38388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2700"/>
              <a:buNone/>
            </a:pPr>
            <a:r>
              <a:rPr lang="en" sz="2700">
                <a:solidFill>
                  <a:schemeClr val="dk1"/>
                </a:solidFill>
                <a:latin typeface="Avenir"/>
                <a:ea typeface="Avenir"/>
                <a:cs typeface="Avenir"/>
                <a:sym typeface="Avenir"/>
              </a:rPr>
              <a:t>Community/Societal-Level Prevention Strategies:</a:t>
            </a:r>
            <a:endParaRPr sz="2000">
              <a:solidFill>
                <a:schemeClr val="dk1"/>
              </a:solidFill>
            </a:endParaRPr>
          </a:p>
          <a:p>
            <a:pPr indent="-279400" lvl="0" marL="342900" rtl="0" algn="l">
              <a:lnSpc>
                <a:spcPct val="100000"/>
              </a:lnSpc>
              <a:spcBef>
                <a:spcPts val="1100"/>
              </a:spcBef>
              <a:spcAft>
                <a:spcPts val="0"/>
              </a:spcAft>
              <a:buSzPts val="1800"/>
              <a:buFont typeface="Avenir"/>
              <a:buAutoNum type="arabicPeriod"/>
            </a:pPr>
            <a:r>
              <a:rPr lang="en" sz="1800">
                <a:solidFill>
                  <a:schemeClr val="dk1"/>
                </a:solidFill>
              </a:rPr>
              <a:t>Transforming Gender-Norms</a:t>
            </a:r>
            <a:endParaRPr sz="1800">
              <a:solidFill>
                <a:schemeClr val="dk1"/>
              </a:solidFill>
            </a:endParaRPr>
          </a:p>
          <a:p>
            <a:pPr indent="-279400" lvl="0" marL="342900" rtl="0" algn="l">
              <a:lnSpc>
                <a:spcPct val="100000"/>
              </a:lnSpc>
              <a:spcBef>
                <a:spcPts val="1100"/>
              </a:spcBef>
              <a:spcAft>
                <a:spcPts val="0"/>
              </a:spcAft>
              <a:buSzPts val="1800"/>
              <a:buFont typeface="Avenir"/>
              <a:buAutoNum type="arabicPeriod"/>
            </a:pPr>
            <a:r>
              <a:rPr lang="en" sz="1800">
                <a:solidFill>
                  <a:schemeClr val="dk1"/>
                </a:solidFill>
              </a:rPr>
              <a:t>Economic Security/</a:t>
            </a:r>
            <a:br>
              <a:rPr lang="en" sz="1800">
                <a:solidFill>
                  <a:schemeClr val="dk1"/>
                </a:solidFill>
              </a:rPr>
            </a:br>
            <a:r>
              <a:rPr lang="en" sz="1800">
                <a:solidFill>
                  <a:schemeClr val="dk1"/>
                </a:solidFill>
              </a:rPr>
              <a:t>Mobility for Women, Gender-Expansive </a:t>
            </a:r>
            <a:br>
              <a:rPr lang="en" sz="1800">
                <a:solidFill>
                  <a:schemeClr val="dk1"/>
                </a:solidFill>
              </a:rPr>
            </a:br>
            <a:r>
              <a:rPr lang="en" sz="1800">
                <a:solidFill>
                  <a:schemeClr val="dk1"/>
                </a:solidFill>
              </a:rPr>
              <a:t>People, and Families </a:t>
            </a:r>
            <a:endParaRPr sz="1800">
              <a:solidFill>
                <a:schemeClr val="dk1"/>
              </a:solidFill>
            </a:endParaRPr>
          </a:p>
          <a:p>
            <a:pPr indent="-279400" lvl="0" marL="342900" rtl="0" algn="l">
              <a:lnSpc>
                <a:spcPct val="100000"/>
              </a:lnSpc>
              <a:spcBef>
                <a:spcPts val="1100"/>
              </a:spcBef>
              <a:spcAft>
                <a:spcPts val="0"/>
              </a:spcAft>
              <a:buSzPts val="1800"/>
              <a:buFont typeface="Avenir"/>
              <a:buAutoNum type="arabicPeriod"/>
            </a:pPr>
            <a:r>
              <a:rPr lang="en" sz="1800">
                <a:solidFill>
                  <a:schemeClr val="dk1"/>
                </a:solidFill>
              </a:rPr>
              <a:t>Improving Community Environment</a:t>
            </a:r>
            <a:endParaRPr sz="26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9"/>
          <p:cNvSpPr txBox="1"/>
          <p:nvPr>
            <p:ph type="title"/>
          </p:nvPr>
        </p:nvSpPr>
        <p:spPr>
          <a:xfrm>
            <a:off x="411480" y="342900"/>
            <a:ext cx="8382000" cy="39036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Clr>
                <a:schemeClr val="dk1"/>
              </a:buClr>
              <a:buSzPts val="800"/>
              <a:buFont typeface="Arial"/>
              <a:buNone/>
            </a:pPr>
            <a:r>
              <a:rPr lang="en" sz="2700">
                <a:solidFill>
                  <a:schemeClr val="dk1"/>
                </a:solidFill>
                <a:latin typeface="Avenir"/>
                <a:ea typeface="Avenir"/>
                <a:cs typeface="Avenir"/>
                <a:sym typeface="Avenir"/>
              </a:rPr>
              <a:t>Economic Security/Mobility for Women, Gender-</a:t>
            </a:r>
            <a:br>
              <a:rPr lang="en" sz="2700">
                <a:solidFill>
                  <a:schemeClr val="dk1"/>
                </a:solidFill>
                <a:latin typeface="Avenir"/>
                <a:ea typeface="Avenir"/>
                <a:cs typeface="Avenir"/>
                <a:sym typeface="Avenir"/>
              </a:rPr>
            </a:br>
            <a:r>
              <a:rPr lang="en" sz="2700">
                <a:solidFill>
                  <a:schemeClr val="dk1"/>
                </a:solidFill>
                <a:latin typeface="Avenir"/>
                <a:ea typeface="Avenir"/>
                <a:cs typeface="Avenir"/>
                <a:sym typeface="Avenir"/>
              </a:rPr>
              <a:t>Expansive People, and Families </a:t>
            </a:r>
            <a:endParaRPr sz="2700">
              <a:solidFill>
                <a:schemeClr val="dk1"/>
              </a:solidFill>
              <a:latin typeface="Avenir"/>
              <a:ea typeface="Avenir"/>
              <a:cs typeface="Avenir"/>
              <a:sym typeface="Avenir"/>
            </a:endParaRPr>
          </a:p>
          <a:p>
            <a:pPr indent="-304800" lvl="0" marL="520700" rtl="0" algn="l">
              <a:lnSpc>
                <a:spcPct val="100000"/>
              </a:lnSpc>
              <a:spcBef>
                <a:spcPts val="1200"/>
              </a:spcBef>
              <a:spcAft>
                <a:spcPts val="0"/>
              </a:spcAft>
              <a:buClr>
                <a:schemeClr val="accent4"/>
              </a:buClr>
              <a:buSzPts val="2000"/>
              <a:buFont typeface="Avenir"/>
              <a:buChar char="■"/>
            </a:pPr>
            <a:r>
              <a:rPr lang="en" sz="2000">
                <a:solidFill>
                  <a:schemeClr val="dk1"/>
                </a:solidFill>
              </a:rPr>
              <a:t>Financial struggles and poverty cause stress and can lead to conflict </a:t>
            </a:r>
            <a:br>
              <a:rPr lang="en" sz="2000">
                <a:solidFill>
                  <a:schemeClr val="dk1"/>
                </a:solidFill>
              </a:rPr>
            </a:br>
            <a:r>
              <a:rPr lang="en" sz="2000">
                <a:solidFill>
                  <a:schemeClr val="dk1"/>
                </a:solidFill>
              </a:rPr>
              <a:t>and violence in relationships.</a:t>
            </a:r>
            <a:endParaRPr sz="2000">
              <a:solidFill>
                <a:schemeClr val="dk1"/>
              </a:solidFill>
            </a:endParaRPr>
          </a:p>
          <a:p>
            <a:pPr indent="-304800" lvl="0" marL="520700" rtl="0" algn="l">
              <a:lnSpc>
                <a:spcPct val="100000"/>
              </a:lnSpc>
              <a:spcBef>
                <a:spcPts val="1200"/>
              </a:spcBef>
              <a:spcAft>
                <a:spcPts val="0"/>
              </a:spcAft>
              <a:buClr>
                <a:schemeClr val="accent4"/>
              </a:buClr>
              <a:buSzPts val="2000"/>
              <a:buFont typeface="Avenir"/>
              <a:buChar char="■"/>
            </a:pPr>
            <a:r>
              <a:rPr lang="en" sz="2000">
                <a:solidFill>
                  <a:schemeClr val="dk1"/>
                </a:solidFill>
              </a:rPr>
              <a:t>Being financially dependent can make people feel stuck, especially in abusive relationships.</a:t>
            </a:r>
            <a:endParaRPr sz="2000">
              <a:solidFill>
                <a:schemeClr val="dk1"/>
              </a:solidFill>
            </a:endParaRPr>
          </a:p>
          <a:p>
            <a:pPr indent="-304800" lvl="0" marL="520700" rtl="0" algn="l">
              <a:lnSpc>
                <a:spcPct val="100000"/>
              </a:lnSpc>
              <a:spcBef>
                <a:spcPts val="1200"/>
              </a:spcBef>
              <a:spcAft>
                <a:spcPts val="0"/>
              </a:spcAft>
              <a:buClr>
                <a:schemeClr val="accent4"/>
              </a:buClr>
              <a:buSzPts val="2000"/>
              <a:buFont typeface="Avenir"/>
              <a:buChar char="■"/>
            </a:pPr>
            <a:r>
              <a:rPr lang="en" sz="2000">
                <a:solidFill>
                  <a:schemeClr val="dk1"/>
                </a:solidFill>
              </a:rPr>
              <a:t>Poverty limits access to education, healthcare, and other resources that help people deal with difficulties in healthier ways.</a:t>
            </a:r>
            <a:endParaRPr sz="2000">
              <a:solidFill>
                <a:schemeClr val="dk1"/>
              </a:solidFill>
            </a:endParaRPr>
          </a:p>
          <a:p>
            <a:pPr indent="-304800" lvl="0" marL="520700" rtl="0" algn="l">
              <a:lnSpc>
                <a:spcPct val="100000"/>
              </a:lnSpc>
              <a:spcBef>
                <a:spcPts val="1200"/>
              </a:spcBef>
              <a:spcAft>
                <a:spcPts val="0"/>
              </a:spcAft>
              <a:buClr>
                <a:schemeClr val="accent4"/>
              </a:buClr>
              <a:buSzPts val="2000"/>
              <a:buFont typeface="Avenir"/>
              <a:buChar char="■"/>
            </a:pPr>
            <a:r>
              <a:rPr lang="en" sz="2000">
                <a:solidFill>
                  <a:schemeClr val="dk1"/>
                </a:solidFill>
              </a:rPr>
              <a:t>Economic hardship can disrupt social norms and decrease trust among neighbors.</a:t>
            </a:r>
            <a:endParaRPr sz="2700">
              <a:solidFill>
                <a:schemeClr val="dk1"/>
              </a:solidFill>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0"/>
          <p:cNvSpPr txBox="1"/>
          <p:nvPr>
            <p:ph type="title"/>
          </p:nvPr>
        </p:nvSpPr>
        <p:spPr>
          <a:xfrm>
            <a:off x="411489" y="342900"/>
            <a:ext cx="3247500" cy="14067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400">
                <a:solidFill>
                  <a:schemeClr val="dk1"/>
                </a:solidFill>
                <a:latin typeface="Avenir"/>
                <a:ea typeface="Avenir"/>
                <a:cs typeface="Avenir"/>
                <a:sym typeface="Avenir"/>
              </a:rPr>
              <a:t>Economic Security/</a:t>
            </a:r>
            <a:br>
              <a:rPr lang="en" sz="2400">
                <a:solidFill>
                  <a:schemeClr val="dk1"/>
                </a:solidFill>
                <a:latin typeface="Avenir"/>
                <a:ea typeface="Avenir"/>
                <a:cs typeface="Avenir"/>
                <a:sym typeface="Avenir"/>
              </a:rPr>
            </a:br>
            <a:r>
              <a:rPr lang="en" sz="2400">
                <a:solidFill>
                  <a:schemeClr val="dk1"/>
                </a:solidFill>
                <a:latin typeface="Avenir"/>
                <a:ea typeface="Avenir"/>
                <a:cs typeface="Avenir"/>
                <a:sym typeface="Avenir"/>
              </a:rPr>
              <a:t>Mobility for Women, Gender-Expansive People, and Families</a:t>
            </a:r>
            <a:endParaRPr sz="2400">
              <a:solidFill>
                <a:schemeClr val="dk1"/>
              </a:solidFill>
              <a:latin typeface="Avenir"/>
              <a:ea typeface="Avenir"/>
              <a:cs typeface="Avenir"/>
              <a:sym typeface="Avenir"/>
            </a:endParaRPr>
          </a:p>
        </p:txBody>
      </p:sp>
      <p:pic>
        <p:nvPicPr>
          <p:cNvPr descr="colorful image of a legislative building with coins falling in the background. " id="529" name="Google Shape;529;p70"/>
          <p:cNvPicPr preferRelativeResize="0"/>
          <p:nvPr/>
        </p:nvPicPr>
        <p:blipFill rotWithShape="1">
          <a:blip r:embed="rId3">
            <a:alphaModFix/>
          </a:blip>
          <a:srcRect b="1719" l="4723" r="24769" t="0"/>
          <a:stretch/>
        </p:blipFill>
        <p:spPr>
          <a:xfrm>
            <a:off x="3749381" y="342900"/>
            <a:ext cx="4923674" cy="3847275"/>
          </a:xfrm>
          <a:prstGeom prst="rect">
            <a:avLst/>
          </a:prstGeom>
          <a:noFill/>
          <a:ln cap="flat" cmpd="sng" w="28575">
            <a:solidFill>
              <a:schemeClr val="accent4"/>
            </a:solidFill>
            <a:prstDash val="solid"/>
            <a:round/>
            <a:headEnd len="sm" w="sm" type="none"/>
            <a:tailEnd len="sm" w="sm" type="none"/>
          </a:ln>
          <a:effectLst>
            <a:outerShdw blurRad="57150" rotWithShape="0" algn="bl" dir="5400000" dist="19050">
              <a:srgbClr val="000000">
                <a:alpha val="4941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1"/>
          <p:cNvSpPr txBox="1"/>
          <p:nvPr>
            <p:ph type="title"/>
          </p:nvPr>
        </p:nvSpPr>
        <p:spPr>
          <a:xfrm>
            <a:off x="411481" y="342900"/>
            <a:ext cx="2089800" cy="15732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Improving Community Environment</a:t>
            </a:r>
            <a:endParaRPr sz="2700">
              <a:solidFill>
                <a:schemeClr val="dk1"/>
              </a:solidFill>
              <a:latin typeface="Avenir"/>
              <a:ea typeface="Avenir"/>
              <a:cs typeface="Avenir"/>
              <a:sym typeface="Avenir"/>
            </a:endParaRPr>
          </a:p>
          <a:p>
            <a:pPr indent="0" lvl="0" marL="0" rtl="0" algn="l">
              <a:lnSpc>
                <a:spcPct val="90000"/>
              </a:lnSpc>
              <a:spcBef>
                <a:spcPts val="0"/>
              </a:spcBef>
              <a:spcAft>
                <a:spcPts val="0"/>
              </a:spcAft>
              <a:buSzPts val="1500"/>
              <a:buNone/>
            </a:pPr>
            <a:r>
              <a:t/>
            </a:r>
            <a:endParaRPr sz="2700">
              <a:solidFill>
                <a:schemeClr val="dk1"/>
              </a:solidFill>
              <a:latin typeface="Avenir"/>
              <a:ea typeface="Avenir"/>
              <a:cs typeface="Avenir"/>
              <a:sym typeface="Avenir"/>
            </a:endParaRPr>
          </a:p>
        </p:txBody>
      </p:sp>
      <p:pic>
        <p:nvPicPr>
          <p:cNvPr descr="colorful map of a neighborhood with pinpoints and a hand over it. " id="536" name="Google Shape;536;p71"/>
          <p:cNvPicPr preferRelativeResize="0"/>
          <p:nvPr/>
        </p:nvPicPr>
        <p:blipFill rotWithShape="1">
          <a:blip r:embed="rId3">
            <a:alphaModFix/>
          </a:blip>
          <a:srcRect b="0" l="15895" r="0" t="0"/>
          <a:stretch/>
        </p:blipFill>
        <p:spPr>
          <a:xfrm>
            <a:off x="2900719" y="342900"/>
            <a:ext cx="5772339" cy="3847275"/>
          </a:xfrm>
          <a:prstGeom prst="rect">
            <a:avLst/>
          </a:prstGeom>
          <a:noFill/>
          <a:ln cap="flat" cmpd="sng" w="28575">
            <a:solidFill>
              <a:schemeClr val="accent4"/>
            </a:solidFill>
            <a:prstDash val="solid"/>
            <a:round/>
            <a:headEnd len="sm" w="sm" type="none"/>
            <a:tailEnd len="sm" w="sm" type="none"/>
          </a:ln>
          <a:effectLst>
            <a:outerShdw blurRad="57150" rotWithShape="0" algn="bl" dir="5400000" dist="19050">
              <a:srgbClr val="000000">
                <a:alpha val="49410"/>
              </a:srgbClr>
            </a:outerShdw>
          </a:effectLst>
        </p:spPr>
      </p:pic>
      <p:sp>
        <p:nvSpPr>
          <p:cNvPr id="537" name="Google Shape;537;p71"/>
          <p:cNvSpPr txBox="1"/>
          <p:nvPr/>
        </p:nvSpPr>
        <p:spPr>
          <a:xfrm>
            <a:off x="411488" y="3799425"/>
            <a:ext cx="2250000" cy="8280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1400"/>
              </a:spcBef>
              <a:spcAft>
                <a:spcPts val="1400"/>
              </a:spcAft>
              <a:buNone/>
            </a:pPr>
            <a:r>
              <a:rPr lang="en" sz="800">
                <a:solidFill>
                  <a:schemeClr val="dk1"/>
                </a:solidFill>
              </a:rPr>
              <a:t>Schlossberg, Jocelyn (2021). UCLA Health: How the curb-cut effect boosts health for everyone. Retrieved from: </a:t>
            </a:r>
            <a:r>
              <a:rPr lang="en" sz="800" u="sng">
                <a:solidFill>
                  <a:schemeClr val="hlink"/>
                </a:solidFill>
                <a:hlinkClick r:id="rId4"/>
              </a:rPr>
              <a:t>https://www.uclahealth.org/news/article/how-the-curb-cut-effect-boosts-equity-for-everyone</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5"/>
          <p:cNvSpPr txBox="1"/>
          <p:nvPr/>
        </p:nvSpPr>
        <p:spPr>
          <a:xfrm>
            <a:off x="580275" y="273645"/>
            <a:ext cx="6735600" cy="518100"/>
          </a:xfrm>
          <a:prstGeom prst="rect">
            <a:avLst/>
          </a:prstGeom>
          <a:noFill/>
          <a:ln>
            <a:noFill/>
          </a:ln>
        </p:spPr>
        <p:txBody>
          <a:bodyPr anchorCtr="0" anchor="t" bIns="50775" lIns="101575" spcFirstLastPara="1" rIns="101575" wrap="square" tIns="50775">
            <a:spAutoFit/>
          </a:bodyPr>
          <a:lstStyle/>
          <a:p>
            <a:pPr indent="0" lvl="0" marL="0" marR="0" rtl="0" algn="l">
              <a:lnSpc>
                <a:spcPct val="90000"/>
              </a:lnSpc>
              <a:spcBef>
                <a:spcPts val="0"/>
              </a:spcBef>
              <a:spcAft>
                <a:spcPts val="0"/>
              </a:spcAft>
              <a:buClr>
                <a:srgbClr val="000000"/>
              </a:buClr>
              <a:buSzPts val="2000"/>
              <a:buFont typeface="Arial"/>
              <a:buNone/>
            </a:pPr>
            <a:r>
              <a:rPr i="0" lang="en" sz="3000" u="none" cap="none" strike="noStrike">
                <a:solidFill>
                  <a:srgbClr val="000000"/>
                </a:solidFill>
                <a:latin typeface="Avenir"/>
                <a:ea typeface="Avenir"/>
                <a:cs typeface="Avenir"/>
                <a:sym typeface="Avenir"/>
              </a:rPr>
              <a:t>HOW TO JOIN AUDIO</a:t>
            </a:r>
            <a:endParaRPr i="0" sz="3000" u="none" cap="none" strike="noStrike">
              <a:solidFill>
                <a:srgbClr val="000000"/>
              </a:solidFill>
              <a:latin typeface="Avenir"/>
              <a:ea typeface="Avenir"/>
              <a:cs typeface="Avenir"/>
              <a:sym typeface="Avenir"/>
            </a:endParaRPr>
          </a:p>
        </p:txBody>
      </p:sp>
      <p:pic>
        <p:nvPicPr>
          <p:cNvPr id="318" name="Google Shape;318;p45"/>
          <p:cNvPicPr preferRelativeResize="0"/>
          <p:nvPr/>
        </p:nvPicPr>
        <p:blipFill rotWithShape="1">
          <a:blip r:embed="rId3">
            <a:alphaModFix/>
          </a:blip>
          <a:srcRect b="0" l="0" r="0" t="0"/>
          <a:stretch/>
        </p:blipFill>
        <p:spPr>
          <a:xfrm>
            <a:off x="4676389" y="679489"/>
            <a:ext cx="3501614" cy="1498278"/>
          </a:xfrm>
          <a:prstGeom prst="rect">
            <a:avLst/>
          </a:prstGeom>
          <a:noFill/>
          <a:ln>
            <a:noFill/>
          </a:ln>
        </p:spPr>
      </p:pic>
      <p:pic>
        <p:nvPicPr>
          <p:cNvPr id="319" name="Google Shape;319;p45"/>
          <p:cNvPicPr preferRelativeResize="0"/>
          <p:nvPr/>
        </p:nvPicPr>
        <p:blipFill rotWithShape="1">
          <a:blip r:embed="rId4">
            <a:alphaModFix/>
          </a:blip>
          <a:srcRect b="0" l="0" r="0" t="0"/>
          <a:stretch/>
        </p:blipFill>
        <p:spPr>
          <a:xfrm>
            <a:off x="5777294" y="2166664"/>
            <a:ext cx="2935561" cy="2233648"/>
          </a:xfrm>
          <a:prstGeom prst="rect">
            <a:avLst/>
          </a:prstGeom>
          <a:noFill/>
          <a:ln>
            <a:noFill/>
          </a:ln>
        </p:spPr>
      </p:pic>
      <p:sp>
        <p:nvSpPr>
          <p:cNvPr id="320" name="Google Shape;320;p45"/>
          <p:cNvSpPr txBox="1"/>
          <p:nvPr/>
        </p:nvSpPr>
        <p:spPr>
          <a:xfrm>
            <a:off x="177146" y="852228"/>
            <a:ext cx="4245300" cy="3075600"/>
          </a:xfrm>
          <a:prstGeom prst="rect">
            <a:avLst/>
          </a:prstGeom>
          <a:noFill/>
          <a:ln>
            <a:noFill/>
          </a:ln>
        </p:spPr>
        <p:txBody>
          <a:bodyPr anchorCtr="0" anchor="t" bIns="38075" lIns="76200" spcFirstLastPara="1" rIns="76200" wrap="square" tIns="38075">
            <a:noAutofit/>
          </a:bodyPr>
          <a:lstStyle/>
          <a:p>
            <a:pPr indent="-292100" lvl="0" marL="381000" marR="0" rtl="0" algn="l">
              <a:lnSpc>
                <a:spcPct val="90000"/>
              </a:lnSpc>
              <a:spcBef>
                <a:spcPts val="900"/>
              </a:spcBef>
              <a:spcAft>
                <a:spcPts val="0"/>
              </a:spcAft>
              <a:buClr>
                <a:srgbClr val="03A6CE"/>
              </a:buClr>
              <a:buSzPts val="1600"/>
              <a:buFont typeface="Avenir"/>
              <a:buChar char="●"/>
            </a:pPr>
            <a:r>
              <a:rPr i="0" lang="en" sz="1600" u="none" cap="none" strike="noStrike">
                <a:solidFill>
                  <a:srgbClr val="0F1423"/>
                </a:solidFill>
                <a:latin typeface="Avenir"/>
                <a:ea typeface="Avenir"/>
                <a:cs typeface="Avenir"/>
                <a:sym typeface="Avenir"/>
              </a:rPr>
              <a:t>This web conference is offered in English with live Spanish interpretation.</a:t>
            </a:r>
            <a:endParaRPr i="0" sz="1600" u="none" cap="none" strike="noStrike">
              <a:solidFill>
                <a:srgbClr val="0F1423"/>
              </a:solidFill>
              <a:latin typeface="Avenir"/>
              <a:ea typeface="Avenir"/>
              <a:cs typeface="Avenir"/>
              <a:sym typeface="Avenir"/>
            </a:endParaRPr>
          </a:p>
          <a:p>
            <a:pPr indent="-209550" lvl="1" marL="762000" marR="0" rtl="0" algn="l">
              <a:lnSpc>
                <a:spcPct val="90000"/>
              </a:lnSpc>
              <a:spcBef>
                <a:spcPts val="800"/>
              </a:spcBef>
              <a:spcAft>
                <a:spcPts val="0"/>
              </a:spcAft>
              <a:buClr>
                <a:srgbClr val="0F1423"/>
              </a:buClr>
              <a:buSzPts val="300"/>
              <a:buFont typeface="Avenir"/>
              <a:buChar char="○"/>
            </a:pPr>
            <a:r>
              <a:t/>
            </a:r>
            <a:endParaRPr i="0" sz="300" u="none" cap="none" strike="noStrike">
              <a:solidFill>
                <a:srgbClr val="0F1423"/>
              </a:solidFill>
              <a:latin typeface="Avenir"/>
              <a:ea typeface="Avenir"/>
              <a:cs typeface="Avenir"/>
              <a:sym typeface="Avenir"/>
            </a:endParaRPr>
          </a:p>
          <a:p>
            <a:pPr indent="-292100" lvl="0" marL="381000" marR="0" rtl="0" algn="l">
              <a:lnSpc>
                <a:spcPct val="90000"/>
              </a:lnSpc>
              <a:spcBef>
                <a:spcPts val="0"/>
              </a:spcBef>
              <a:spcAft>
                <a:spcPts val="0"/>
              </a:spcAft>
              <a:buClr>
                <a:srgbClr val="03A6CE"/>
              </a:buClr>
              <a:buSzPts val="1600"/>
              <a:buFont typeface="Avenir"/>
              <a:buChar char="●"/>
            </a:pPr>
            <a:r>
              <a:rPr i="0" lang="en" sz="1600" u="none" cap="none" strike="noStrike">
                <a:solidFill>
                  <a:srgbClr val="0F1423"/>
                </a:solidFill>
                <a:latin typeface="Avenir"/>
                <a:ea typeface="Avenir"/>
                <a:cs typeface="Avenir"/>
                <a:sym typeface="Avenir"/>
              </a:rPr>
              <a:t>Click on the Interpretation Globe icon at the bottom of your Zoom screen to select a Language.</a:t>
            </a:r>
            <a:br>
              <a:rPr i="0" lang="en" sz="1600" u="none" cap="none" strike="noStrike">
                <a:solidFill>
                  <a:srgbClr val="0F1423"/>
                </a:solidFill>
                <a:latin typeface="Avenir"/>
                <a:ea typeface="Avenir"/>
                <a:cs typeface="Avenir"/>
                <a:sym typeface="Avenir"/>
              </a:rPr>
            </a:br>
            <a:endParaRPr i="0" sz="1600" u="none" cap="none" strike="noStrike">
              <a:solidFill>
                <a:srgbClr val="0F1423"/>
              </a:solidFill>
              <a:latin typeface="Avenir"/>
              <a:ea typeface="Avenir"/>
              <a:cs typeface="Avenir"/>
              <a:sym typeface="Avenir"/>
            </a:endParaRPr>
          </a:p>
          <a:p>
            <a:pPr indent="-292100" lvl="0" marL="381000" marR="0" rtl="0" algn="l">
              <a:lnSpc>
                <a:spcPct val="90000"/>
              </a:lnSpc>
              <a:spcBef>
                <a:spcPts val="0"/>
              </a:spcBef>
              <a:spcAft>
                <a:spcPts val="0"/>
              </a:spcAft>
              <a:buClr>
                <a:srgbClr val="03A6CE"/>
              </a:buClr>
              <a:buSzPts val="1600"/>
              <a:buFont typeface="Avenir"/>
              <a:buChar char="●"/>
            </a:pPr>
            <a:r>
              <a:rPr i="0" lang="en" sz="1600" u="none" cap="none" strike="noStrike">
                <a:solidFill>
                  <a:srgbClr val="0F1423"/>
                </a:solidFill>
                <a:latin typeface="Avenir"/>
                <a:ea typeface="Avenir"/>
                <a:cs typeface="Avenir"/>
                <a:sym typeface="Avenir"/>
              </a:rPr>
              <a:t>Spanish interpretation is only available when using Internet audio, “join audio by computer.”</a:t>
            </a:r>
            <a:br>
              <a:rPr i="0" lang="en" sz="1600" u="none" cap="none" strike="noStrike">
                <a:solidFill>
                  <a:srgbClr val="0F1423"/>
                </a:solidFill>
                <a:latin typeface="Avenir"/>
                <a:ea typeface="Avenir"/>
                <a:cs typeface="Avenir"/>
                <a:sym typeface="Avenir"/>
              </a:rPr>
            </a:br>
            <a:endParaRPr i="0" sz="1600" u="none" cap="none" strike="noStrike">
              <a:solidFill>
                <a:srgbClr val="0F1423"/>
              </a:solidFill>
              <a:latin typeface="Avenir"/>
              <a:ea typeface="Avenir"/>
              <a:cs typeface="Avenir"/>
              <a:sym typeface="Avenir"/>
            </a:endParaRPr>
          </a:p>
          <a:p>
            <a:pPr indent="-292100" lvl="0" marL="381000" marR="0" rtl="0" algn="l">
              <a:lnSpc>
                <a:spcPct val="90000"/>
              </a:lnSpc>
              <a:spcBef>
                <a:spcPts val="0"/>
              </a:spcBef>
              <a:spcAft>
                <a:spcPts val="0"/>
              </a:spcAft>
              <a:buClr>
                <a:srgbClr val="03A6CE"/>
              </a:buClr>
              <a:buSzPts val="1600"/>
              <a:buFont typeface="Avenir"/>
              <a:buChar char="●"/>
            </a:pPr>
            <a:r>
              <a:rPr i="0" lang="en" sz="1600" u="none" cap="none" strike="noStrike">
                <a:solidFill>
                  <a:srgbClr val="0F1423"/>
                </a:solidFill>
                <a:latin typeface="Avenir"/>
                <a:ea typeface="Avenir"/>
                <a:cs typeface="Avenir"/>
                <a:sym typeface="Avenir"/>
              </a:rPr>
              <a:t>Those dialing in over the phone will only hear English.</a:t>
            </a:r>
            <a:br>
              <a:rPr i="0" lang="en" sz="1600" u="none" cap="none" strike="noStrike">
                <a:solidFill>
                  <a:srgbClr val="0F1423"/>
                </a:solidFill>
                <a:latin typeface="Avenir"/>
                <a:ea typeface="Avenir"/>
                <a:cs typeface="Avenir"/>
                <a:sym typeface="Avenir"/>
              </a:rPr>
            </a:br>
            <a:endParaRPr i="0" sz="1600" u="none" cap="none" strike="noStrike">
              <a:solidFill>
                <a:srgbClr val="0F1423"/>
              </a:solidFill>
              <a:latin typeface="Avenir"/>
              <a:ea typeface="Avenir"/>
              <a:cs typeface="Avenir"/>
              <a:sym typeface="Avenir"/>
            </a:endParaRPr>
          </a:p>
          <a:p>
            <a:pPr indent="-292100" lvl="0" marL="381000" marR="0" rtl="0" algn="l">
              <a:lnSpc>
                <a:spcPct val="90000"/>
              </a:lnSpc>
              <a:spcBef>
                <a:spcPts val="0"/>
              </a:spcBef>
              <a:spcAft>
                <a:spcPts val="0"/>
              </a:spcAft>
              <a:buClr>
                <a:srgbClr val="03A6CE"/>
              </a:buClr>
              <a:buSzPts val="1600"/>
              <a:buFont typeface="Avenir"/>
              <a:buChar char="●"/>
            </a:pPr>
            <a:r>
              <a:rPr i="0" lang="en" sz="1600" u="none" cap="none" strike="noStrike">
                <a:solidFill>
                  <a:srgbClr val="0F1423"/>
                </a:solidFill>
                <a:latin typeface="Avenir"/>
                <a:ea typeface="Avenir"/>
                <a:cs typeface="Avenir"/>
                <a:sym typeface="Avenir"/>
              </a:rPr>
              <a:t>If you need to hear the Spanish interpretation, please join with computer audio only.</a:t>
            </a:r>
            <a:endParaRPr i="0" sz="1600" u="none" cap="none" strike="noStrike">
              <a:solidFill>
                <a:srgbClr val="0F1423"/>
              </a:solidFill>
              <a:latin typeface="Avenir"/>
              <a:ea typeface="Avenir"/>
              <a:cs typeface="Avenir"/>
              <a:sym typeface="Avenir"/>
            </a:endParaRPr>
          </a:p>
          <a:p>
            <a:pPr indent="0" lvl="0" marL="508000" marR="0" rtl="0" algn="l">
              <a:lnSpc>
                <a:spcPct val="90000"/>
              </a:lnSpc>
              <a:spcBef>
                <a:spcPts val="900"/>
              </a:spcBef>
              <a:spcAft>
                <a:spcPts val="0"/>
              </a:spcAft>
              <a:buClr>
                <a:srgbClr val="000000"/>
              </a:buClr>
              <a:buSzPts val="1600"/>
              <a:buFont typeface="Arial"/>
              <a:buNone/>
            </a:pPr>
            <a:r>
              <a:t/>
            </a:r>
            <a:endParaRPr i="0" sz="1600" u="none" cap="none" strike="noStrike">
              <a:solidFill>
                <a:srgbClr val="0F1423"/>
              </a:solidFill>
              <a:latin typeface="Avenir"/>
              <a:ea typeface="Avenir"/>
              <a:cs typeface="Avenir"/>
              <a:sym typeface="Aveni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2"/>
          <p:cNvSpPr txBox="1"/>
          <p:nvPr>
            <p:ph type="title"/>
          </p:nvPr>
        </p:nvSpPr>
        <p:spPr>
          <a:xfrm>
            <a:off x="411483" y="342900"/>
            <a:ext cx="3185700" cy="11991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Improving Community Environment</a:t>
            </a:r>
            <a:endParaRPr sz="2700">
              <a:solidFill>
                <a:schemeClr val="dk1"/>
              </a:solidFill>
              <a:latin typeface="Avenir"/>
              <a:ea typeface="Avenir"/>
              <a:cs typeface="Avenir"/>
              <a:sym typeface="Avenir"/>
            </a:endParaRPr>
          </a:p>
        </p:txBody>
      </p:sp>
      <p:pic>
        <p:nvPicPr>
          <p:cNvPr descr="smiling woman holding plants at neighborhood event. " id="544" name="Google Shape;544;p72"/>
          <p:cNvPicPr preferRelativeResize="0"/>
          <p:nvPr/>
        </p:nvPicPr>
        <p:blipFill rotWithShape="1">
          <a:blip r:embed="rId3">
            <a:alphaModFix/>
          </a:blip>
          <a:srcRect b="5767" l="16881" r="0" t="5767"/>
          <a:stretch/>
        </p:blipFill>
        <p:spPr>
          <a:xfrm>
            <a:off x="3759563" y="347250"/>
            <a:ext cx="4923674" cy="3948074"/>
          </a:xfrm>
          <a:prstGeom prst="rect">
            <a:avLst/>
          </a:prstGeom>
          <a:noFill/>
          <a:ln cap="flat" cmpd="sng" w="28575">
            <a:solidFill>
              <a:srgbClr val="FEBF3B"/>
            </a:solidFill>
            <a:prstDash val="solid"/>
            <a:round/>
            <a:headEnd len="sm" w="sm" type="none"/>
            <a:tailEnd len="sm" w="sm" type="none"/>
          </a:ln>
          <a:effectLst>
            <a:outerShdw blurRad="57150" rotWithShape="0" algn="bl" dir="5400000" dist="19050">
              <a:srgbClr val="000000">
                <a:alpha val="49410"/>
              </a:srgbClr>
            </a:outerShdw>
          </a:effectLst>
        </p:spPr>
      </p:pic>
      <p:sp>
        <p:nvSpPr>
          <p:cNvPr id="545" name="Google Shape;545;p72"/>
          <p:cNvSpPr txBox="1"/>
          <p:nvPr/>
        </p:nvSpPr>
        <p:spPr>
          <a:xfrm>
            <a:off x="411488" y="3673988"/>
            <a:ext cx="2250000" cy="1000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solidFill>
                  <a:schemeClr val="dk1"/>
                </a:solidFill>
              </a:rPr>
              <a:t>Healthy Acadia (2023). Restorative Justice as a Tool for Reducing Violence. Retrieved from: </a:t>
            </a:r>
            <a:r>
              <a:rPr lang="en" sz="800" u="sng">
                <a:solidFill>
                  <a:schemeClr val="hlink"/>
                </a:solidFill>
                <a:hlinkClick r:id="rId4"/>
              </a:rPr>
              <a:t>https://healthyacadia.org/blog/restorative-justice-as-a-tool-for-reducing-violence#:~:text=Restorative%20justice%20practices%20can%20reduce,of%20community%20safety%20and%20connectedness</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3"/>
          <p:cNvSpPr txBox="1"/>
          <p:nvPr>
            <p:ph type="title"/>
          </p:nvPr>
        </p:nvSpPr>
        <p:spPr>
          <a:xfrm>
            <a:off x="411482" y="342900"/>
            <a:ext cx="2262300" cy="11991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Transforming Gender Norms</a:t>
            </a:r>
            <a:endParaRPr sz="2700">
              <a:solidFill>
                <a:schemeClr val="dk1"/>
              </a:solidFill>
              <a:latin typeface="Avenir"/>
              <a:ea typeface="Avenir"/>
              <a:cs typeface="Avenir"/>
              <a:sym typeface="Avenir"/>
            </a:endParaRPr>
          </a:p>
        </p:txBody>
      </p:sp>
      <p:pic>
        <p:nvPicPr>
          <p:cNvPr descr="diverse community mosaic of faces. " id="552" name="Google Shape;552;p73"/>
          <p:cNvPicPr preferRelativeResize="0"/>
          <p:nvPr/>
        </p:nvPicPr>
        <p:blipFill rotWithShape="1">
          <a:blip r:embed="rId3">
            <a:alphaModFix/>
          </a:blip>
          <a:srcRect b="0" l="0" r="0" t="0"/>
          <a:stretch/>
        </p:blipFill>
        <p:spPr>
          <a:xfrm>
            <a:off x="2900719" y="342900"/>
            <a:ext cx="5772339" cy="3847290"/>
          </a:xfrm>
          <a:prstGeom prst="rect">
            <a:avLst/>
          </a:prstGeom>
          <a:noFill/>
          <a:ln cap="flat" cmpd="sng" w="28575">
            <a:solidFill>
              <a:srgbClr val="FEBF3B"/>
            </a:solidFill>
            <a:prstDash val="solid"/>
            <a:round/>
            <a:headEnd len="sm" w="sm" type="none"/>
            <a:tailEnd len="sm" w="sm" type="none"/>
          </a:ln>
          <a:effectLst>
            <a:outerShdw blurRad="57150" rotWithShape="0" algn="bl" dir="5400000" dist="19050">
              <a:srgbClr val="000000">
                <a:alpha val="4941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74"/>
          <p:cNvSpPr txBox="1"/>
          <p:nvPr>
            <p:ph type="title"/>
          </p:nvPr>
        </p:nvSpPr>
        <p:spPr>
          <a:xfrm>
            <a:off x="411482" y="342900"/>
            <a:ext cx="2303700" cy="11991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Transforming Gender Norms</a:t>
            </a:r>
            <a:endParaRPr sz="2700">
              <a:solidFill>
                <a:schemeClr val="dk1"/>
              </a:solidFill>
              <a:latin typeface="Avenir"/>
              <a:ea typeface="Avenir"/>
              <a:cs typeface="Avenir"/>
              <a:sym typeface="Avenir"/>
            </a:endParaRPr>
          </a:p>
        </p:txBody>
      </p:sp>
      <p:pic>
        <p:nvPicPr>
          <p:cNvPr descr="sunset background with a single basketball hoop in the middle of an urban neighborhood. " id="559" name="Google Shape;559;p74"/>
          <p:cNvPicPr preferRelativeResize="0"/>
          <p:nvPr/>
        </p:nvPicPr>
        <p:blipFill rotWithShape="1">
          <a:blip r:embed="rId3">
            <a:alphaModFix/>
          </a:blip>
          <a:srcRect b="0" l="0" r="0" t="0"/>
          <a:stretch/>
        </p:blipFill>
        <p:spPr>
          <a:xfrm>
            <a:off x="2900719" y="342900"/>
            <a:ext cx="5772339" cy="3847287"/>
          </a:xfrm>
          <a:prstGeom prst="rect">
            <a:avLst/>
          </a:prstGeom>
          <a:noFill/>
          <a:ln cap="flat" cmpd="sng" w="28575">
            <a:solidFill>
              <a:schemeClr val="accent4"/>
            </a:solidFill>
            <a:prstDash val="solid"/>
            <a:round/>
            <a:headEnd len="sm" w="sm" type="none"/>
            <a:tailEnd len="sm" w="sm" type="none"/>
          </a:ln>
          <a:effectLst>
            <a:outerShdw blurRad="57150" rotWithShape="0" algn="bl" dir="5400000" dist="19050">
              <a:srgbClr val="000000">
                <a:alpha val="4941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descr="colorful tree showing the roots and different community images coming off the leaves. " id="565" name="Google Shape;565;p75"/>
          <p:cNvPicPr preferRelativeResize="0"/>
          <p:nvPr/>
        </p:nvPicPr>
        <p:blipFill rotWithShape="1">
          <a:blip r:embed="rId3">
            <a:alphaModFix/>
          </a:blip>
          <a:srcRect b="0" l="1839" r="1849" t="0"/>
          <a:stretch/>
        </p:blipFill>
        <p:spPr>
          <a:xfrm>
            <a:off x="2900719" y="342900"/>
            <a:ext cx="5772339" cy="3847295"/>
          </a:xfrm>
          <a:prstGeom prst="rect">
            <a:avLst/>
          </a:prstGeom>
          <a:noFill/>
          <a:ln cap="flat" cmpd="sng" w="28575">
            <a:solidFill>
              <a:srgbClr val="DC4394"/>
            </a:solidFill>
            <a:prstDash val="solid"/>
            <a:round/>
            <a:headEnd len="sm" w="sm" type="none"/>
            <a:tailEnd len="sm" w="sm" type="none"/>
          </a:ln>
          <a:effectLst>
            <a:outerShdw blurRad="57150" rotWithShape="0" algn="bl" dir="5400000" dist="19050">
              <a:srgbClr val="000000">
                <a:alpha val="49410"/>
              </a:srgbClr>
            </a:outerShdw>
          </a:effectLst>
        </p:spPr>
      </p:pic>
      <p:sp>
        <p:nvSpPr>
          <p:cNvPr id="566" name="Google Shape;566;p75"/>
          <p:cNvSpPr txBox="1"/>
          <p:nvPr>
            <p:ph type="title"/>
          </p:nvPr>
        </p:nvSpPr>
        <p:spPr>
          <a:xfrm>
            <a:off x="411482" y="342900"/>
            <a:ext cx="2227800" cy="11991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Combining Approach and Strategy</a:t>
            </a:r>
            <a:endParaRPr sz="2700">
              <a:solidFill>
                <a:schemeClr val="dk1"/>
              </a:solidFill>
              <a:latin typeface="Avenir"/>
              <a:ea typeface="Avenir"/>
              <a:cs typeface="Avenir"/>
              <a:sym typeface="Aveni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6"/>
          <p:cNvSpPr txBox="1"/>
          <p:nvPr>
            <p:ph type="title"/>
          </p:nvPr>
        </p:nvSpPr>
        <p:spPr>
          <a:xfrm>
            <a:off x="685800" y="342900"/>
            <a:ext cx="3384300" cy="1323600"/>
          </a:xfrm>
          <a:prstGeom prst="rect">
            <a:avLst/>
          </a:prstGeom>
          <a:noFill/>
          <a:ln>
            <a:noFill/>
          </a:ln>
        </p:spPr>
        <p:txBody>
          <a:bodyPr anchorCtr="0" anchor="t" bIns="38075" lIns="0" spcFirstLastPara="1" rIns="0" wrap="square" tIns="38075">
            <a:spAutoFit/>
          </a:bodyPr>
          <a:lstStyle/>
          <a:p>
            <a:pPr indent="0" lvl="0" marL="0" rtl="0" algn="l">
              <a:lnSpc>
                <a:spcPct val="100000"/>
              </a:lnSpc>
              <a:spcBef>
                <a:spcPts val="800"/>
              </a:spcBef>
              <a:spcAft>
                <a:spcPts val="0"/>
              </a:spcAft>
              <a:buClr>
                <a:srgbClr val="53575A"/>
              </a:buClr>
              <a:buSzPts val="1200"/>
              <a:buFont typeface="Arial"/>
              <a:buNone/>
            </a:pPr>
            <a:r>
              <a:rPr lang="en" sz="2700">
                <a:solidFill>
                  <a:schemeClr val="dk1"/>
                </a:solidFill>
                <a:latin typeface="Avenir"/>
                <a:ea typeface="Avenir"/>
                <a:cs typeface="Avenir"/>
                <a:sym typeface="Avenir"/>
              </a:rPr>
              <a:t>What is at least one topic you want to learn more about? </a:t>
            </a:r>
            <a:endParaRPr sz="2700">
              <a:solidFill>
                <a:schemeClr val="dk1"/>
              </a:solidFill>
              <a:latin typeface="Avenir"/>
              <a:ea typeface="Avenir"/>
              <a:cs typeface="Avenir"/>
              <a:sym typeface="Avenir"/>
            </a:endParaRPr>
          </a:p>
        </p:txBody>
      </p:sp>
      <p:pic>
        <p:nvPicPr>
          <p:cNvPr descr="Bridge held up by two stone hands along a concrete pathway to water and mountains. " id="572" name="Google Shape;572;p76"/>
          <p:cNvPicPr preferRelativeResize="0"/>
          <p:nvPr/>
        </p:nvPicPr>
        <p:blipFill rotWithShape="1">
          <a:blip r:embed="rId3">
            <a:alphaModFix/>
          </a:blip>
          <a:srcRect b="0" l="17255" r="24193" t="1029"/>
          <a:stretch/>
        </p:blipFill>
        <p:spPr>
          <a:xfrm>
            <a:off x="3955406" y="347250"/>
            <a:ext cx="4717466" cy="3948075"/>
          </a:xfrm>
          <a:prstGeom prst="rect">
            <a:avLst/>
          </a:prstGeom>
          <a:noFill/>
          <a:ln cap="flat" cmpd="sng" w="28575">
            <a:solidFill>
              <a:srgbClr val="DF1683"/>
            </a:solidFill>
            <a:prstDash val="solid"/>
            <a:round/>
            <a:headEnd len="sm" w="sm" type="none"/>
            <a:tailEnd len="sm" w="sm" type="none"/>
          </a:ln>
          <a:effectLst>
            <a:outerShdw blurRad="57150" rotWithShape="0" algn="bl" dir="5400000" dist="19050">
              <a:srgbClr val="000000">
                <a:alpha val="49410"/>
              </a:srgbClr>
            </a:outerShdw>
          </a:effectLst>
        </p:spPr>
      </p:pic>
      <p:pic>
        <p:nvPicPr>
          <p:cNvPr descr="VALOR US logo with the tagline &quot;Advancing Equity. Ending Sexual Violence.&quot; and the California RPE logo." id="573" name="Google Shape;573;p76"/>
          <p:cNvPicPr preferRelativeResize="0"/>
          <p:nvPr/>
        </p:nvPicPr>
        <p:blipFill rotWithShape="1">
          <a:blip r:embed="rId4">
            <a:alphaModFix/>
          </a:blip>
          <a:srcRect b="0" l="0" r="0" t="0"/>
          <a:stretch/>
        </p:blipFill>
        <p:spPr>
          <a:xfrm>
            <a:off x="6421149" y="4600894"/>
            <a:ext cx="658195" cy="31786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7"/>
          <p:cNvSpPr txBox="1"/>
          <p:nvPr>
            <p:ph idx="1" type="body"/>
          </p:nvPr>
        </p:nvSpPr>
        <p:spPr>
          <a:xfrm>
            <a:off x="4572000" y="315830"/>
            <a:ext cx="4095600" cy="4151100"/>
          </a:xfrm>
          <a:prstGeom prst="rect">
            <a:avLst/>
          </a:prstGeom>
        </p:spPr>
        <p:txBody>
          <a:bodyPr anchorCtr="0" anchor="ctr" bIns="38075" lIns="76175" spcFirstLastPara="1" rIns="0" wrap="square" tIns="38075">
            <a:noAutofit/>
          </a:bodyPr>
          <a:lstStyle/>
          <a:p>
            <a:pPr indent="0" lvl="0" marL="0" rtl="0" algn="r">
              <a:spcBef>
                <a:spcPts val="800"/>
              </a:spcBef>
              <a:spcAft>
                <a:spcPts val="0"/>
              </a:spcAft>
              <a:buNone/>
            </a:pPr>
            <a:r>
              <a:rPr lang="en"/>
              <a:t>Thank you!</a:t>
            </a:r>
            <a:endParaRPr/>
          </a:p>
          <a:p>
            <a:pPr indent="0" lvl="0" marL="0" rtl="0" algn="r">
              <a:spcBef>
                <a:spcPts val="800"/>
              </a:spcBef>
              <a:spcAft>
                <a:spcPts val="0"/>
              </a:spcAft>
              <a:buNone/>
            </a:pPr>
            <a:r>
              <a:t/>
            </a:r>
            <a:endParaRPr/>
          </a:p>
          <a:p>
            <a:pPr indent="0" lvl="0" marL="0" rtl="0" algn="r">
              <a:spcBef>
                <a:spcPts val="800"/>
              </a:spcBef>
              <a:spcAft>
                <a:spcPts val="0"/>
              </a:spcAft>
              <a:buNone/>
            </a:pPr>
            <a:r>
              <a:rPr lang="en"/>
              <a:t>Please fill out the training evaluation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txBox="1"/>
          <p:nvPr>
            <p:ph type="title"/>
          </p:nvPr>
        </p:nvSpPr>
        <p:spPr>
          <a:xfrm>
            <a:off x="374006" y="370950"/>
            <a:ext cx="8179200" cy="395400"/>
          </a:xfrm>
          <a:prstGeom prst="rect">
            <a:avLst/>
          </a:prstGeom>
          <a:noFill/>
          <a:ln>
            <a:noFill/>
          </a:ln>
        </p:spPr>
        <p:txBody>
          <a:bodyPr anchorCtr="0" anchor="t" bIns="38075" lIns="76200" spcFirstLastPara="1" rIns="76200" wrap="square" tIns="38075">
            <a:spAutoFit/>
          </a:bodyPr>
          <a:lstStyle/>
          <a:p>
            <a:pPr indent="0" lvl="0" marL="0" rtl="0" algn="l">
              <a:lnSpc>
                <a:spcPct val="90000"/>
              </a:lnSpc>
              <a:spcBef>
                <a:spcPts val="0"/>
              </a:spcBef>
              <a:spcAft>
                <a:spcPts val="0"/>
              </a:spcAft>
              <a:buSzPts val="1500"/>
              <a:buNone/>
            </a:pPr>
            <a:r>
              <a:rPr lang="en" sz="2300"/>
              <a:t>Funding Disclaimer / Descargo de responsabilidad de financiación</a:t>
            </a:r>
            <a:endParaRPr sz="2300"/>
          </a:p>
        </p:txBody>
      </p:sp>
      <p:sp>
        <p:nvSpPr>
          <p:cNvPr id="326" name="Google Shape;326;p46"/>
          <p:cNvSpPr txBox="1"/>
          <p:nvPr>
            <p:ph idx="1" type="body"/>
          </p:nvPr>
        </p:nvSpPr>
        <p:spPr>
          <a:xfrm>
            <a:off x="352621" y="1075160"/>
            <a:ext cx="8179200" cy="3262200"/>
          </a:xfrm>
          <a:prstGeom prst="rect">
            <a:avLst/>
          </a:prstGeom>
          <a:noFill/>
          <a:ln>
            <a:noFill/>
          </a:ln>
        </p:spPr>
        <p:txBody>
          <a:bodyPr anchorCtr="0" anchor="t" bIns="38075" lIns="76200" spcFirstLastPara="1" rIns="76200" wrap="square" tIns="38075">
            <a:normAutofit/>
          </a:bodyPr>
          <a:lstStyle/>
          <a:p>
            <a:pPr indent="0" lvl="0" marL="0" rtl="0" algn="l">
              <a:lnSpc>
                <a:spcPct val="100000"/>
              </a:lnSpc>
              <a:spcBef>
                <a:spcPts val="0"/>
              </a:spcBef>
              <a:spcAft>
                <a:spcPts val="0"/>
              </a:spcAft>
              <a:buClr>
                <a:schemeClr val="dk1"/>
              </a:buClr>
              <a:buSzPts val="900"/>
              <a:buFont typeface="Arial"/>
              <a:buNone/>
            </a:pPr>
            <a:r>
              <a:rPr i="1" lang="en" sz="2100">
                <a:solidFill>
                  <a:schemeClr val="dk1"/>
                </a:solidFill>
              </a:rPr>
              <a:t>This training is supported by the California Department of Public Health (CDPH), Injury and Violence Prevention Branch, Rape Prevention and Education (RPE) Program, through funding from the Centers for Disease Control and Prevention (CDC), National Center for Injury Prevention and Control (Cooperative Agreement 5 NUF2CE002501). The opinions and findings of this training are those of the facilitators and not necessarily those of CDPH. </a:t>
            </a:r>
            <a:endParaRPr i="1" sz="2100">
              <a:solidFill>
                <a:schemeClr val="dk1"/>
              </a:solidFill>
            </a:endParaRPr>
          </a:p>
          <a:p>
            <a:pPr indent="0" lvl="0" marL="0" rtl="0" algn="l">
              <a:lnSpc>
                <a:spcPct val="100000"/>
              </a:lnSpc>
              <a:spcBef>
                <a:spcPts val="0"/>
              </a:spcBef>
              <a:spcAft>
                <a:spcPts val="0"/>
              </a:spcAft>
              <a:buClr>
                <a:schemeClr val="dk1"/>
              </a:buClr>
              <a:buSzPts val="900"/>
              <a:buFont typeface="Arial"/>
              <a:buNone/>
            </a:pPr>
            <a:r>
              <a:t/>
            </a:r>
            <a:endParaRPr i="1">
              <a:solidFill>
                <a:schemeClr val="dk1"/>
              </a:solidFill>
            </a:endParaRPr>
          </a:p>
          <a:p>
            <a:pPr indent="0" lvl="0" marL="0" rtl="0" algn="l">
              <a:lnSpc>
                <a:spcPct val="100000"/>
              </a:lnSpc>
              <a:spcBef>
                <a:spcPts val="0"/>
              </a:spcBef>
              <a:spcAft>
                <a:spcPts val="0"/>
              </a:spcAft>
              <a:buClr>
                <a:schemeClr val="dk1"/>
              </a:buClr>
              <a:buSzPts val="800"/>
              <a:buFont typeface="Arial"/>
              <a:buNone/>
            </a:pPr>
            <a:r>
              <a:t/>
            </a:r>
            <a:endParaRPr i="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ctrTitle"/>
          </p:nvPr>
        </p:nvSpPr>
        <p:spPr>
          <a:xfrm>
            <a:off x="0" y="978354"/>
            <a:ext cx="4572000" cy="464700"/>
          </a:xfrm>
          <a:prstGeom prst="rect">
            <a:avLst/>
          </a:prstGeom>
          <a:noFill/>
          <a:ln>
            <a:noFill/>
          </a:ln>
        </p:spPr>
        <p:txBody>
          <a:bodyPr anchorCtr="0" anchor="t" bIns="38075" lIns="0" spcFirstLastPara="1" rIns="76200" wrap="square" tIns="38075">
            <a:spAutoFit/>
          </a:bodyPr>
          <a:lstStyle/>
          <a:p>
            <a:pPr indent="0" lvl="0" marL="0" rtl="0" algn="ctr">
              <a:lnSpc>
                <a:spcPct val="90000"/>
              </a:lnSpc>
              <a:spcBef>
                <a:spcPts val="0"/>
              </a:spcBef>
              <a:spcAft>
                <a:spcPts val="0"/>
              </a:spcAft>
              <a:buClr>
                <a:schemeClr val="dk1"/>
              </a:buClr>
              <a:buSzPts val="5000"/>
              <a:buFont typeface="Avenir"/>
              <a:buNone/>
            </a:pPr>
            <a:r>
              <a:rPr lang="en">
                <a:latin typeface="Calibri"/>
                <a:ea typeface="Calibri"/>
                <a:cs typeface="Calibri"/>
                <a:sym typeface="Calibri"/>
              </a:rPr>
              <a:t>ValorUS</a:t>
            </a:r>
            <a:r>
              <a:rPr baseline="30000" lang="en">
                <a:latin typeface="Calibri"/>
                <a:ea typeface="Calibri"/>
                <a:cs typeface="Calibri"/>
                <a:sym typeface="Calibri"/>
              </a:rPr>
              <a:t>®</a:t>
            </a:r>
            <a:endParaRPr>
              <a:latin typeface="Calibri"/>
              <a:ea typeface="Calibri"/>
              <a:cs typeface="Calibri"/>
              <a:sym typeface="Calibri"/>
            </a:endParaRPr>
          </a:p>
        </p:txBody>
      </p:sp>
      <p:sp>
        <p:nvSpPr>
          <p:cNvPr id="332" name="Google Shape;332;p47"/>
          <p:cNvSpPr txBox="1"/>
          <p:nvPr>
            <p:ph idx="1" type="subTitle"/>
          </p:nvPr>
        </p:nvSpPr>
        <p:spPr>
          <a:xfrm>
            <a:off x="0" y="1466034"/>
            <a:ext cx="4572000" cy="653400"/>
          </a:xfrm>
          <a:prstGeom prst="rect">
            <a:avLst/>
          </a:prstGeom>
          <a:noFill/>
          <a:ln>
            <a:noFill/>
          </a:ln>
        </p:spPr>
        <p:txBody>
          <a:bodyPr anchorCtr="0" anchor="t" bIns="38075" lIns="0" spcFirstLastPara="1" rIns="0" wrap="square" tIns="0">
            <a:normAutofit/>
          </a:bodyPr>
          <a:lstStyle/>
          <a:p>
            <a:pPr indent="-190500" lvl="0" marL="190500" rtl="0" algn="ctr">
              <a:lnSpc>
                <a:spcPct val="90000"/>
              </a:lnSpc>
              <a:spcBef>
                <a:spcPts val="1000"/>
              </a:spcBef>
              <a:spcAft>
                <a:spcPts val="0"/>
              </a:spcAft>
              <a:buClr>
                <a:schemeClr val="dk1"/>
              </a:buClr>
              <a:buSzPts val="2000"/>
              <a:buNone/>
            </a:pPr>
            <a:r>
              <a:rPr lang="en">
                <a:solidFill>
                  <a:schemeClr val="lt1"/>
                </a:solidFill>
                <a:latin typeface="Calibri"/>
                <a:ea typeface="Calibri"/>
                <a:cs typeface="Calibri"/>
                <a:sym typeface="Calibri"/>
              </a:rPr>
              <a:t>www.valor.us</a:t>
            </a:r>
            <a:endParaRPr>
              <a:solidFill>
                <a:schemeClr val="lt1"/>
              </a:solidFill>
            </a:endParaRPr>
          </a:p>
        </p:txBody>
      </p:sp>
      <p:pic>
        <p:nvPicPr>
          <p:cNvPr descr="A logo with text on it&#10;&#10;Description automatically generated with medium confidence" id="333" name="Google Shape;333;p47"/>
          <p:cNvPicPr preferRelativeResize="0"/>
          <p:nvPr/>
        </p:nvPicPr>
        <p:blipFill rotWithShape="1">
          <a:blip r:embed="rId3">
            <a:alphaModFix/>
          </a:blip>
          <a:srcRect b="4681" l="0" r="0" t="-38"/>
          <a:stretch/>
        </p:blipFill>
        <p:spPr>
          <a:xfrm>
            <a:off x="5450391" y="2832102"/>
            <a:ext cx="2745144" cy="981861"/>
          </a:xfrm>
          <a:prstGeom prst="rect">
            <a:avLst/>
          </a:prstGeom>
          <a:noFill/>
          <a:ln>
            <a:noFill/>
          </a:ln>
        </p:spPr>
      </p:pic>
      <p:pic>
        <p:nvPicPr>
          <p:cNvPr descr="A blue and grey logo&#10;&#10;Description automatically generated" id="334" name="Google Shape;334;p47"/>
          <p:cNvPicPr preferRelativeResize="0"/>
          <p:nvPr/>
        </p:nvPicPr>
        <p:blipFill rotWithShape="1">
          <a:blip r:embed="rId4">
            <a:alphaModFix/>
          </a:blip>
          <a:srcRect b="0" l="0" r="0" t="0"/>
          <a:stretch/>
        </p:blipFill>
        <p:spPr>
          <a:xfrm>
            <a:off x="5203713" y="1072517"/>
            <a:ext cx="3238501" cy="952500"/>
          </a:xfrm>
          <a:prstGeom prst="rect">
            <a:avLst/>
          </a:prstGeom>
          <a:noFill/>
          <a:ln>
            <a:noFill/>
          </a:ln>
        </p:spPr>
      </p:pic>
      <p:sp>
        <p:nvSpPr>
          <p:cNvPr id="335" name="Google Shape;335;p47"/>
          <p:cNvSpPr txBox="1"/>
          <p:nvPr/>
        </p:nvSpPr>
        <p:spPr>
          <a:xfrm>
            <a:off x="0" y="2662707"/>
            <a:ext cx="4572000" cy="464700"/>
          </a:xfrm>
          <a:prstGeom prst="rect">
            <a:avLst/>
          </a:prstGeom>
          <a:noFill/>
          <a:ln>
            <a:noFill/>
          </a:ln>
        </p:spPr>
        <p:txBody>
          <a:bodyPr anchorCtr="0" anchor="t" bIns="38075" lIns="0" spcFirstLastPara="1" rIns="76200" wrap="square" tIns="38075">
            <a:spAutoFit/>
          </a:bodyPr>
          <a:lstStyle/>
          <a:p>
            <a:pPr indent="0" lvl="0" marL="0" marR="0" rtl="0" algn="ctr">
              <a:lnSpc>
                <a:spcPct val="90000"/>
              </a:lnSpc>
              <a:spcBef>
                <a:spcPts val="0"/>
              </a:spcBef>
              <a:spcAft>
                <a:spcPts val="0"/>
              </a:spcAft>
              <a:buClr>
                <a:schemeClr val="dk1"/>
              </a:buClr>
              <a:buSzPts val="5000"/>
              <a:buFont typeface="Avenir"/>
              <a:buNone/>
            </a:pPr>
            <a:r>
              <a:rPr b="0" i="0" lang="en" sz="2800" u="none" cap="none" strike="noStrike">
                <a:solidFill>
                  <a:schemeClr val="lt1"/>
                </a:solidFill>
                <a:latin typeface="Calibri"/>
                <a:ea typeface="Calibri"/>
                <a:cs typeface="Calibri"/>
                <a:sym typeface="Calibri"/>
              </a:rPr>
              <a:t>PreventConnect</a:t>
            </a:r>
            <a:endParaRPr b="0" baseline="30000" i="0" sz="2800" u="none" cap="none" strike="noStrike">
              <a:solidFill>
                <a:schemeClr val="lt1"/>
              </a:solidFill>
              <a:latin typeface="Calibri"/>
              <a:ea typeface="Calibri"/>
              <a:cs typeface="Calibri"/>
              <a:sym typeface="Calibri"/>
            </a:endParaRPr>
          </a:p>
        </p:txBody>
      </p:sp>
      <p:sp>
        <p:nvSpPr>
          <p:cNvPr id="336" name="Google Shape;336;p47"/>
          <p:cNvSpPr txBox="1"/>
          <p:nvPr/>
        </p:nvSpPr>
        <p:spPr>
          <a:xfrm>
            <a:off x="0" y="3150387"/>
            <a:ext cx="4572000" cy="653400"/>
          </a:xfrm>
          <a:prstGeom prst="rect">
            <a:avLst/>
          </a:prstGeom>
          <a:noFill/>
          <a:ln>
            <a:noFill/>
          </a:ln>
        </p:spPr>
        <p:txBody>
          <a:bodyPr anchorCtr="0" anchor="t" bIns="38075" lIns="0" spcFirstLastPara="1" rIns="0" wrap="square" tIns="0">
            <a:normAutofit/>
          </a:bodyPr>
          <a:lstStyle/>
          <a:p>
            <a:pPr indent="-190500" lvl="0" marL="190500" marR="0" rtl="0" algn="ctr">
              <a:lnSpc>
                <a:spcPct val="90000"/>
              </a:lnSpc>
              <a:spcBef>
                <a:spcPts val="1000"/>
              </a:spcBef>
              <a:spcAft>
                <a:spcPts val="0"/>
              </a:spcAft>
              <a:buClr>
                <a:schemeClr val="dk1"/>
              </a:buClr>
              <a:buSzPts val="2000"/>
              <a:buFont typeface="Arial"/>
              <a:buNone/>
            </a:pPr>
            <a:r>
              <a:rPr b="0" i="0" lang="en" sz="1500" u="none" cap="none" strike="noStrike">
                <a:solidFill>
                  <a:schemeClr val="lt1"/>
                </a:solidFill>
                <a:latin typeface="Calibri"/>
                <a:ea typeface="Calibri"/>
                <a:cs typeface="Calibri"/>
                <a:sym typeface="Calibri"/>
              </a:rPr>
              <a:t>www.PreventConect.org</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8"/>
          <p:cNvSpPr txBox="1"/>
          <p:nvPr>
            <p:ph type="title"/>
          </p:nvPr>
        </p:nvSpPr>
        <p:spPr>
          <a:xfrm>
            <a:off x="381000" y="381000"/>
            <a:ext cx="8382000" cy="450900"/>
          </a:xfrm>
          <a:prstGeom prst="rect">
            <a:avLst/>
          </a:prstGeom>
        </p:spPr>
        <p:txBody>
          <a:bodyPr anchorCtr="0" anchor="t" bIns="38075" lIns="0" spcFirstLastPara="1" rIns="76175" wrap="square" tIns="38075">
            <a:spAutoFit/>
          </a:bodyPr>
          <a:lstStyle/>
          <a:p>
            <a:pPr indent="0" lvl="0" marL="0" rtl="0" algn="l">
              <a:spcBef>
                <a:spcPts val="0"/>
              </a:spcBef>
              <a:spcAft>
                <a:spcPts val="0"/>
              </a:spcAft>
              <a:buNone/>
            </a:pPr>
            <a:r>
              <a:rPr lang="en"/>
              <a:t>Objectives</a:t>
            </a:r>
            <a:r>
              <a:rPr lang="en"/>
              <a:t> </a:t>
            </a:r>
            <a:endParaRPr/>
          </a:p>
        </p:txBody>
      </p:sp>
      <p:sp>
        <p:nvSpPr>
          <p:cNvPr id="342" name="Google Shape;342;p48"/>
          <p:cNvSpPr txBox="1"/>
          <p:nvPr>
            <p:ph idx="4294967295" type="body"/>
          </p:nvPr>
        </p:nvSpPr>
        <p:spPr>
          <a:xfrm>
            <a:off x="381000" y="1024247"/>
            <a:ext cx="8382000" cy="3262200"/>
          </a:xfrm>
          <a:prstGeom prst="rect">
            <a:avLst/>
          </a:prstGeom>
        </p:spPr>
        <p:txBody>
          <a:bodyPr anchorCtr="0" anchor="t" bIns="38075" lIns="76175" spcFirstLastPara="1" rIns="76175" wrap="square" tIns="38075">
            <a:normAutofit/>
          </a:bodyPr>
          <a:lstStyle/>
          <a:p>
            <a:pPr indent="-361950" lvl="0" marL="457200" rtl="0" algn="l">
              <a:lnSpc>
                <a:spcPct val="115000"/>
              </a:lnSpc>
              <a:spcBef>
                <a:spcPts val="0"/>
              </a:spcBef>
              <a:spcAft>
                <a:spcPts val="0"/>
              </a:spcAft>
              <a:buSzPts val="2100"/>
              <a:buAutoNum type="arabicPeriod"/>
            </a:pPr>
            <a:r>
              <a:rPr lang="en"/>
              <a:t>Identify and define key areas of RPE Program Fundamentals including prevention, community change, and outcomes. </a:t>
            </a:r>
            <a:endParaRPr/>
          </a:p>
          <a:p>
            <a:pPr indent="-361950" lvl="0" marL="457200" rtl="0" algn="l">
              <a:lnSpc>
                <a:spcPct val="115000"/>
              </a:lnSpc>
              <a:spcBef>
                <a:spcPts val="0"/>
              </a:spcBef>
              <a:spcAft>
                <a:spcPts val="0"/>
              </a:spcAft>
              <a:buSzPts val="2100"/>
              <a:buAutoNum type="arabicPeriod"/>
            </a:pPr>
            <a:r>
              <a:rPr lang="en"/>
              <a:t>Identify community engagement approaches and strategies currently applied to the RPE Program. </a:t>
            </a:r>
            <a:endParaRPr/>
          </a:p>
          <a:p>
            <a:pPr indent="-361950" lvl="0" marL="457200" rtl="0" algn="l">
              <a:lnSpc>
                <a:spcPct val="115000"/>
              </a:lnSpc>
              <a:spcBef>
                <a:spcPts val="0"/>
              </a:spcBef>
              <a:spcAft>
                <a:spcPts val="0"/>
              </a:spcAft>
              <a:buSzPts val="2100"/>
              <a:buAutoNum type="arabicPeriod"/>
            </a:pPr>
            <a:r>
              <a:rPr lang="en"/>
              <a:t>Identify one (1) area for further study.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9"/>
          <p:cNvSpPr/>
          <p:nvPr/>
        </p:nvSpPr>
        <p:spPr>
          <a:xfrm>
            <a:off x="944194" y="925838"/>
            <a:ext cx="4441500" cy="29832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139700" marR="0" rtl="0" algn="l">
              <a:lnSpc>
                <a:spcPct val="90000"/>
              </a:lnSpc>
              <a:spcBef>
                <a:spcPts val="0"/>
              </a:spcBef>
              <a:spcAft>
                <a:spcPts val="0"/>
              </a:spcAft>
              <a:buClr>
                <a:schemeClr val="dk1"/>
              </a:buClr>
              <a:buSzPts val="800"/>
              <a:buFont typeface="Arial"/>
              <a:buNone/>
            </a:pPr>
            <a:r>
              <a:rPr b="0" i="0" lang="en" sz="2700" u="none" cap="none" strike="noStrike">
                <a:solidFill>
                  <a:schemeClr val="dk1"/>
                </a:solidFill>
                <a:latin typeface="Avenir"/>
                <a:ea typeface="Avenir"/>
                <a:cs typeface="Avenir"/>
                <a:sym typeface="Avenir"/>
              </a:rPr>
              <a:t>Frameworks</a:t>
            </a:r>
            <a:endParaRPr b="0" i="0" sz="2000" u="none" cap="none" strike="noStrike">
              <a:solidFill>
                <a:schemeClr val="dk1"/>
              </a:solidFill>
              <a:latin typeface="Avenir"/>
              <a:ea typeface="Avenir"/>
              <a:cs typeface="Avenir"/>
              <a:sym typeface="Avenir"/>
            </a:endParaRPr>
          </a:p>
          <a:p>
            <a:pPr indent="-304800" lvl="0" marL="520700" marR="0" rtl="0" algn="l">
              <a:lnSpc>
                <a:spcPct val="90000"/>
              </a:lnSpc>
              <a:spcBef>
                <a:spcPts val="900"/>
              </a:spcBef>
              <a:spcAft>
                <a:spcPts val="0"/>
              </a:spcAft>
              <a:buClr>
                <a:schemeClr val="accent4"/>
              </a:buClr>
              <a:buSzPts val="2000"/>
              <a:buFont typeface="Avenir"/>
              <a:buChar char="■"/>
            </a:pPr>
            <a:r>
              <a:rPr lang="en" sz="2000">
                <a:solidFill>
                  <a:schemeClr val="dk1"/>
                </a:solidFill>
                <a:latin typeface="Avenir"/>
                <a:ea typeface="Avenir"/>
                <a:cs typeface="Avenir"/>
                <a:sym typeface="Avenir"/>
              </a:rPr>
              <a:t>social justice</a:t>
            </a:r>
            <a:endParaRPr sz="2000">
              <a:solidFill>
                <a:schemeClr val="dk1"/>
              </a:solidFill>
              <a:latin typeface="Avenir"/>
              <a:ea typeface="Avenir"/>
              <a:cs typeface="Avenir"/>
              <a:sym typeface="Avenir"/>
            </a:endParaRPr>
          </a:p>
          <a:p>
            <a:pPr indent="-304800" lvl="0" marL="520700" marR="0" rtl="0" algn="l">
              <a:lnSpc>
                <a:spcPct val="90000"/>
              </a:lnSpc>
              <a:spcBef>
                <a:spcPts val="900"/>
              </a:spcBef>
              <a:spcAft>
                <a:spcPts val="0"/>
              </a:spcAft>
              <a:buClr>
                <a:schemeClr val="accent4"/>
              </a:buClr>
              <a:buSzPts val="2000"/>
              <a:buFont typeface="Avenir"/>
              <a:buChar char="■"/>
            </a:pPr>
            <a:r>
              <a:rPr b="0" i="0" lang="en" sz="2000" u="none" cap="none" strike="noStrike">
                <a:solidFill>
                  <a:schemeClr val="dk1"/>
                </a:solidFill>
                <a:latin typeface="Avenir"/>
                <a:ea typeface="Avenir"/>
                <a:cs typeface="Avenir"/>
                <a:sym typeface="Avenir"/>
              </a:rPr>
              <a:t>reproductive justice</a:t>
            </a:r>
            <a:endParaRPr b="0" i="0" sz="2000" u="none" cap="none" strike="noStrike">
              <a:solidFill>
                <a:schemeClr val="dk1"/>
              </a:solidFill>
              <a:latin typeface="Avenir"/>
              <a:ea typeface="Avenir"/>
              <a:cs typeface="Avenir"/>
              <a:sym typeface="Avenir"/>
            </a:endParaRPr>
          </a:p>
          <a:p>
            <a:pPr indent="-304800" lvl="0" marL="520700" marR="0" rtl="0" algn="l">
              <a:lnSpc>
                <a:spcPct val="90000"/>
              </a:lnSpc>
              <a:spcBef>
                <a:spcPts val="900"/>
              </a:spcBef>
              <a:spcAft>
                <a:spcPts val="0"/>
              </a:spcAft>
              <a:buClr>
                <a:schemeClr val="accent4"/>
              </a:buClr>
              <a:buSzPts val="2000"/>
              <a:buFont typeface="Avenir"/>
              <a:buChar char="■"/>
            </a:pPr>
            <a:r>
              <a:rPr b="0" i="0" lang="en" sz="2000" u="none" cap="none" strike="noStrike">
                <a:solidFill>
                  <a:schemeClr val="dk1"/>
                </a:solidFill>
                <a:latin typeface="Avenir"/>
                <a:ea typeface="Avenir"/>
                <a:cs typeface="Avenir"/>
                <a:sym typeface="Avenir"/>
              </a:rPr>
              <a:t>human rights</a:t>
            </a:r>
            <a:endParaRPr b="0" i="0" sz="2000" u="none" cap="none" strike="noStrike">
              <a:solidFill>
                <a:schemeClr val="dk1"/>
              </a:solidFill>
              <a:latin typeface="Avenir"/>
              <a:ea typeface="Avenir"/>
              <a:cs typeface="Avenir"/>
              <a:sym typeface="Avenir"/>
            </a:endParaRPr>
          </a:p>
          <a:p>
            <a:pPr indent="-304800" lvl="0" marL="520700" marR="0" rtl="0" algn="l">
              <a:lnSpc>
                <a:spcPct val="90000"/>
              </a:lnSpc>
              <a:spcBef>
                <a:spcPts val="900"/>
              </a:spcBef>
              <a:spcAft>
                <a:spcPts val="0"/>
              </a:spcAft>
              <a:buClr>
                <a:schemeClr val="accent4"/>
              </a:buClr>
              <a:buSzPts val="2000"/>
              <a:buFont typeface="Avenir"/>
              <a:buChar char="■"/>
            </a:pPr>
            <a:r>
              <a:rPr b="0" i="0" lang="en" sz="2000" u="none" cap="none" strike="noStrike">
                <a:solidFill>
                  <a:schemeClr val="dk1"/>
                </a:solidFill>
                <a:latin typeface="Avenir"/>
                <a:ea typeface="Avenir"/>
                <a:cs typeface="Avenir"/>
                <a:sym typeface="Avenir"/>
              </a:rPr>
              <a:t>feminist organizing</a:t>
            </a:r>
            <a:endParaRPr b="0" i="0" sz="2000" u="none" cap="none" strike="noStrike">
              <a:solidFill>
                <a:schemeClr val="dk1"/>
              </a:solidFill>
              <a:latin typeface="Avenir"/>
              <a:ea typeface="Avenir"/>
              <a:cs typeface="Avenir"/>
              <a:sym typeface="Avenir"/>
            </a:endParaRPr>
          </a:p>
          <a:p>
            <a:pPr indent="-304800" lvl="0" marL="520700" marR="0" rtl="0" algn="l">
              <a:lnSpc>
                <a:spcPct val="90000"/>
              </a:lnSpc>
              <a:spcBef>
                <a:spcPts val="900"/>
              </a:spcBef>
              <a:spcAft>
                <a:spcPts val="0"/>
              </a:spcAft>
              <a:buClr>
                <a:schemeClr val="accent4"/>
              </a:buClr>
              <a:buSzPts val="2000"/>
              <a:buFont typeface="Avenir"/>
              <a:buChar char="■"/>
            </a:pPr>
            <a:r>
              <a:rPr b="0" i="0" lang="en" sz="2000" u="none" cap="none" strike="noStrike">
                <a:solidFill>
                  <a:schemeClr val="dk1"/>
                </a:solidFill>
                <a:latin typeface="Avenir"/>
                <a:ea typeface="Avenir"/>
                <a:cs typeface="Avenir"/>
                <a:sym typeface="Avenir"/>
              </a:rPr>
              <a:t>criminal and legal</a:t>
            </a:r>
            <a:endParaRPr b="0" i="0" sz="2000" u="none" cap="none" strike="noStrike">
              <a:solidFill>
                <a:schemeClr val="dk1"/>
              </a:solidFill>
              <a:latin typeface="Avenir"/>
              <a:ea typeface="Avenir"/>
              <a:cs typeface="Avenir"/>
              <a:sym typeface="Avenir"/>
            </a:endParaRPr>
          </a:p>
          <a:p>
            <a:pPr indent="-304800" lvl="0" marL="520700" marR="0" rtl="0" algn="l">
              <a:lnSpc>
                <a:spcPct val="90000"/>
              </a:lnSpc>
              <a:spcBef>
                <a:spcPts val="900"/>
              </a:spcBef>
              <a:spcAft>
                <a:spcPts val="0"/>
              </a:spcAft>
              <a:buClr>
                <a:schemeClr val="accent4"/>
              </a:buClr>
              <a:buSzPts val="2000"/>
              <a:buFont typeface="Avenir"/>
              <a:buChar char="■"/>
            </a:pPr>
            <a:r>
              <a:rPr b="0" i="0" lang="en" sz="2000" u="none" cap="none" strike="noStrike">
                <a:solidFill>
                  <a:schemeClr val="dk1"/>
                </a:solidFill>
                <a:latin typeface="Avenir"/>
                <a:ea typeface="Avenir"/>
                <a:cs typeface="Avenir"/>
                <a:sym typeface="Avenir"/>
              </a:rPr>
              <a:t>public health</a:t>
            </a:r>
            <a:endParaRPr b="0" i="0" sz="1100" u="none" cap="none" strike="noStrike">
              <a:solidFill>
                <a:schemeClr val="dk1"/>
              </a:solidFill>
              <a:latin typeface="Avenir"/>
              <a:ea typeface="Avenir"/>
              <a:cs typeface="Avenir"/>
              <a:sym typeface="Avenir"/>
            </a:endParaRPr>
          </a:p>
        </p:txBody>
      </p:sp>
      <p:pic>
        <p:nvPicPr>
          <p:cNvPr descr="Gold three dimensional scale with one side tipped to the right with a burnt orange and teal background." id="349" name="Google Shape;349;p49"/>
          <p:cNvPicPr preferRelativeResize="0"/>
          <p:nvPr/>
        </p:nvPicPr>
        <p:blipFill rotWithShape="1">
          <a:blip r:embed="rId3">
            <a:alphaModFix/>
          </a:blip>
          <a:srcRect b="0" l="21982" r="21982" t="0"/>
          <a:stretch/>
        </p:blipFill>
        <p:spPr>
          <a:xfrm>
            <a:off x="6035040" y="925830"/>
            <a:ext cx="2640333" cy="2983231"/>
          </a:xfrm>
          <a:prstGeom prst="rect">
            <a:avLst/>
          </a:prstGeom>
          <a:noFill/>
          <a:ln cap="flat" cmpd="sng" w="28575">
            <a:solidFill>
              <a:schemeClr val="accent4"/>
            </a:solidFill>
            <a:prstDash val="solid"/>
            <a:round/>
            <a:headEnd len="sm" w="sm" type="none"/>
            <a:tailEnd len="sm" w="sm" type="none"/>
          </a:ln>
          <a:effectLst>
            <a:outerShdw blurRad="57150" rotWithShape="0" algn="bl" dir="5400000" dist="19050">
              <a:srgbClr val="000000">
                <a:alpha val="49410"/>
              </a:srgbClr>
            </a:outerShdw>
          </a:effectLst>
        </p:spPr>
      </p:pic>
      <p:pic>
        <p:nvPicPr>
          <p:cNvPr descr="VALOR US logo with the tagline &quot;Advancing Equity. Ending Sexual Violence.&quot; and the California RPE logo." id="350" name="Google Shape;350;p49"/>
          <p:cNvPicPr preferRelativeResize="0"/>
          <p:nvPr/>
        </p:nvPicPr>
        <p:blipFill rotWithShape="1">
          <a:blip r:embed="rId4">
            <a:alphaModFix/>
          </a:blip>
          <a:srcRect b="0" l="0" r="0" t="0"/>
          <a:stretch/>
        </p:blipFill>
        <p:spPr>
          <a:xfrm>
            <a:off x="6421149" y="4600894"/>
            <a:ext cx="658195" cy="3178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0"/>
          <p:cNvSpPr txBox="1"/>
          <p:nvPr>
            <p:ph type="title"/>
          </p:nvPr>
        </p:nvSpPr>
        <p:spPr>
          <a:xfrm>
            <a:off x="685800" y="342900"/>
            <a:ext cx="3071100" cy="20415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Personal Reflection</a:t>
            </a:r>
            <a:endParaRPr sz="2700">
              <a:solidFill>
                <a:schemeClr val="dk1"/>
              </a:solidFill>
              <a:latin typeface="Avenir"/>
              <a:ea typeface="Avenir"/>
              <a:cs typeface="Avenir"/>
              <a:sym typeface="Avenir"/>
            </a:endParaRPr>
          </a:p>
          <a:p>
            <a:pPr indent="-304800" lvl="0" marL="520700" rtl="0" algn="l">
              <a:lnSpc>
                <a:spcPct val="90000"/>
              </a:lnSpc>
              <a:spcBef>
                <a:spcPts val="800"/>
              </a:spcBef>
              <a:spcAft>
                <a:spcPts val="0"/>
              </a:spcAft>
              <a:buClr>
                <a:schemeClr val="accent4"/>
              </a:buClr>
              <a:buSzPts val="2000"/>
              <a:buFont typeface="Avenir"/>
              <a:buChar char="■"/>
            </a:pPr>
            <a:r>
              <a:rPr lang="en" sz="2000">
                <a:solidFill>
                  <a:schemeClr val="dk1"/>
                </a:solidFill>
                <a:latin typeface="Avenir"/>
                <a:ea typeface="Avenir"/>
                <a:cs typeface="Avenir"/>
                <a:sym typeface="Avenir"/>
              </a:rPr>
              <a:t>What is your </a:t>
            </a:r>
            <a:br>
              <a:rPr lang="en" sz="2000">
                <a:solidFill>
                  <a:schemeClr val="dk1"/>
                </a:solidFill>
                <a:latin typeface="Avenir"/>
                <a:ea typeface="Avenir"/>
                <a:cs typeface="Avenir"/>
                <a:sym typeface="Avenir"/>
              </a:rPr>
            </a:br>
            <a:r>
              <a:rPr lang="en" sz="2000">
                <a:solidFill>
                  <a:schemeClr val="dk1"/>
                </a:solidFill>
                <a:latin typeface="Avenir"/>
                <a:ea typeface="Avenir"/>
                <a:cs typeface="Avenir"/>
                <a:sym typeface="Avenir"/>
              </a:rPr>
              <a:t>personal mission? </a:t>
            </a:r>
            <a:endParaRPr sz="2000">
              <a:solidFill>
                <a:schemeClr val="dk1"/>
              </a:solidFill>
              <a:latin typeface="Avenir"/>
              <a:ea typeface="Avenir"/>
              <a:cs typeface="Avenir"/>
              <a:sym typeface="Avenir"/>
            </a:endParaRPr>
          </a:p>
          <a:p>
            <a:pPr indent="-304800" lvl="0" marL="520700" rtl="0" algn="l">
              <a:lnSpc>
                <a:spcPct val="90000"/>
              </a:lnSpc>
              <a:spcBef>
                <a:spcPts val="800"/>
              </a:spcBef>
              <a:spcAft>
                <a:spcPts val="0"/>
              </a:spcAft>
              <a:buClr>
                <a:schemeClr val="accent4"/>
              </a:buClr>
              <a:buSzPts val="2000"/>
              <a:buFont typeface="Avenir"/>
              <a:buChar char="■"/>
            </a:pPr>
            <a:r>
              <a:rPr lang="en" sz="2000">
                <a:solidFill>
                  <a:schemeClr val="dk1"/>
                </a:solidFill>
                <a:latin typeface="Avenir"/>
                <a:ea typeface="Avenir"/>
                <a:cs typeface="Avenir"/>
                <a:sym typeface="Avenir"/>
              </a:rPr>
              <a:t>Does it connect </a:t>
            </a:r>
            <a:br>
              <a:rPr lang="en" sz="2000">
                <a:solidFill>
                  <a:schemeClr val="dk1"/>
                </a:solidFill>
                <a:latin typeface="Avenir"/>
                <a:ea typeface="Avenir"/>
                <a:cs typeface="Avenir"/>
                <a:sym typeface="Avenir"/>
              </a:rPr>
            </a:br>
            <a:r>
              <a:rPr lang="en" sz="2000">
                <a:solidFill>
                  <a:schemeClr val="dk1"/>
                </a:solidFill>
                <a:latin typeface="Avenir"/>
                <a:ea typeface="Avenir"/>
                <a:cs typeface="Avenir"/>
                <a:sym typeface="Avenir"/>
              </a:rPr>
              <a:t>to any of these frameworks?</a:t>
            </a:r>
            <a:endParaRPr sz="2700">
              <a:solidFill>
                <a:schemeClr val="dk1"/>
              </a:solidFill>
              <a:latin typeface="Avenir"/>
              <a:ea typeface="Avenir"/>
              <a:cs typeface="Avenir"/>
              <a:sym typeface="Avenir"/>
            </a:endParaRPr>
          </a:p>
        </p:txBody>
      </p:sp>
      <p:pic>
        <p:nvPicPr>
          <p:cNvPr descr="Colorful woman presenting person with leaves flowing out of her hair and a natural background with butterflies. " id="357" name="Google Shape;357;p50"/>
          <p:cNvPicPr preferRelativeResize="0"/>
          <p:nvPr>
            <p:ph idx="1" type="body"/>
          </p:nvPr>
        </p:nvPicPr>
        <p:blipFill rotWithShape="1">
          <a:blip r:embed="rId3">
            <a:alphaModFix/>
          </a:blip>
          <a:srcRect b="0" l="15355" r="15348" t="0"/>
          <a:stretch/>
        </p:blipFill>
        <p:spPr>
          <a:xfrm>
            <a:off x="3792390" y="347250"/>
            <a:ext cx="4880400" cy="3948000"/>
          </a:xfrm>
          <a:prstGeom prst="rect">
            <a:avLst/>
          </a:prstGeom>
          <a:noFill/>
          <a:ln cap="flat" cmpd="sng" w="28575">
            <a:solidFill>
              <a:schemeClr val="accent4"/>
            </a:solidFill>
            <a:prstDash val="solid"/>
            <a:round/>
            <a:headEnd len="sm" w="sm" type="none"/>
            <a:tailEnd len="sm" w="sm" type="none"/>
          </a:ln>
          <a:effectLst>
            <a:outerShdw blurRad="57150" rotWithShape="0" algn="bl" dir="5400000" dist="19050">
              <a:srgbClr val="000000">
                <a:alpha val="49410"/>
              </a:srgbClr>
            </a:outerShdw>
          </a:effectLst>
        </p:spPr>
      </p:pic>
      <p:pic>
        <p:nvPicPr>
          <p:cNvPr descr="VALOR US logo with the tagline &quot;Advancing Equity. Ending Sexual Violence.&quot; and the California RPE logo." id="358" name="Google Shape;358;p50"/>
          <p:cNvPicPr preferRelativeResize="0"/>
          <p:nvPr/>
        </p:nvPicPr>
        <p:blipFill rotWithShape="1">
          <a:blip r:embed="rId4">
            <a:alphaModFix/>
          </a:blip>
          <a:srcRect b="0" l="0" r="0" t="0"/>
          <a:stretch/>
        </p:blipFill>
        <p:spPr>
          <a:xfrm>
            <a:off x="6421149" y="4600894"/>
            <a:ext cx="658195" cy="3178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1"/>
          <p:cNvSpPr txBox="1"/>
          <p:nvPr>
            <p:ph type="title"/>
          </p:nvPr>
        </p:nvSpPr>
        <p:spPr>
          <a:xfrm>
            <a:off x="685800" y="342900"/>
            <a:ext cx="8382000" cy="450900"/>
          </a:xfrm>
          <a:prstGeom prst="rect">
            <a:avLst/>
          </a:prstGeom>
          <a:noFill/>
          <a:ln>
            <a:noFill/>
          </a:ln>
        </p:spPr>
        <p:txBody>
          <a:bodyPr anchorCtr="0" anchor="t" bIns="38075" lIns="0" spcFirstLastPara="1" rIns="76175" wrap="square" tIns="38075">
            <a:spAutoFit/>
          </a:bodyPr>
          <a:lstStyle/>
          <a:p>
            <a:pPr indent="0" lvl="0" marL="0" rtl="0" algn="l">
              <a:lnSpc>
                <a:spcPct val="90000"/>
              </a:lnSpc>
              <a:spcBef>
                <a:spcPts val="0"/>
              </a:spcBef>
              <a:spcAft>
                <a:spcPts val="0"/>
              </a:spcAft>
              <a:buSzPts val="1500"/>
              <a:buNone/>
            </a:pPr>
            <a:r>
              <a:rPr lang="en" sz="2700">
                <a:solidFill>
                  <a:schemeClr val="dk1"/>
                </a:solidFill>
                <a:latin typeface="Avenir"/>
                <a:ea typeface="Avenir"/>
                <a:cs typeface="Avenir"/>
                <a:sym typeface="Avenir"/>
              </a:rPr>
              <a:t>Public Health</a:t>
            </a:r>
            <a:endParaRPr sz="2700">
              <a:solidFill>
                <a:schemeClr val="dk1"/>
              </a:solidFill>
              <a:latin typeface="Avenir"/>
              <a:ea typeface="Avenir"/>
              <a:cs typeface="Avenir"/>
              <a:sym typeface="Avenir"/>
            </a:endParaRPr>
          </a:p>
        </p:txBody>
      </p:sp>
      <p:pic>
        <p:nvPicPr>
          <p:cNvPr descr="Young boy presenting person with a green hoodie and backpack wearing a medical mask and small green glowing orbs and diverse people behind him walking a city street. " id="365" name="Google Shape;365;p51"/>
          <p:cNvPicPr preferRelativeResize="0"/>
          <p:nvPr>
            <p:ph idx="1" type="body"/>
          </p:nvPr>
        </p:nvPicPr>
        <p:blipFill rotWithShape="1">
          <a:blip r:embed="rId3">
            <a:alphaModFix/>
          </a:blip>
          <a:srcRect b="0" l="18818" r="18825" t="0"/>
          <a:stretch/>
        </p:blipFill>
        <p:spPr>
          <a:xfrm>
            <a:off x="3749203" y="347250"/>
            <a:ext cx="4923600" cy="3948000"/>
          </a:xfrm>
          <a:prstGeom prst="rect">
            <a:avLst/>
          </a:prstGeom>
          <a:noFill/>
          <a:ln cap="flat" cmpd="sng" w="28575">
            <a:solidFill>
              <a:schemeClr val="accent4"/>
            </a:solidFill>
            <a:prstDash val="solid"/>
            <a:round/>
            <a:headEnd len="sm" w="sm" type="none"/>
            <a:tailEnd len="sm" w="sm" type="none"/>
          </a:ln>
          <a:effectLst>
            <a:outerShdw blurRad="57150" rotWithShape="0" algn="bl" dir="5400000" dist="19050">
              <a:srgbClr val="000000">
                <a:alpha val="49410"/>
              </a:srgbClr>
            </a:outerShdw>
          </a:effectLst>
        </p:spPr>
      </p:pic>
      <p:pic>
        <p:nvPicPr>
          <p:cNvPr descr="VALOR US logo with the tagline &quot;Advancing Equity. Ending Sexual Violence.&quot; and the California RPE logo." id="366" name="Google Shape;366;p51"/>
          <p:cNvPicPr preferRelativeResize="0"/>
          <p:nvPr/>
        </p:nvPicPr>
        <p:blipFill rotWithShape="1">
          <a:blip r:embed="rId4">
            <a:alphaModFix/>
          </a:blip>
          <a:srcRect b="0" l="0" r="0" t="0"/>
          <a:stretch/>
        </p:blipFill>
        <p:spPr>
          <a:xfrm>
            <a:off x="6421149" y="4600894"/>
            <a:ext cx="658195" cy="317869"/>
          </a:xfrm>
          <a:prstGeom prst="rect">
            <a:avLst/>
          </a:prstGeom>
          <a:noFill/>
          <a:ln>
            <a:noFill/>
          </a:ln>
        </p:spPr>
      </p:pic>
      <p:sp>
        <p:nvSpPr>
          <p:cNvPr id="367" name="Google Shape;367;p51"/>
          <p:cNvSpPr txBox="1"/>
          <p:nvPr/>
        </p:nvSpPr>
        <p:spPr>
          <a:xfrm>
            <a:off x="685800" y="4000594"/>
            <a:ext cx="2250000" cy="631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solidFill>
                  <a:schemeClr val="dk1"/>
                </a:solidFill>
                <a:latin typeface="Calibri"/>
                <a:ea typeface="Calibri"/>
                <a:cs typeface="Calibri"/>
                <a:sym typeface="Calibri"/>
              </a:rPr>
              <a:t>Centers for Disease Control. Rape Prevention and Education Program. Retrieved from: </a:t>
            </a:r>
            <a:r>
              <a:rPr lang="en" sz="800" u="sng">
                <a:solidFill>
                  <a:schemeClr val="hlink"/>
                </a:solidFill>
                <a:hlinkClick r:id="rId5"/>
              </a:rPr>
              <a:t>https://www.cdc.gov/sexual-violence/programs/index.html</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