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5" r:id="rId5"/>
    <p:sldMasterId id="214748367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Lst>
  <p:sldSz cy="6858000" cx="9144000"/>
  <p:notesSz cx="6858000" cy="9144000"/>
  <p:embeddedFontLst>
    <p:embeddedFont>
      <p:font typeface="Tahoma"/>
      <p:regular r:id="rId62"/>
      <p:bold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4" roundtripDataSignature="AMtx7mgpSNpAvhbNrQVzPu8gVa5EYQ2+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4D15D37-FA7A-45B0-91E4-BCE3F6BB5954}">
  <a:tblStyle styleId="{24D15D37-FA7A-45B0-91E4-BCE3F6BB5954}"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Tahoma-regular.fntdata"/><Relationship Id="rId61" Type="http://schemas.openxmlformats.org/officeDocument/2006/relationships/slide" Target="slides/slide54.xml"/><Relationship Id="rId20" Type="http://schemas.openxmlformats.org/officeDocument/2006/relationships/slide" Target="slides/slide13.xml"/><Relationship Id="rId64" Type="http://customschemas.google.com/relationships/presentationmetadata" Target="metadata"/><Relationship Id="rId63" Type="http://schemas.openxmlformats.org/officeDocument/2006/relationships/font" Target="fonts/Tahoma-bold.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Neurodiversity" TargetMode="External"/><Relationship Id="rId3" Type="http://schemas.openxmlformats.org/officeDocument/2006/relationships/hyperlink" Target="https://www.hearingvoicesusa.org/" TargetMode="External"/><Relationship Id="rId4" Type="http://schemas.openxmlformats.org/officeDocument/2006/relationships/hyperlink" Target="https://mindfreedom.org/" TargetMode="External"/><Relationship Id="rId5" Type="http://schemas.openxmlformats.org/officeDocument/2006/relationships/hyperlink" Target="https://fireweedcollective.org/" TargetMode="External"/><Relationship Id="rId6" Type="http://schemas.openxmlformats.org/officeDocument/2006/relationships/hyperlink" Target="https://wildfloweralliance.org/" TargetMode="External"/><Relationship Id="rId7" Type="http://schemas.openxmlformats.org/officeDocument/2006/relationships/hyperlink" Target="https://www.madinamerica.com/" TargetMode="External"/><Relationship Id="rId8" Type="http://schemas.openxmlformats.org/officeDocument/2006/relationships/hyperlink" Target="https://www.madculture.org/madprid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mc.ncbi.nlm.nih.gov/articles/PMC11291586/" TargetMode="External"/><Relationship Id="rId3" Type="http://schemas.openxmlformats.org/officeDocument/2006/relationships/hyperlink" Target="https://www.nimh.nih.gov/health/statistics/mental-illness" TargetMode="External"/><Relationship Id="rId4" Type="http://schemas.openxmlformats.org/officeDocument/2006/relationships/hyperlink" Target="https://www.nimh.nih.gov/health/statistics/mental-illnes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mc.ncbi.nlm.nih.gov/articles/PMC9947477/" TargetMode="External"/><Relationship Id="rId3" Type="http://schemas.openxmlformats.org/officeDocument/2006/relationships/hyperlink" Target="https://www.nami.org/wp-content/uploads/2023/10/NAMI_CriminalJusticeSystem-v5.pdf"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sychologytoday.com/us/blog/evidence-based-living/202103/why-the-incarcerated-are-more-likely-die-suicide?msockid=1542ca83187764710294df4d191d6535"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mi.org/Advocacy/Policy-Priorities/Improving-Health/Mental-Health-Treatment-While-Incarcerated/"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rearesourcecenter.org/sites/default/files/content/preafinalstandardstype-juveniles.pdf"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mi.org/" TargetMode="External"/><Relationship Id="rId3" Type="http://schemas.openxmlformats.org/officeDocument/2006/relationships/hyperlink" Target="https://wildfloweralliance.org/" TargetMode="External"/><Relationship Id="rId4" Type="http://schemas.openxmlformats.org/officeDocument/2006/relationships/hyperlink" Target="https://www.hearingvoicesusa.org/" TargetMode="External"/><Relationship Id="rId5" Type="http://schemas.openxmlformats.org/officeDocument/2006/relationships/hyperlink" Target="https://mindfreedom.org/" TargetMode="External"/><Relationship Id="rId6" Type="http://schemas.openxmlformats.org/officeDocument/2006/relationships/hyperlink" Target="https://fireweedcollective.org/" TargetMode="External"/><Relationship Id="rId7" Type="http://schemas.openxmlformats.org/officeDocument/2006/relationships/hyperlink" Target="https://www.madinamerica.com/" TargetMode="External"/><Relationship Id="rId8" Type="http://schemas.openxmlformats.org/officeDocument/2006/relationships/hyperlink" Target="https://power2u.org/"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Welcome, everyone and thank you for joining us for today’s training, “Mental Wellness for Survivors in Detention.”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This is a deeply important topic, as clients in detention are often survivors of trauma who face unique mental health challenges. Our goal for today is to provide insights into these challenges and offer strategies to promote mental wellness in detention settings.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As folk are getting settled in, feel free to introduce yourself in the chat. Let us know your name, pronouns, what agency you’re from and your role there! </a:t>
            </a:r>
            <a:endParaRPr/>
          </a:p>
        </p:txBody>
      </p:sp>
      <p:sp>
        <p:nvSpPr>
          <p:cNvPr id="294" name="Google Shape;294;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4ed7658e91_0_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34ed7658e91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wanted to </a:t>
            </a:r>
            <a:r>
              <a:rPr lang="en-US"/>
              <a:t>briefly </a:t>
            </a:r>
            <a:r>
              <a:rPr lang="en-US"/>
              <a:t>highlight that there is a diversity of experiences among those with mental health diagnoses, some of whom reframe their identities and experiences beyond the language of conventional psychiatry.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Some of you may be familiar with terms like “Neurodivergent” or “Neurodiversity” which “</a:t>
            </a:r>
            <a:r>
              <a:rPr lang="en-US"/>
              <a:t>refers to those "whose neurocognitive functioning diverges from dominant societal norms in multiple ways" It’s commonly used when describing those on the autism or adhd spectrum but  is also used as an umbrella term to describe people with atypical mental and behavioral traits, such as mood,[118] personality,[119] and eating disorders.” </a:t>
            </a:r>
            <a:r>
              <a:rPr lang="en-US"/>
              <a:t> From the </a:t>
            </a:r>
            <a:r>
              <a:rPr lang="en-US" sz="1100" u="sng">
                <a:solidFill>
                  <a:schemeClr val="hlink"/>
                </a:solidFill>
                <a:latin typeface="Arial"/>
                <a:ea typeface="Arial"/>
                <a:cs typeface="Arial"/>
                <a:sym typeface="Arial"/>
                <a:hlinkClick r:id="rId2"/>
              </a:rPr>
              <a:t>Neurodiversity - Wikipedia</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Some people with diagnoses refer to themselves as “Mad,” and there has been a mad pride movement to advance rights for those with this experience. According to the Center for Mad Culture:  “Mad Pride is a movement that celebrates madness as a cultural identity, challenges psychiatric oppression, and fosters community among those labeled as 'mentally ill.'”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a:t>
            </a:r>
            <a:r>
              <a:rPr lang="en-US"/>
              <a:t>We wanted to acknowledge that the clients you work with may have their own understanding of their minds and behaviors. We’ll include additional resources for further reading on these topics.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Resources: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solidFill>
                  <a:schemeClr val="hlink"/>
                </a:solidFill>
                <a:hlinkClick r:id="rId3"/>
              </a:rPr>
              <a:t>https://www.hearingvoicesusa.org/</a:t>
            </a:r>
            <a:endParaRPr/>
          </a:p>
          <a:p>
            <a:pPr indent="0" lvl="0" marL="0" rtl="0" algn="l">
              <a:lnSpc>
                <a:spcPct val="100000"/>
              </a:lnSpc>
              <a:spcBef>
                <a:spcPts val="0"/>
              </a:spcBef>
              <a:spcAft>
                <a:spcPts val="0"/>
              </a:spcAft>
              <a:buSzPts val="1400"/>
              <a:buNone/>
            </a:pPr>
            <a:r>
              <a:rPr lang="en-US" u="sng">
                <a:solidFill>
                  <a:schemeClr val="hlink"/>
                </a:solidFill>
                <a:hlinkClick r:id="rId4"/>
              </a:rPr>
              <a:t>https://mindfreedom.org/</a:t>
            </a:r>
            <a:endParaRPr/>
          </a:p>
          <a:p>
            <a:pPr indent="0" lvl="0" marL="0" rtl="0" algn="l">
              <a:lnSpc>
                <a:spcPct val="100000"/>
              </a:lnSpc>
              <a:spcBef>
                <a:spcPts val="0"/>
              </a:spcBef>
              <a:spcAft>
                <a:spcPts val="0"/>
              </a:spcAft>
              <a:buSzPts val="1400"/>
              <a:buNone/>
            </a:pPr>
            <a:r>
              <a:rPr lang="en-US" u="sng">
                <a:solidFill>
                  <a:schemeClr val="hlink"/>
                </a:solidFill>
                <a:hlinkClick r:id="rId5"/>
              </a:rPr>
              <a:t>https://fireweedcollective.org/</a:t>
            </a:r>
            <a:endParaRPr/>
          </a:p>
          <a:p>
            <a:pPr indent="0" lvl="0" marL="0" rtl="0" algn="l">
              <a:lnSpc>
                <a:spcPct val="100000"/>
              </a:lnSpc>
              <a:spcBef>
                <a:spcPts val="0"/>
              </a:spcBef>
              <a:spcAft>
                <a:spcPts val="0"/>
              </a:spcAft>
              <a:buSzPts val="1400"/>
              <a:buNone/>
            </a:pPr>
            <a:r>
              <a:rPr lang="en-US" u="sng">
                <a:solidFill>
                  <a:schemeClr val="hlink"/>
                </a:solidFill>
                <a:hlinkClick r:id="rId6"/>
              </a:rPr>
              <a:t>https://wildfloweralliance.org/</a:t>
            </a:r>
            <a:endParaRPr/>
          </a:p>
          <a:p>
            <a:pPr indent="0" lvl="0" marL="0" rtl="0" algn="l">
              <a:lnSpc>
                <a:spcPct val="100000"/>
              </a:lnSpc>
              <a:spcBef>
                <a:spcPts val="0"/>
              </a:spcBef>
              <a:spcAft>
                <a:spcPts val="0"/>
              </a:spcAft>
              <a:buSzPts val="1400"/>
              <a:buNone/>
            </a:pPr>
            <a:r>
              <a:rPr lang="en-US" u="sng">
                <a:solidFill>
                  <a:schemeClr val="hlink"/>
                </a:solidFill>
                <a:hlinkClick r:id="rId7"/>
              </a:rPr>
              <a:t>https://www.madinamerica.com/</a:t>
            </a:r>
            <a:endParaRPr/>
          </a:p>
          <a:p>
            <a:pPr indent="0" lvl="0" marL="0" rtl="0" algn="l">
              <a:spcBef>
                <a:spcPts val="0"/>
              </a:spcBef>
              <a:spcAft>
                <a:spcPts val="0"/>
              </a:spcAft>
              <a:buClr>
                <a:schemeClr val="dk1"/>
              </a:buClr>
              <a:buSzPts val="1400"/>
              <a:buFont typeface="Arial"/>
              <a:buNone/>
            </a:pPr>
            <a:r>
              <a:rPr lang="en-US" u="sng">
                <a:solidFill>
                  <a:schemeClr val="hlink"/>
                </a:solidFill>
                <a:hlinkClick r:id="rId8"/>
              </a:rPr>
              <a:t>https://www.madculture.org/madpride/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65" name="Google Shape;365;g34ed7658e91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14971f8e79_2_12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314971f8e79_2_1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take a moment to consider how widespread mental health challenges are in our society. Approximately 1 in 5 or 20% of adults in the U.S. live with Mental Illness - it’s possible that the number is higher given that individuals may be underdiagnosed or misdiagnosed. 1 in 17 people in the US will develop what is considered a serious mental illness (SMI) which typically refers to diagnoses such as bipolar or schizophrenia.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Given the prevalence of mental illness in society, it’s likely that you are already working with survivors who have a diagnosis, whether they disclose this information or not. In fact according to the National Institute of Health “Sexual violence has been identified as a major determinant of poor mental health, with victims of sexual violence exhibiting higher rates of depressive disorders, PTSD, general anxiety disorders and eating disorders.” So another reminder that your work  as an advocate is critical to support survivors with mental health diagnoses both in and out of custody.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2"/>
              </a:rPr>
              <a:t>Prevalence and risk of sexual violence victimization among mental health service users: a systematic review and meta-analyses - PMC</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Adult Data: </a:t>
            </a:r>
            <a:r>
              <a:rPr lang="en-US" sz="1100" u="sng">
                <a:solidFill>
                  <a:schemeClr val="hlink"/>
                </a:solidFill>
                <a:latin typeface="Arial"/>
                <a:ea typeface="Arial"/>
                <a:cs typeface="Arial"/>
                <a:sym typeface="Arial"/>
                <a:hlinkClick r:id="rId3"/>
              </a:rPr>
              <a:t>Mental Illness - National Institute of Mental Health (NIMH</a:t>
            </a:r>
            <a:r>
              <a:rPr lang="en-US" sz="1100" u="sng">
                <a:solidFill>
                  <a:schemeClr val="hlink"/>
                </a:solidFill>
                <a:latin typeface="Arial"/>
                <a:ea typeface="Arial"/>
                <a:cs typeface="Arial"/>
                <a:sym typeface="Arial"/>
                <a:hlinkClick r:id="rId4"/>
              </a:rPr>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200"/>
              <a:buFont typeface="Arial"/>
              <a:buNone/>
            </a:pPr>
            <a:r>
              <a:rPr lang="en-US" sz="1000">
                <a:latin typeface="Tahoma"/>
                <a:ea typeface="Tahoma"/>
                <a:cs typeface="Tahoma"/>
                <a:sym typeface="Tahoma"/>
              </a:rPr>
              <a:t>Whitney DG, Peterson MD. </a:t>
            </a:r>
            <a:r>
              <a:rPr i="1" lang="en-US" sz="1000">
                <a:latin typeface="Tahoma"/>
                <a:ea typeface="Tahoma"/>
                <a:cs typeface="Tahoma"/>
                <a:sym typeface="Tahoma"/>
              </a:rPr>
              <a:t>US National and State-Level Prevalence of Mental Health Disorders and Disparities of Mental Health Care Use in Children.</a:t>
            </a:r>
            <a:r>
              <a:rPr lang="en-US" sz="1000">
                <a:latin typeface="Tahoma"/>
                <a:ea typeface="Tahoma"/>
                <a:cs typeface="Tahoma"/>
                <a:sym typeface="Tahoma"/>
              </a:rPr>
              <a:t> (JAMA Pediatr. 2019)</a:t>
            </a:r>
            <a:endParaRPr i="1" sz="1000">
              <a:latin typeface="Tahoma"/>
              <a:ea typeface="Tahoma"/>
              <a:cs typeface="Tahoma"/>
              <a:sym typeface="Tahoma"/>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1db7b2740c_2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31db7b2740c_2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 pathologize means to unfairly and wrongly treat someone and/or their thoughts and behaviors as psychologically abnormal or unhealthy. In the field of mental health, it is the practice of seeing symptoms as an indication of a disorder, rather than understanding and accepting certain behaviors as a different kind of normal. This practice has real consequences for incarcerated survivors whose behavior often leads to their under-, over- or misdiagnosis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There are a number of factors which lead to the disproportionate pathologization of people of color, including systemic racism, mental health staff which do not reflect the communities that they serve, and lack of understanding of diverse emotional responses, experiences and even cultural practices which do not reflect the norms of the dominant society. Communities of color experience barriers in accessing culturally informed mental health treatment and face additional stigma and discrimination when seeking support services, leading to </a:t>
            </a:r>
            <a:r>
              <a:rPr lang="en-US"/>
              <a:t>distrust of service providers</a:t>
            </a:r>
            <a:r>
              <a:rPr lang="en-US"/>
              <a:t>. Psychological testing tends to reflect white - Eurocentric values leading to the over pathologization of minority groups. Additionally, racial oppression is itself a contributing factor to psychological distress. Statistics show that “</a:t>
            </a:r>
            <a:r>
              <a:rPr lang="en-US"/>
              <a:t>Black communities are diagnosed with schizophrenia-spectrum disorders at a rate that is three to four times higher than White communities.” The onset of severe psychiatric symptoms often propels Black and Brown people into interactions with law enforcement which may lead to forced hospitalization, incarceration or even death by police violence.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Communities of color are more likely to experience criminalization of mental health symptoms, rather than treatment or care. The disparities continue when in custody - </a:t>
            </a:r>
            <a:endParaRPr/>
          </a:p>
          <a:p>
            <a:pPr indent="0" lvl="0" marL="0" rtl="0" algn="l">
              <a:lnSpc>
                <a:spcPct val="100000"/>
              </a:lnSpc>
              <a:spcBef>
                <a:spcPts val="0"/>
              </a:spcBef>
              <a:spcAft>
                <a:spcPts val="0"/>
              </a:spcAft>
              <a:buSzPts val="1400"/>
              <a:buNone/>
            </a:pPr>
            <a:r>
              <a:rPr lang="en-US"/>
              <a:t>Among incarcerated people with a mental health condition, non-white individuals are more likely to be held in solitary confinement, be injured and stay longer in jail (NAMI). </a:t>
            </a:r>
            <a:endParaRPr/>
          </a:p>
          <a:p>
            <a:pPr indent="0" lvl="0" marL="0" marR="50800" rtl="0" algn="l">
              <a:lnSpc>
                <a:spcPct val="115000"/>
              </a:lnSpc>
              <a:spcBef>
                <a:spcPts val="400"/>
              </a:spcBef>
              <a:spcAft>
                <a:spcPts val="0"/>
              </a:spcAft>
              <a:buNone/>
            </a:pPr>
            <a:r>
              <a:t/>
            </a:r>
            <a:endParaRPr>
              <a:solidFill>
                <a:srgbClr val="293340"/>
              </a:solidFill>
              <a:highlight>
                <a:srgbClr val="FFFFFF"/>
              </a:highlight>
              <a:latin typeface="Arial"/>
              <a:ea typeface="Arial"/>
              <a:cs typeface="Arial"/>
              <a:sym typeface="Arial"/>
            </a:endParaRPr>
          </a:p>
          <a:p>
            <a:pPr indent="0" lvl="0" marL="0" marR="50800" rtl="0" algn="l">
              <a:lnSpc>
                <a:spcPct val="115000"/>
              </a:lnSpc>
              <a:spcBef>
                <a:spcPts val="400"/>
              </a:spcBef>
              <a:spcAft>
                <a:spcPts val="0"/>
              </a:spcAft>
              <a:buNone/>
            </a:pPr>
            <a:r>
              <a:t/>
            </a:r>
            <a:endParaRPr b="1">
              <a:solidFill>
                <a:srgbClr val="293340"/>
              </a:solidFill>
              <a:highlight>
                <a:srgbClr val="FFFFFF"/>
              </a:highlight>
              <a:latin typeface="Arial"/>
              <a:ea typeface="Arial"/>
              <a:cs typeface="Arial"/>
              <a:sym typeface="Arial"/>
            </a:endParaRPr>
          </a:p>
          <a:p>
            <a:pPr indent="0" lvl="0" marL="0" marR="50800" rtl="0" algn="l">
              <a:lnSpc>
                <a:spcPct val="115000"/>
              </a:lnSpc>
              <a:spcBef>
                <a:spcPts val="400"/>
              </a:spcBef>
              <a:spcAft>
                <a:spcPts val="0"/>
              </a:spcAft>
              <a:buNone/>
            </a:pPr>
            <a:r>
              <a:t/>
            </a:r>
            <a:endParaRPr b="1">
              <a:solidFill>
                <a:srgbClr val="293340"/>
              </a:solidFill>
              <a:highlight>
                <a:srgbClr val="FFFFFF"/>
              </a:highlight>
              <a:latin typeface="Arial"/>
              <a:ea typeface="Arial"/>
              <a:cs typeface="Arial"/>
              <a:sym typeface="Arial"/>
            </a:endParaRPr>
          </a:p>
          <a:p>
            <a:pPr indent="0" lvl="0" marL="0" marR="50800" rtl="0" algn="l">
              <a:lnSpc>
                <a:spcPct val="115000"/>
              </a:lnSpc>
              <a:spcBef>
                <a:spcPts val="400"/>
              </a:spcBef>
              <a:spcAft>
                <a:spcPts val="0"/>
              </a:spcAft>
              <a:buNone/>
            </a:pPr>
            <a:r>
              <a:t/>
            </a:r>
            <a:endParaRPr>
              <a:solidFill>
                <a:srgbClr val="293340"/>
              </a:solidFill>
              <a:highlight>
                <a:srgbClr val="FFFFFF"/>
              </a:highlight>
              <a:latin typeface="Arial"/>
              <a:ea typeface="Arial"/>
              <a:cs typeface="Arial"/>
              <a:sym typeface="Arial"/>
            </a:endParaRPr>
          </a:p>
          <a:p>
            <a:pPr indent="0" lvl="0" marL="0" marR="50800" rtl="0" algn="l">
              <a:lnSpc>
                <a:spcPct val="115000"/>
              </a:lnSpc>
              <a:spcBef>
                <a:spcPts val="400"/>
              </a:spcBef>
              <a:spcAft>
                <a:spcPts val="0"/>
              </a:spcAft>
              <a:buNone/>
            </a:pPr>
            <a:r>
              <a:rPr lang="en-US" sz="1100" u="sng">
                <a:solidFill>
                  <a:schemeClr val="hlink"/>
                </a:solidFill>
                <a:latin typeface="Arial"/>
                <a:ea typeface="Arial"/>
                <a:cs typeface="Arial"/>
                <a:sym typeface="Arial"/>
                <a:hlinkClick r:id="rId2"/>
              </a:rPr>
              <a:t>The weaponization of medicine: Early psychosis in the Black community and the need for racially informed mental healthcare - PMC</a:t>
            </a:r>
            <a:endParaRPr>
              <a:solidFill>
                <a:srgbClr val="293340"/>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rPr lang="en-US" u="sng">
                <a:solidFill>
                  <a:schemeClr val="hlink"/>
                </a:solidFill>
                <a:hlinkClick r:id="rId3"/>
              </a:rPr>
              <a:t>https://www.nami.org/wp-content/uploads/2023/10/NAMI_CriminalJusticeSystem-v5.pdf</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12e41ad6bc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pause here and reflect and ask ourselves: How can detention environments amplify trauma symptoms and mental health challenges? This is an important topic because the environment can play a huge role on mental health -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If needed: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instance, let's think about isolation. For someone with PTSD, being placed in solitary confinement can feel like reliving their trauma all over again. While structure can be helpful, overly rigid systems with no room for autonomy can trigger feelings of powerlessness, especially for individuals  who have already experienced control and abuse in their lives.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Another example, can include a lack of privacy. Lack of privacy can be a big issue because imagine being in a space where you can’t let your guard down. For incarcerated people with anxiety and depression, this can significantly worsen their symptoms.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Now I would like to open this up to our group today. What are some of your thoughts or examples from your own work experience you can share? </a:t>
            </a:r>
            <a:endParaRPr/>
          </a:p>
        </p:txBody>
      </p:sp>
      <p:sp>
        <p:nvSpPr>
          <p:cNvPr id="389" name="Google Shape;389;g312e41ad6bc_0_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4ed7658e91_0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4ed7658e91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P</a:t>
            </a:r>
            <a:r>
              <a:rPr lang="en-US"/>
              <a:t>eople with mental illness are drastically overrepresented among people who are behind bars. But why is this? Contrary to widespread belief, most people who have a mental disorder are not violent and only 3%–5% of violent acts can be attributed to individuals living with a serious mental illness. Rather than violent crimes, many people with MI are locked up for minor offenses, like theft, drug use, or disturbing the peace. It is often the case that a person's offense is related directly to their mental illness. For example, studies have found that people with paranoid schizophrenia are frequently arrested for trespassing, disorderly conduct, and other nonviolent charges that encompass behaviors associated with their condition.​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Like many of your responses indicated: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There is also evidence that the conditions of carceral environments may lead to emerging or worsening of psychiatric disorders. Overcrowding, lack of privacy, 24 hour lighting, threat of violence from peers and staff and constant surveillance can all have damaging impact on mental health. Incarceration increases the odds of 12-month major depression by nearly 50%. Individuals in custody are also at dramatically heightened risk of suicide.  An international study including data from the US  found that  incarcerated men are three times more likely to die by suicide and incarcerated women are nine times more likely to die by suicide than individuals outside of custody. </a:t>
            </a:r>
            <a:r>
              <a:rPr lang="en-US" sz="1100" u="sng">
                <a:solidFill>
                  <a:schemeClr val="hlink"/>
                </a:solidFill>
                <a:latin typeface="Arial"/>
                <a:ea typeface="Arial"/>
                <a:cs typeface="Arial"/>
                <a:sym typeface="Arial"/>
                <a:hlinkClick r:id="rId2"/>
              </a:rPr>
              <a:t>Why the Incarcerated Are More Likely to Die By Suicide | Psychology Today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This data is certainly alarming to hear and critical for us to remember the impacts that custody itself can have on the incarcerated survivors we support.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US"/>
              <a:t>​</a:t>
            </a:r>
            <a:endParaRPr/>
          </a:p>
          <a:p>
            <a:pPr indent="0" lvl="0" marL="0" rtl="0" algn="l">
              <a:spcBef>
                <a:spcPts val="0"/>
              </a:spcBef>
              <a:spcAft>
                <a:spcPts val="0"/>
              </a:spcAft>
              <a:buNone/>
            </a:pPr>
            <a:r>
              <a:t/>
            </a:r>
            <a:endParaRPr/>
          </a:p>
        </p:txBody>
      </p:sp>
      <p:sp>
        <p:nvSpPr>
          <p:cNvPr id="396" name="Google Shape;396;g34ed7658e91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17c208b844_0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317c208b844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any discussion of  detention, </a:t>
            </a:r>
            <a:r>
              <a:rPr lang="en-US"/>
              <a:t>it's</a:t>
            </a:r>
            <a:r>
              <a:rPr lang="en-US"/>
              <a:t> crucial to understand that the majority of  incarcerated people are survivors of significant trauma including chidlhood abuse, neglect, physical and sexual abuse. There is evidence that incarcerated populations have experienced high rates of adverse childhood experiences - which does not take into account the impacts of systemic racism, other forms of identity based oppression, and exposure to community violence including over-policing.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want to note that most incarcerated women have experienced sexual and/or domestic violence prior to incarceration and that youth in custody are also disproportionately impacted by trauma as well.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As we continue to consider these facts, it's clear that trauma-informed care practices are essential to have. Without TIC, we risk re-traumatizing clients and perpetuating cycles of harm. Our role as advocates and supporters is to ensure that the systems around them offer safety, understanding and healing.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sz="1400">
              <a:solidFill>
                <a:srgbClr val="1B1B1B"/>
              </a:solidFill>
              <a:highlight>
                <a:srgbClr val="FFFFFF"/>
              </a:highlight>
              <a:latin typeface="Times New Roman"/>
              <a:ea typeface="Times New Roman"/>
              <a:cs typeface="Times New Roman"/>
              <a:sym typeface="Times New Roman"/>
            </a:endParaRPr>
          </a:p>
        </p:txBody>
      </p:sp>
      <p:sp>
        <p:nvSpPr>
          <p:cNvPr id="406" name="Google Shape;406;g317c208b844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4ed7658e91_0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34ed7658e91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Despite the high numbers of people living with mental illness in custody,  detention environments routinely provide inadequate mental health services. An alarming number of incarcerated people with mental health diagnoses are not being treated or have their treatment interrupted in jails and prisons. It may take time and repeated “sick slips” or medical requests for incarcerated people to be able to meet with mental health staff. Psychiatric prescribers may only meet with incarcerated clients </a:t>
            </a:r>
            <a:r>
              <a:rPr lang="en-US"/>
              <a:t>once</a:t>
            </a:r>
            <a:r>
              <a:rPr lang="en-US"/>
              <a:t> a month or every few months and only for brief visits. Mental health providers in custody often have large </a:t>
            </a:r>
            <a:r>
              <a:rPr lang="en-US"/>
              <a:t>caseloads</a:t>
            </a:r>
            <a:r>
              <a:rPr lang="en-US"/>
              <a:t> and difficulty meeting the needs of the population. Additionally, incarcerated people may be reluctant to seek mental health services due to the lack of confidentiality and lack of trust of providers.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This lack of appropriate treatment can exacerbate mental health conditions among the incarcerated population, potentially leading to additional disciplinary action as well as leaving them at  increased risk of sexual victimization.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2"/>
              </a:rPr>
              <a:t>Mental Health Treatment While Incarcerated | NAMI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14" name="Google Shape;414;g34ed7658e91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5156937336_0_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35156937336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 let’s take a look at how often incarcerated people with mental illness are targeted by their peers.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a 2013 study by the U.S. Bureau of Justice Statistics, we found that in adult facilities, individuals showing symptoms of severe psychological distress are nine times more likely than someone with no such symptoms to be sexually abused by their peers. We also know that 80% of incarcerated people with a severe mental illness who were assaulted by a peer are assaulted more than once.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Not only are the rates of sexual abuse by other prisoners higher for survivors with one or more mental illness, but research has confirmed that incarcerated people with a mental illness are five times more likely to be abused by staff than peers who do not have a mental illness.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22" name="Google Shape;422;g35156937336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5156937336_0_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35156937336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Unfortunately, there are </a:t>
            </a:r>
            <a:r>
              <a:rPr lang="en-US"/>
              <a:t>persistent</a:t>
            </a:r>
            <a:r>
              <a:rPr lang="en-US"/>
              <a:t> beliefs that those experiencing</a:t>
            </a:r>
            <a:r>
              <a:rPr lang="en-US"/>
              <a:t> mental illness won’t be taken seriously if they report sexual abuse. For example, if a survivor begins to tell their story of abuse, but the story is hard to follow, changes over time, and includes delusions, facility staff are less likely to believe their experience. It’s important that we advocate for survivors when this occurs. ​Lack of trust and concerns of being believed can deter an incarcerated survivor with mental illness from reporting entirely.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As we’ve mentioned, f</a:t>
            </a:r>
            <a:r>
              <a:rPr lang="en-US"/>
              <a:t>olks in detention who have one or more mental illnesses often receive minimal treatment and that treatment usually involves medication that may impact whether they have a clear mind and memory. Medication causing sedation and other side effects can also leave those with mental illness at risk of targeted abuse. (Mention CCWF?)</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criminalization of trauma reactions is all too familiar to survivors in detention. Survivors with mental illness may behave in such a way that violates rules and regulations of the facility. Loud yelling, fighting, and behaviors towards staff perceived as disrespectful may result in disciplinary action. Because survivors with mental illness are less likely to report their abuse, staff certainly aren’t aware of the story behind their behavior, which often results in the criminalization of their trauma reactions.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Advocates play an important role in advocating for survivors with mental illness and must be mindful of the patterns of misunderstanding held by facility staff.</a:t>
            </a:r>
            <a:endParaRPr/>
          </a:p>
        </p:txBody>
      </p:sp>
      <p:sp>
        <p:nvSpPr>
          <p:cNvPr id="429" name="Google Shape;429;g35156937336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51329b86a4_0_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351329b86a4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survivor said, “People look at me strange. I’m suicidal, but refuse to say so due to the institution doing nothing to help, but take my clothes and isolate me. So I’m not suicidal, I just think of it a lot more. My panic attacks are severe, my hallucinations and voices are more scary and my psych meds have been increased.”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 want to pause a moment here and acknowledge this survivor’s experience is quite heavy - but unfortunately not </a:t>
            </a:r>
            <a:r>
              <a:rPr lang="en-US"/>
              <a:t>uncommon</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typical response to self harming or suicidal thoughts in custody is not a trauma informed response and does typically involve placing the individual in isolation, removing clothing and bedding and other items which may be considered a safety risk. In some facilities individuals placed under psychiatric observation are provided only a literal horse blanket to cover themselves. We can imagine how traumatic this might be to a survivor of sexual abuse - and why the incarcerated survivors we are working with may be  wary of reaching out for help in the facility. </a:t>
            </a:r>
            <a:endParaRPr/>
          </a:p>
        </p:txBody>
      </p:sp>
      <p:sp>
        <p:nvSpPr>
          <p:cNvPr id="436" name="Google Shape;436;g351329b86a4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Introductions - </a:t>
            </a:r>
            <a:endParaRPr/>
          </a:p>
        </p:txBody>
      </p:sp>
      <p:sp>
        <p:nvSpPr>
          <p:cNvPr id="301" name="Google Shape;30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1432873a9e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 know that was a lot of challenging information in that last section, I want to </a:t>
            </a:r>
            <a:r>
              <a:rPr lang="en-US"/>
              <a:t>acknowledge</a:t>
            </a:r>
            <a:r>
              <a:rPr lang="en-US"/>
              <a:t> that before we transition to talking more about the Mental Wellness Approach.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 on the topic of wellness, let’s pause here and take a couple of deep breaths together  -  and think about what our roles can look centering wellness, while not ignoring the difficult realities incarcerated survivors dealing with mental illness experience.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42" name="Google Shape;442;g31432873a9e_0_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17c208b844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First, we’d like to get a sense of what mental wellness means to you. Maybe this is the first time you’ve heard the concept of mental wellness, as opposed to mental illness, and that is totally fine. There are no wrong answers here and we can craft a definition together.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 please feel free to come off mute or share in the chat what mental wellness means to you - and it could be just a word or two that comes to mind - at the individual level, social level - there are so many ways to think about mental wellness. It could be something personal, like what gives you a sense of wellness. It could be something you’ve experienced in your work with survivors.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i="1" lang="en-US"/>
              <a:t>Reflect on responses.</a:t>
            </a:r>
            <a:endParaRPr i="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48" name="Google Shape;448;g317c208b844_0_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17c0730056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g317c073005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 just as many of you shared with your wonderful responses - mental wellness is something we are actively working to define. Traditional mental health systems do not have a clear cut definition for what mental wellness means, despite having extensive knowledge and labeling for mental illness. Certainly mental wellness is the goal in mental health treatment, but there are so many social, economic and environmental factors which are crucial to overall wellbeing. Knowledge of what mental wellness is is something that we can work towards together - in conversations such as these and the advocacy work that we do.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Thank you again for joining us in developing this evolving definition of mental wellness - and lets keep some of the words and definitions we’ve considered in mind throughout this presentation and in the work that we do with incarcerated survivors  </a:t>
            </a:r>
            <a:endParaRPr/>
          </a:p>
        </p:txBody>
      </p:sp>
      <p:sp>
        <p:nvSpPr>
          <p:cNvPr id="455" name="Google Shape;455;g317c073005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12e41ad6bc_0_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312e41ad6bc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we can focus on incorporating a wellness lense into your agency’s culture and your work with survivors. This can take many forms - including how an agency views survivors with mental health diagnoses or strong trauma responses - are they seen just as a diagnosis, or as a whole, complex person navigating trauma? </a:t>
            </a:r>
            <a:endParaRPr>
              <a:highlight>
                <a:schemeClr val="accent4"/>
              </a:highlight>
            </a:endParaRPr>
          </a:p>
          <a:p>
            <a:pPr indent="0" lvl="0" marL="0" rtl="0" algn="l">
              <a:lnSpc>
                <a:spcPct val="100000"/>
              </a:lnSpc>
              <a:spcBef>
                <a:spcPts val="0"/>
              </a:spcBef>
              <a:spcAft>
                <a:spcPts val="0"/>
              </a:spcAft>
              <a:buSzPts val="1400"/>
              <a:buNone/>
            </a:pPr>
            <a:r>
              <a:t/>
            </a:r>
            <a:endParaRPr>
              <a:highlight>
                <a:schemeClr val="accent4"/>
              </a:highlight>
            </a:endParaRPr>
          </a:p>
          <a:p>
            <a:pPr indent="0" lvl="0" marL="0" rtl="0" algn="l">
              <a:lnSpc>
                <a:spcPct val="100000"/>
              </a:lnSpc>
              <a:spcBef>
                <a:spcPts val="0"/>
              </a:spcBef>
              <a:spcAft>
                <a:spcPts val="0"/>
              </a:spcAft>
              <a:buSzPts val="1400"/>
              <a:buNone/>
            </a:pPr>
            <a:r>
              <a:rPr lang="en-US"/>
              <a:t>It’s also critical for agencies to center wellness for advocates. This too can be reflected in your agency’s overall approach to wellness. How does your agency ensure advocates are taking care of themselves as they navigate this emotionally challenging work? How does your agency address secondary trauma advocates might experience working with survivors?  Many rape crisis centers are underresourced and understaffed, putting added pressure on advocates to work longer hours and take on multiple roles within an agency.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can think back about how we defined mental wellness earlier, how we might have defined that for ourselves as individuals. Think about whether your agency culture and work-life balance reflect mental wellness. What steps can you take organizationally, within your role as and advocate, and within your personal life? Embodying mental wellness as best as we can - we are after all complex human beings living in a challenging world - helps us stay present in the work that we do. Seeing how we can shift our agency culture and our advocacy towards a mental wellness framework is crucial to approaching our work with survivors as a whole. In this way we can lead by example, practicing wellness tools that we can bring to our clients.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62" name="Google Shape;462;g312e41ad6bc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12e41ad6bc_0_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312e41ad6bc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And then as we turn to work with survivors in detention, we must examine our relationship with the facility in how we can best implement a mental wellness approach. How is our agency’s relationship with the detention facilities in our service area? If our agency has established relationships, how can we build on these existing relationships to implement more of a mental wellness approach? What barriers might there be to achieving this? Given the culture of corrections facilities, we may need to be strategic in how we integrate a mental wellness approach - maybe it’s just the approach our advocates take in providing services, or maybe with receptive staff members, we can have productive conversations on how to improve mental wellness for all facility residents. We can think creatively on how mental wellness considerations can improve safety in facilities, and how our services and approach are an asset. </a:t>
            </a:r>
            <a:endParaRPr/>
          </a:p>
          <a:p>
            <a:pPr indent="0" lvl="0" marL="0" rtl="0" algn="l">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rPr lang="en-US"/>
              <a:t>It may seem difficult to imagine mental wellness in a facility which may be isolating and traumatizing in itself, and we must keep this challenge in mind. </a:t>
            </a:r>
            <a:r>
              <a:rPr lang="en-US"/>
              <a:t>We don’t want to promote a picture that incarcerated survivors can easily access a sense of wellness in facilities if they work hard enough or do “all the right things.” </a:t>
            </a:r>
            <a:endParaRPr/>
          </a:p>
          <a:p>
            <a:pPr indent="0" lvl="0" marL="0" rtl="0" algn="l">
              <a:lnSpc>
                <a:spcPct val="100000"/>
              </a:lnSpc>
              <a:spcBef>
                <a:spcPts val="0"/>
              </a:spcBef>
              <a:spcAft>
                <a:spcPts val="0"/>
              </a:spcAft>
              <a:buSzPts val="1400"/>
              <a:buNone/>
            </a:pPr>
            <a:r>
              <a:rPr lang="en-US"/>
              <a:t>However, we can examine what positives do exist and how we can help build a mental wellness approach from there. When we do think about available resources that can help promote wellness in the facility - we want to take a look at what mental health services are already available, as well as programming such as classes and support groups and options for recreation, physical activity and creative  Access to these resources can also look different depending where a person is housed in the facility,</a:t>
            </a:r>
            <a:r>
              <a:rPr lang="en-US"/>
              <a:t> their security level and accessibility needs.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Detention staff wellness may be overlooked in assessing opportunities for mental wellness at the facility. Facilities may be understaffed with staff working long hours. Building your agency relationship with the facility can include opportunities to introduce cross-training and wellness practices that support detention staff. Detention staff who have tools for self regulation will be better equipped to promote overall mental wellness within facilities. </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 </a:t>
            </a:r>
            <a:endParaRPr/>
          </a:p>
        </p:txBody>
      </p:sp>
      <p:sp>
        <p:nvSpPr>
          <p:cNvPr id="470" name="Google Shape;470;g312e41ad6bc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11ef042b47_0_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311ef042b47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t>It’s important to assess agency readiness in working with populations you may not typically serve when working with incarcerated clients living with mental illness. </a:t>
            </a:r>
            <a:r>
              <a:rPr lang="en-US">
                <a:latin typeface="Arial"/>
                <a:ea typeface="Arial"/>
                <a:cs typeface="Arial"/>
                <a:sym typeface="Arial"/>
              </a:rPr>
              <a:t> We must be careful as advocates in positions of authority: we have the power to either reproduce or reduce existing inequalities. </a:t>
            </a:r>
            <a:endParaRPr>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a:t>We’ve already noted that communities of color are disproportionately pathologized through a mental illness lens. It’s also important to mention that members of the LGBTQ+ community are subject to having their identities pathologized as mental illness or deviance. Additionally, LGBTQ+ individuals experience higher rates of psychological distress and higher rates of mental health diagnoses than the non-LGBTQ+ population. Individuals living with disabilities, such as physical or cognitive, face additional stigma of having their mental health scrutinized as well. According to the CDC, Adults with disabilities report experiencing frequent mental distress almost 5 times as often as adults without disabilities. We want to note that marginalization in all forms can lead to “minority stress” and  presents a barrier to seeking and accessing support services. </a:t>
            </a:r>
            <a:endParaRPr/>
          </a:p>
          <a:p>
            <a:pPr indent="0" lvl="0" marL="0" rtl="0" algn="l">
              <a:lnSpc>
                <a:spcPct val="115000"/>
              </a:lnSpc>
              <a:spcBef>
                <a:spcPts val="1200"/>
              </a:spcBef>
              <a:spcAft>
                <a:spcPts val="0"/>
              </a:spcAft>
              <a:buClr>
                <a:schemeClr val="dk1"/>
              </a:buClr>
              <a:buSzPts val="1100"/>
              <a:buFont typeface="Arial"/>
              <a:buNone/>
            </a:pPr>
            <a:r>
              <a:rPr lang="en-US"/>
              <a:t>Additionally we want to name that men and boys, especially men and boys of color, are more likely to be perceived as violent and aggressive, even more so when experiencing mental illness. This is where we as advocates must examine the intersections of biases towards those living with mental illness and our perceptions of the incarcerated male survivors we are working with. </a:t>
            </a:r>
            <a:endParaRPr/>
          </a:p>
          <a:p>
            <a:pPr indent="0" lvl="0" marL="0" rtl="0" algn="l">
              <a:lnSpc>
                <a:spcPct val="115000"/>
              </a:lnSpc>
              <a:spcBef>
                <a:spcPts val="1200"/>
              </a:spcBef>
              <a:spcAft>
                <a:spcPts val="0"/>
              </a:spcAft>
              <a:buClr>
                <a:schemeClr val="dk1"/>
              </a:buClr>
              <a:buSzPts val="1100"/>
              <a:buFont typeface="Arial"/>
              <a:buNone/>
            </a:pPr>
            <a:r>
              <a:rPr lang="en-US">
                <a:latin typeface="Arial"/>
                <a:ea typeface="Arial"/>
                <a:cs typeface="Arial"/>
                <a:sym typeface="Arial"/>
              </a:rPr>
              <a:t>We can first examine our own biases through self-reflection, learn about the differences in the populations we work with, and work to develop ongoing knowledge of supporting differences, practicing cultural humility and responsiveness. </a:t>
            </a:r>
            <a:r>
              <a:rPr lang="en-US">
                <a:latin typeface="Arial"/>
                <a:ea typeface="Arial"/>
                <a:cs typeface="Arial"/>
                <a:sym typeface="Arial"/>
              </a:rPr>
              <a:t>It’s usually affirming when advocates are able to reflect the </a:t>
            </a:r>
            <a:r>
              <a:rPr lang="en-US">
                <a:latin typeface="Arial"/>
                <a:ea typeface="Arial"/>
                <a:cs typeface="Arial"/>
                <a:sym typeface="Arial"/>
              </a:rPr>
              <a:t>identities of the populations they serve</a:t>
            </a:r>
            <a:r>
              <a:rPr lang="en-US">
                <a:latin typeface="Arial"/>
                <a:ea typeface="Arial"/>
                <a:cs typeface="Arial"/>
                <a:sym typeface="Arial"/>
              </a:rPr>
              <a:t>. Due to systemic oppression, multiply marginalized incarcerated people may experience mistrust and feel more comfortable working with advocates who represent their identities. Representation and connection matters - but we recognize that advocates are unable to reflect the identities of all clients. </a:t>
            </a:r>
            <a:r>
              <a:rPr lang="en-US"/>
              <a:t>That’s where it can be helpful for rape crisis centers to consult with, receive training from and partner with organizations lead by communities of color, LGBTQ+ organizations, and disability rights organizations to prepare for your work with incarcerated survivors as a whole and incarcerated survivors living with mental illness specifically. </a:t>
            </a:r>
            <a:endParaRPr/>
          </a:p>
          <a:p>
            <a:pPr indent="0" lvl="0" marL="0" rtl="0" algn="l">
              <a:lnSpc>
                <a:spcPct val="115000"/>
              </a:lnSpc>
              <a:spcBef>
                <a:spcPts val="1200"/>
              </a:spcBef>
              <a:spcAft>
                <a:spcPts val="0"/>
              </a:spcAft>
              <a:buClr>
                <a:schemeClr val="dk1"/>
              </a:buClr>
              <a:buSzPts val="1100"/>
              <a:buFont typeface="Arial"/>
              <a:buNone/>
            </a:pPr>
            <a:r>
              <a:t/>
            </a:r>
            <a:endParaRPr u="sng">
              <a:solidFill>
                <a:srgbClr val="0563C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479" name="Google Shape;479;g311ef042b47_0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4ed7658e91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7" name="Google Shape;487;g34ed7658e91_0_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14971f8e79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We’d like to get a sense of how your agency responds to survivors with mental health diagnoses - with any survivors you serve (not just those incarcerated). We’ve heard some agencies avoid working with survivors with mental health diagnoses or refer these survivors back to mental health services rather than continue services.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Again - no judgment here - we’d just like to hear how your agency approaches survivors with mental health diagnoses. So please come off mute if you like or share in the chat -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Reflect on responses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Thank you all so much for sharing your responses. It’s really helpful for us to see how advocates are working with survivors with diagnoses, and we will take a deeper look at different approaches you might consider in this section. </a:t>
            </a:r>
            <a:endParaRPr/>
          </a:p>
        </p:txBody>
      </p:sp>
      <p:sp>
        <p:nvSpPr>
          <p:cNvPr id="493" name="Google Shape;493;g314971f8e79_0_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1db7b2740c_0_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31db7b2740c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It may seem daunting to work with a survivor with mental illness if you haven’t previously. Perhaps you feel like you don’t have the experience or qualifications to do so, but remember that there are essential skills that you bring to your clients in the work you do on the day-to-day that help them heal. Similarly, with this population, you are seeing clients as survivors and to support them in the aftermath of abuse. It is not your job to treat people or diagnose them, but it is up to you to support them through their survivorship. </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None/>
            </a:pPr>
            <a:r>
              <a:rPr lang="en-US"/>
              <a:t>Sometimes what we hear from advocates is that a person has mental health issues so we’ve referred them to mental health and that advocacy stops there.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00" name="Google Shape;500;g31db7b2740c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1da7ef1cd0_0_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31da7ef1cd0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317500" lvl="1" marL="914400" rtl="0" algn="l">
              <a:lnSpc>
                <a:spcPct val="90000"/>
              </a:lnSpc>
              <a:spcBef>
                <a:spcPts val="0"/>
              </a:spcBef>
              <a:spcAft>
                <a:spcPts val="0"/>
              </a:spcAft>
              <a:buSzPts val="1400"/>
              <a:buChar char="○"/>
            </a:pPr>
            <a:r>
              <a:rPr lang="en-US"/>
              <a:t>As advocates we must meet survivors where they are - whether they are displaying mental health symptoms, acting out behaviorally or just not opening up to your support - we want to be present with whatever they are feeling and experiencing. Rather than asking or thinking of the survivor we are working with as difficult or problematic, asking what’s wrong with you - we have the opportunity to ask - what have you been through? What happened to you? You might be the first person to ask them that.  And maybe they are in a place where they can answer that or maybe not. Maybe the </a:t>
            </a:r>
            <a:r>
              <a:rPr lang="en-US"/>
              <a:t>question is more “how has what you’ve been through impacting you today?” </a:t>
            </a:r>
            <a:endParaRPr/>
          </a:p>
          <a:p>
            <a:pPr indent="-317500" lvl="1" marL="914400" rtl="0" algn="l">
              <a:lnSpc>
                <a:spcPct val="90000"/>
              </a:lnSpc>
              <a:spcBef>
                <a:spcPts val="0"/>
              </a:spcBef>
              <a:spcAft>
                <a:spcPts val="0"/>
              </a:spcAft>
              <a:buSzPts val="1400"/>
              <a:buChar char="○"/>
            </a:pPr>
            <a:r>
              <a:rPr lang="en-US"/>
              <a:t>Explore what feels safe together ie: non-verbal engagement, having a code word for when they’d like to pause the conversation, checking in regularly about taking a break, </a:t>
            </a:r>
            <a:endParaRPr/>
          </a:p>
          <a:p>
            <a:pPr indent="-317500" lvl="0" marL="457200" rtl="0" algn="l">
              <a:lnSpc>
                <a:spcPct val="90000"/>
              </a:lnSpc>
              <a:spcBef>
                <a:spcPts val="0"/>
              </a:spcBef>
              <a:spcAft>
                <a:spcPts val="0"/>
              </a:spcAft>
              <a:buSzPts val="1400"/>
              <a:buChar char="●"/>
            </a:pPr>
            <a:r>
              <a:rPr lang="en-US"/>
              <a:t>One of the most important things to keep in mind, is that building trust may take time. Folks who are incarcerated may have had negative experiences with advocates or other service providers before. (power dynamics)</a:t>
            </a:r>
            <a:endParaRPr/>
          </a:p>
          <a:p>
            <a:pPr indent="-317500" lvl="0" marL="457200" rtl="0" algn="l">
              <a:lnSpc>
                <a:spcPct val="90000"/>
              </a:lnSpc>
              <a:spcBef>
                <a:spcPts val="0"/>
              </a:spcBef>
              <a:spcAft>
                <a:spcPts val="0"/>
              </a:spcAft>
              <a:buSzPts val="1400"/>
              <a:buChar char="●"/>
            </a:pPr>
            <a:r>
              <a:rPr lang="en-US"/>
              <a:t>Engaging in problem solving when possible and appropriate, and working together to find solutions whenever possible</a:t>
            </a:r>
            <a:endParaRPr/>
          </a:p>
        </p:txBody>
      </p:sp>
      <p:sp>
        <p:nvSpPr>
          <p:cNvPr id="507" name="Google Shape;507;g31da7ef1cd0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1682c8c8a7_0_20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31682c8c8a7_0_2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ValorUS is a California-based, national organization and California’s sexual assault coalition committed to advancing equity and ending sexual violence. Our goal is to build dynamic relationships across a diverse range of communities, institutions, and systems, and mobilize our networks of survivors and advocates to influence change. Through leadership, prevention, and advocacy, we are fearlessly pursuing a world free violence where dignity of every person is valued and respected.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14971f8e79_0_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314971f8e79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Similarly, we can validate the experiences a person with mental health symptoms is having, without minimizing the impact of their experience. Here JDI Executive Director Linda MacFarlane, describing working with a client in an altered state, shares that: </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t> [referring to delusional thinking and beliefs of persecution]</a:t>
            </a:r>
            <a:endParaRPr/>
          </a:p>
          <a:p>
            <a:pPr indent="0" lvl="0" marL="0" rtl="0" algn="l">
              <a:lnSpc>
                <a:spcPct val="100000"/>
              </a:lnSpc>
              <a:spcBef>
                <a:spcPts val="0"/>
              </a:spcBef>
              <a:spcAft>
                <a:spcPts val="0"/>
              </a:spcAft>
              <a:buSzPts val="1400"/>
              <a:buNone/>
            </a:pPr>
            <a:r>
              <a:rPr lang="en-US"/>
              <a:t>“....Would it be really frightening if that was happening? Don’t engage with the delusion, but say  “that sounds scary – sounds like you are feeling afraid.” Join them in empathy, that’s the most powerful thing you can do.”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Linda stresses the importance of centering empathy and reflecting back the experience of a person dealing with altered states of consciousness we might have difficulty relating to. We don’t need to be mental health professionals ourselves to recognize that someone describing paranoid thinking might be feeling afraid and unsafe. Even if their thinking does not appear to align with reality, it may be very real and overwhelming to them.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do not have to engage with a survivors altered state of thinking - but it can be really grounding to offer validation.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 also may be that a story of abuse hidden in what appears to be a survivor’s altered state. By offering our empathy and listening even when things may not make sense, we may build the trust that can help the survivor share more about their abuse in the future.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15" name="Google Shape;515;g314971f8e79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1db7b2740c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As an advocate, you can support the mental wellness of survivors in custody through various ways. We’ll spend this next section highlighting a few examples, but we encourage you and your agency to brainstorm what that could look like for you. </a:t>
            </a:r>
            <a:endParaRPr/>
          </a:p>
        </p:txBody>
      </p:sp>
      <p:sp>
        <p:nvSpPr>
          <p:cNvPr id="522" name="Google Shape;522;g31db7b2740c_0_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11ef042b47_0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g311ef042b47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First, it is important that you know what you can provide to survivors and learn how to speak to those services – both so that you can explain the services you provide and the unique assets of your programming to facility staff at different stages in your partnership, also so that survivors can learn about how exactly you can support them and what they can expect from you and your agency. It can feel kind of silly at first, but practicing an </a:t>
            </a:r>
            <a:r>
              <a:rPr lang="en-US"/>
              <a:t>elevator</a:t>
            </a:r>
            <a:r>
              <a:rPr lang="en-US"/>
              <a:t> pitch goes a long way! Being able to describe your approach in a concise, clear, and practical way is </a:t>
            </a:r>
            <a:r>
              <a:rPr lang="en-US"/>
              <a:t>crucial</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Secondly, there are many ways to keep people well, including by creating a stable space for survivors through check-ins via 1:1 in-person counseling, via hotline, or via chat if that is an option your agency makes available. Regular, consistent group programming can also help survivors stay well and build community. </a:t>
            </a:r>
            <a:endParaRPr>
              <a:highlight>
                <a:srgbClr val="FEBF3B"/>
              </a:highlight>
            </a:endParaRPr>
          </a:p>
          <a:p>
            <a:pPr indent="0" lvl="0" marL="0" rtl="0" algn="l">
              <a:lnSpc>
                <a:spcPct val="100000"/>
              </a:lnSpc>
              <a:spcBef>
                <a:spcPts val="0"/>
              </a:spcBef>
              <a:spcAft>
                <a:spcPts val="0"/>
              </a:spcAft>
              <a:buSzPts val="1400"/>
              <a:buNone/>
            </a:pPr>
            <a:r>
              <a:t/>
            </a:r>
            <a:endParaRPr>
              <a:highlight>
                <a:srgbClr val="FEBF3B"/>
              </a:highlight>
            </a:endParaRPr>
          </a:p>
          <a:p>
            <a:pPr indent="0" lvl="0" marL="0" rtl="0" algn="l">
              <a:lnSpc>
                <a:spcPct val="100000"/>
              </a:lnSpc>
              <a:spcBef>
                <a:spcPts val="0"/>
              </a:spcBef>
              <a:spcAft>
                <a:spcPts val="0"/>
              </a:spcAft>
              <a:buSzPts val="1400"/>
              <a:buNone/>
            </a:pPr>
            <a:r>
              <a:rPr lang="en-US"/>
              <a:t>Lastly, one way to support survivors in custody is to build meaningful partnerships in and outside a facility.</a:t>
            </a:r>
            <a:endParaRPr/>
          </a:p>
        </p:txBody>
      </p:sp>
      <p:sp>
        <p:nvSpPr>
          <p:cNvPr id="529" name="Google Shape;529;g311ef042b47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16926820cf_2_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316926820cf_2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750"/>
              </a:spcBef>
              <a:spcAft>
                <a:spcPts val="0"/>
              </a:spcAft>
              <a:buSzPts val="1400"/>
              <a:buNone/>
            </a:pPr>
            <a:r>
              <a:rPr lang="en-US"/>
              <a:t>Before we jump in, here are a few helpful PREA Standards to keep in mind. </a:t>
            </a:r>
            <a:endParaRPr/>
          </a:p>
          <a:p>
            <a:pPr indent="0" lvl="0" marL="0" rtl="0" algn="l">
              <a:lnSpc>
                <a:spcPct val="90000"/>
              </a:lnSpc>
              <a:spcBef>
                <a:spcPts val="750"/>
              </a:spcBef>
              <a:spcAft>
                <a:spcPts val="0"/>
              </a:spcAft>
              <a:buSzPts val="1400"/>
              <a:buNone/>
            </a:pPr>
            <a:r>
              <a:t/>
            </a:r>
            <a:endParaRPr/>
          </a:p>
          <a:p>
            <a:pPr indent="0" lvl="0" marL="0" rtl="0" algn="l">
              <a:lnSpc>
                <a:spcPct val="90000"/>
              </a:lnSpc>
              <a:spcBef>
                <a:spcPts val="750"/>
              </a:spcBef>
              <a:spcAft>
                <a:spcPts val="0"/>
              </a:spcAft>
              <a:buSzPts val="1400"/>
              <a:buNone/>
            </a:pPr>
            <a:r>
              <a:t/>
            </a:r>
            <a:endParaRPr/>
          </a:p>
          <a:p>
            <a:pPr indent="0" lvl="0" marL="0" rtl="0" algn="l">
              <a:lnSpc>
                <a:spcPct val="90000"/>
              </a:lnSpc>
              <a:spcBef>
                <a:spcPts val="750"/>
              </a:spcBef>
              <a:spcAft>
                <a:spcPts val="0"/>
              </a:spcAft>
              <a:buSzPts val="1400"/>
              <a:buNone/>
            </a:pPr>
            <a:r>
              <a:rPr lang="en-US"/>
              <a:t>Source:</a:t>
            </a:r>
            <a:r>
              <a:rPr lang="en-US" u="sng">
                <a:solidFill>
                  <a:schemeClr val="hlink"/>
                </a:solidFill>
                <a:hlinkClick r:id="rId2"/>
              </a:rPr>
              <a:t>https://www.prearesourcecenter.org/sites/default/files/content/preafinalstandardstype-juveniles.pdf</a:t>
            </a:r>
            <a:r>
              <a:rPr lang="en-US"/>
              <a:t> </a:t>
            </a:r>
            <a:endParaRPr/>
          </a:p>
          <a:p>
            <a:pPr indent="0" lvl="0" marL="0" rtl="0" algn="l">
              <a:lnSpc>
                <a:spcPct val="90000"/>
              </a:lnSpc>
              <a:spcBef>
                <a:spcPts val="750"/>
              </a:spcBef>
              <a:spcAft>
                <a:spcPts val="0"/>
              </a:spcAft>
              <a:buSzPts val="1400"/>
              <a:buNone/>
            </a:pPr>
            <a:r>
              <a:rPr lang="en-US"/>
              <a:t>Note on .341: Agency should use this information to make determinations around housing, programming,e education, and work assignments</a:t>
            </a:r>
            <a:endParaRPr/>
          </a:p>
          <a:p>
            <a:pPr indent="0" lvl="0" marL="0" rtl="0" algn="l">
              <a:lnSpc>
                <a:spcPct val="90000"/>
              </a:lnSpc>
              <a:spcBef>
                <a:spcPts val="750"/>
              </a:spcBef>
              <a:spcAft>
                <a:spcPts val="0"/>
              </a:spcAft>
              <a:buSzPts val="1400"/>
              <a:buNone/>
            </a:pPr>
            <a:r>
              <a:rPr lang="en-US"/>
              <a:t>Note on .382: Treatment services shall be provided to the victim without financial cost and regardless of whether the victim names the abuser or cooperates with any investigation arising out of the incident.</a:t>
            </a:r>
            <a:endParaRPr/>
          </a:p>
          <a:p>
            <a:pPr indent="0" lvl="0" marL="0" rtl="0" algn="l">
              <a:lnSpc>
                <a:spcPct val="90000"/>
              </a:lnSpc>
              <a:spcBef>
                <a:spcPts val="750"/>
              </a:spcBef>
              <a:spcAft>
                <a:spcPts val="0"/>
              </a:spcAft>
              <a:buSzPts val="1400"/>
              <a:buNone/>
            </a:pPr>
            <a:r>
              <a:rPr lang="en-US"/>
              <a:t>Note on abuser treatment, if asked: “The facility shall attempt to conduct a mental health evaluation of all known resident-on-resident abusers within 60 days of learning of such abuse history and offer treatment when deemed appropriate by mental health practitioners.:</a:t>
            </a:r>
            <a:endParaRPr/>
          </a:p>
        </p:txBody>
      </p:sp>
      <p:sp>
        <p:nvSpPr>
          <p:cNvPr id="538" name="Google Shape;538;g316926820cf_2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16926820cf_2_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316926820cf_2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Part of the reason that it is important for you to know the breadth of your services and how to speak to it is that it’s not uncommon for people to be confused about the </a:t>
            </a:r>
            <a:r>
              <a:rPr lang="en-US"/>
              <a:t>difference</a:t>
            </a:r>
            <a:r>
              <a:rPr lang="en-US"/>
              <a:t> between an advocate and mental health staff. If a survivor isn’t wanting to talk to mental health staff, and they think that YOUR part of mental health staff… they could be reluctant to reach out to you for support.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READ LIST DEPENDING ON TIME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Even though an advocate and a mental health staff are two seperate things, they can both help a survivor in their journey.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An </a:t>
            </a:r>
            <a:r>
              <a:rPr lang="en-US"/>
              <a:t>advocate is a person who supports a survivor, who may also be a person with mental health challenges; while a mental health staff may be supporting a person with mental health challenges, who is also a survivor. The skills you bring to your everyday work with clients is vital. Both entities have the potential to .</a:t>
            </a:r>
            <a:endParaRPr/>
          </a:p>
        </p:txBody>
      </p:sp>
      <p:sp>
        <p:nvSpPr>
          <p:cNvPr id="545" name="Google Shape;545;g316926820cf_2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1" lang="en-US"/>
              <a:t>[Ask: </a:t>
            </a:r>
            <a:r>
              <a:rPr lang="en-US"/>
              <a:t>On that note, what barriers might impede incarcerated survivors from seeking support through the mental health services provided by the facility?]</a:t>
            </a:r>
            <a:endParaRPr/>
          </a:p>
        </p:txBody>
      </p:sp>
      <p:sp>
        <p:nvSpPr>
          <p:cNvPr id="551" name="Google Shape;551;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11ef042b47_0_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g311ef042b47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Some of those barriers include:</a:t>
            </a:r>
            <a:endParaRPr/>
          </a:p>
          <a:p>
            <a:pPr indent="-317500" lvl="0" marL="457200" rtl="0" algn="l">
              <a:lnSpc>
                <a:spcPct val="100000"/>
              </a:lnSpc>
              <a:spcBef>
                <a:spcPts val="0"/>
              </a:spcBef>
              <a:spcAft>
                <a:spcPts val="0"/>
              </a:spcAft>
              <a:buClr>
                <a:schemeClr val="dk1"/>
              </a:buClr>
              <a:buSzPts val="1400"/>
              <a:buChar char="●"/>
            </a:pPr>
            <a:r>
              <a:rPr lang="en-US"/>
              <a:t>Lack of:</a:t>
            </a:r>
            <a:endParaRPr/>
          </a:p>
          <a:p>
            <a:pPr indent="-317500" lvl="1" marL="914400" rtl="0" algn="l">
              <a:lnSpc>
                <a:spcPct val="100000"/>
              </a:lnSpc>
              <a:spcBef>
                <a:spcPts val="0"/>
              </a:spcBef>
              <a:spcAft>
                <a:spcPts val="0"/>
              </a:spcAft>
              <a:buClr>
                <a:schemeClr val="dk1"/>
              </a:buClr>
              <a:buSzPts val="1400"/>
              <a:buChar char="○"/>
            </a:pPr>
            <a:r>
              <a:rPr lang="en-US"/>
              <a:t>survivor may be unaware of the services available to them or unclear about how they work</a:t>
            </a:r>
            <a:endParaRPr/>
          </a:p>
          <a:p>
            <a:pPr indent="-317500" lvl="1" marL="914400" rtl="0" algn="l">
              <a:lnSpc>
                <a:spcPct val="100000"/>
              </a:lnSpc>
              <a:spcBef>
                <a:spcPts val="0"/>
              </a:spcBef>
              <a:spcAft>
                <a:spcPts val="0"/>
              </a:spcAft>
              <a:buClr>
                <a:schemeClr val="dk1"/>
              </a:buClr>
              <a:buSzPts val="1400"/>
              <a:buChar char="○"/>
            </a:pPr>
            <a:r>
              <a:rPr lang="en-US"/>
              <a:t>culturally-relevant services: Mental health support often doesn’t take into consideration </a:t>
            </a:r>
            <a:r>
              <a:rPr lang="en-US"/>
              <a:t>different</a:t>
            </a:r>
            <a:r>
              <a:rPr lang="en-US"/>
              <a:t> cultural considerations or may not even be available in their specific language </a:t>
            </a:r>
            <a:endParaRPr/>
          </a:p>
          <a:p>
            <a:pPr indent="-317500" lvl="1" marL="914400" rtl="0" algn="l">
              <a:lnSpc>
                <a:spcPct val="100000"/>
              </a:lnSpc>
              <a:spcBef>
                <a:spcPts val="0"/>
              </a:spcBef>
              <a:spcAft>
                <a:spcPts val="0"/>
              </a:spcAft>
              <a:buClr>
                <a:schemeClr val="dk1"/>
              </a:buClr>
              <a:buSzPts val="1400"/>
              <a:buChar char="○"/>
            </a:pPr>
            <a:r>
              <a:rPr lang="en-US"/>
              <a:t>lack of services in general, we hear all the time how little services are available for survivors due to how overwhelmed the system is</a:t>
            </a:r>
            <a:endParaRPr/>
          </a:p>
          <a:p>
            <a:pPr indent="-317500" lvl="0" marL="457200" rtl="0" algn="l">
              <a:lnSpc>
                <a:spcPct val="100000"/>
              </a:lnSpc>
              <a:spcBef>
                <a:spcPts val="0"/>
              </a:spcBef>
              <a:spcAft>
                <a:spcPts val="0"/>
              </a:spcAft>
              <a:buSzPts val="1400"/>
              <a:buChar char="●"/>
            </a:pPr>
            <a:r>
              <a:rPr lang="en-US"/>
              <a:t>Confidentiality concerns: Staff are often required to report more extensively and therefore, a survivor may be unwilling to share any information they perceive may put them at any kind of risk.</a:t>
            </a:r>
            <a:endParaRPr/>
          </a:p>
          <a:p>
            <a:pPr indent="-317500" lvl="0" marL="457200" rtl="0" algn="l">
              <a:lnSpc>
                <a:spcPct val="100000"/>
              </a:lnSpc>
              <a:spcBef>
                <a:spcPts val="0"/>
              </a:spcBef>
              <a:spcAft>
                <a:spcPts val="0"/>
              </a:spcAft>
              <a:buSzPts val="1400"/>
              <a:buChar char="●"/>
            </a:pPr>
            <a:r>
              <a:rPr lang="en-US"/>
              <a:t>Fear of stigma and real life consequences: as we know, sexual abuse survivors experience stigma for their experience, but  survivors with mental health challenges can sometimes be even more at risk of experiencing that stigma, and may also be at risk for real life consequences and retaliation</a:t>
            </a:r>
            <a:endParaRPr/>
          </a:p>
          <a:p>
            <a:pPr indent="-317500" lvl="0" marL="457200" rtl="0" algn="l">
              <a:lnSpc>
                <a:spcPct val="100000"/>
              </a:lnSpc>
              <a:spcBef>
                <a:spcPts val="0"/>
              </a:spcBef>
              <a:spcAft>
                <a:spcPts val="0"/>
              </a:spcAft>
              <a:buSzPts val="1400"/>
              <a:buChar char="●"/>
            </a:pPr>
            <a:r>
              <a:rPr lang="en-US"/>
              <a:t>Lastly, a survivor may not trust the system as a whole, making it difficult for them to reach out for support</a:t>
            </a:r>
            <a:endParaRPr/>
          </a:p>
        </p:txBody>
      </p:sp>
      <p:sp>
        <p:nvSpPr>
          <p:cNvPr id="558" name="Google Shape;558;g311ef042b47_0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14971f8e79_0_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314971f8e79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Like we mentioned, another way advocates can help clients feel well is by creating a stable space for survivors through check-ins via 1:1 in-person counseling, via hotline, or via chat if that is an option your agency makes available. Regular, consistent group programming can also help survivors stay well and community. Creating stability is about consistency, but that doesn’t mean you can’t be creative in your approach to creating that sense of stability for your clients. For example: </a:t>
            </a:r>
            <a:endParaRPr/>
          </a:p>
          <a:p>
            <a:pPr indent="0" lvl="0" marL="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You can encourage </a:t>
            </a:r>
            <a:r>
              <a:rPr lang="en-US"/>
              <a:t>survivors</a:t>
            </a:r>
            <a:r>
              <a:rPr lang="en-US"/>
              <a:t> to express themselves through creative means, like poetry, journaling, and drawing.</a:t>
            </a:r>
            <a:endParaRPr/>
          </a:p>
          <a:p>
            <a:pPr indent="-317500" lvl="0" marL="457200" rtl="0" algn="l">
              <a:lnSpc>
                <a:spcPct val="100000"/>
              </a:lnSpc>
              <a:spcBef>
                <a:spcPts val="0"/>
              </a:spcBef>
              <a:spcAft>
                <a:spcPts val="0"/>
              </a:spcAft>
              <a:buSzPts val="1400"/>
              <a:buChar char="●"/>
            </a:pPr>
            <a:r>
              <a:rPr lang="en-US"/>
              <a:t>When possible and if approved by the facility, you can offer to provide fidgets, toys, and art supplies that can help someone feel safer.</a:t>
            </a:r>
            <a:endParaRPr/>
          </a:p>
          <a:p>
            <a:pPr indent="-317500" lvl="0" marL="457200" rtl="0" algn="l">
              <a:lnSpc>
                <a:spcPct val="100000"/>
              </a:lnSpc>
              <a:spcBef>
                <a:spcPts val="0"/>
              </a:spcBef>
              <a:spcAft>
                <a:spcPts val="0"/>
              </a:spcAft>
              <a:buSzPts val="1400"/>
              <a:buChar char="●"/>
            </a:pPr>
            <a:r>
              <a:rPr lang="en-US">
                <a:extLst>
                  <a:ext uri="http://customooxmlschemas.google.com/">
                    <go:slidesCustomData xmlns:go="http://customooxmlschemas.google.com/" textRoundtripDataId="15"/>
                  </a:ext>
                </a:extLst>
              </a:rPr>
              <a:t>You can allow for movement and even provide opportunities for mindful movement, such as guided meditations, visualizations, breathing and stretching exercises. Alternatively, you can allow for stillness and silence as well.</a:t>
            </a:r>
            <a:endParaRPr/>
          </a:p>
        </p:txBody>
      </p:sp>
      <p:sp>
        <p:nvSpPr>
          <p:cNvPr id="565" name="Google Shape;565;g314971f8e79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532c86b63d_1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3532c86b63d_1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let's talk through a few ways that it can be helpful for advocates to work with a survivor depend on where they are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 are working with someone on the hotline, in a letter, at an exam or in person that is not expressing any delusional content in what they are saying but is perhaps expressing depressive symptoms and suicidal ideations, generally survivors who are expressing in this way can understand informed consent and participate in services. In this case you would provide provide your standard crisis services and follow up services as needed as well as create safety plan specific to their SI.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 are working with someone who is expressing some delusional content with what they are saying but describes clear and consistent trauma reactions it is likely that they are also are able to understand informed consent and set goals to work with you. You would want to provide crisis services and follow up as needed.​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Some survivors we work with have a significant delusional content with what they are sharing however they may still be able to describe clear trauma reactions. Even with the large amount of delusion content, if the survivor is able to discuss trauma reactions and coping mechanisms then  you should be able to provide crisis services and follow up while focusing on concrete coping skills. In this case you may want to discuss referring them to mental health if they aren’t already engaged with those services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 are working with a survivor who has significant delusional content and is only able to provide inconsistent descriptions of trauma reactions it is likely that survivor may have difficulty understanding informed consent and if they are not  able to engage in safety planning you may have to wait until you can provide comprehensive services to this survivor. (emphasis) IN this case if they are a threat to themselves or others you may need to make a referral to mental health without their direct permission, however you will still want to follow up with them and to try to fully engage them in services when they are more stable.</a:t>
            </a:r>
            <a:endParaRPr/>
          </a:p>
        </p:txBody>
      </p:sp>
      <p:sp>
        <p:nvSpPr>
          <p:cNvPr id="574" name="Google Shape;574;g3532c86b63d_1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11ef042b47_0_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g311ef042b47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Part of creating a sense of stability and safety for a survivor is promoting and encouraging their agency at every step. In practice, this includes:</a:t>
            </a:r>
            <a:endParaRPr/>
          </a:p>
          <a:p>
            <a:pPr indent="-317500" lvl="0" marL="457200" rtl="0" algn="l">
              <a:lnSpc>
                <a:spcPct val="100000"/>
              </a:lnSpc>
              <a:spcBef>
                <a:spcPts val="0"/>
              </a:spcBef>
              <a:spcAft>
                <a:spcPts val="0"/>
              </a:spcAft>
              <a:buSzPts val="1400"/>
              <a:buChar char="●"/>
            </a:pPr>
            <a:r>
              <a:rPr lang="en-US"/>
              <a:t>taking a look at your consent forms and  (and all other written materials) to ensure that you are using the simplest language possible so that the survivor knows how and what to share. </a:t>
            </a:r>
            <a:endParaRPr/>
          </a:p>
          <a:p>
            <a:pPr indent="-317500" lvl="0" marL="457200" rtl="0" algn="l">
              <a:lnSpc>
                <a:spcPct val="100000"/>
              </a:lnSpc>
              <a:spcBef>
                <a:spcPts val="0"/>
              </a:spcBef>
              <a:spcAft>
                <a:spcPts val="0"/>
              </a:spcAft>
              <a:buSzPts val="1400"/>
              <a:buChar char="●"/>
            </a:pPr>
            <a:r>
              <a:rPr lang="en-US"/>
              <a:t>when first meeting the survivor, you want to explain your limits to confidentiality as clearly and as concisely as possible. </a:t>
            </a:r>
            <a:endParaRPr/>
          </a:p>
          <a:p>
            <a:pPr indent="-317500" lvl="0" marL="457200" rtl="0" algn="l">
              <a:lnSpc>
                <a:spcPct val="100000"/>
              </a:lnSpc>
              <a:spcBef>
                <a:spcPts val="0"/>
              </a:spcBef>
              <a:spcAft>
                <a:spcPts val="0"/>
              </a:spcAft>
              <a:buSzPts val="1400"/>
              <a:buChar char="●"/>
            </a:pPr>
            <a:r>
              <a:rPr lang="en-US"/>
              <a:t>checking in throughout your sessions/interactions to ensure that the survivor understands the limits to your confidentiality. “We’ve been meeting for x amount of sessions now, I like to review confidentiality with folks around this time. Would you mind if we went over some of that information?”</a:t>
            </a:r>
            <a:endParaRPr/>
          </a:p>
        </p:txBody>
      </p:sp>
      <p:sp>
        <p:nvSpPr>
          <p:cNvPr id="580" name="Google Shape;580;g311ef042b47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51329b86a4_0_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351329b86a4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Just Detention International, or JDI for short, is a health and human rights organization that seeks to end sexual abuse in all forms of detention.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JDI carries out its mission by: ​</a:t>
            </a:r>
            <a:endParaRPr/>
          </a:p>
          <a:p>
            <a:pPr indent="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working with corrections officials, rape crisis advocates, and policymakers to make detention facilities safe ​</a:t>
            </a:r>
            <a:endParaRPr/>
          </a:p>
          <a:p>
            <a:pPr indent="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promoting public attitudes that value the dignity and safety of people in detention  ​</a:t>
            </a:r>
            <a:endParaRPr/>
          </a:p>
          <a:p>
            <a:pPr indent="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and supporting incarcerated survivors of sexual abuse and sexual harassment.</a:t>
            </a:r>
            <a:endParaRPr/>
          </a:p>
        </p:txBody>
      </p:sp>
      <p:sp>
        <p:nvSpPr>
          <p:cNvPr id="319" name="Google Shape;319;g351329b86a4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532c86b63d_1_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g3532c86b63d_1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When working with a survivor that may have a mental illness, it’s important to keep in mind the way we communicate with folks. These tips can also be helpful for working with </a:t>
            </a:r>
            <a:r>
              <a:rPr lang="en-US"/>
              <a:t>survivors</a:t>
            </a:r>
            <a:r>
              <a:rPr lang="en-US"/>
              <a:t> in general!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Be sure to speak clearly and slowly, and give survivors time to respond. </a:t>
            </a:r>
            <a:endParaRPr/>
          </a:p>
          <a:p>
            <a:pPr indent="0" lvl="0" marL="0" rtl="0" algn="l">
              <a:lnSpc>
                <a:spcPct val="100000"/>
              </a:lnSpc>
              <a:spcBef>
                <a:spcPts val="0"/>
              </a:spcBef>
              <a:spcAft>
                <a:spcPts val="0"/>
              </a:spcAft>
              <a:buNone/>
            </a:pPr>
            <a:r>
              <a:rPr lang="en-US"/>
              <a:t>You will also want to be sure to use a calm, even tone of voice and limit expansive gestures or quick movements. Watch and listen for signs of agitation, frustration, or distress. Remember, even if what someone is sharing may be confusing or be partially delusional content, it doesn’t mean they cannot understand what you are saying or that every single thing they say has delusional content. Be sure to take any signs of abuse seriously.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Keep in mind, people with severe mental illness may also be taking strong medications that impact their memory, speech, and the way that they engage with you during your time together. Be patient with folks as they try to navigate their session with you. If someone is making all that effort to engage in services with you, there’s a strong likelihood that they really need it. </a:t>
            </a:r>
            <a:endParaRPr/>
          </a:p>
          <a:p>
            <a:pPr indent="0" lvl="0" marL="45720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rPr lang="en-US"/>
              <a:t>​</a:t>
            </a:r>
            <a:endParaRPr/>
          </a:p>
        </p:txBody>
      </p:sp>
      <p:sp>
        <p:nvSpPr>
          <p:cNvPr id="588" name="Google Shape;588;g3532c86b63d_1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51329b86a4_0_10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g351329b86a4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Here’s a quote from Patty about her experience with a services in a group setting</a:t>
            </a:r>
            <a:endParaRPr/>
          </a:p>
        </p:txBody>
      </p:sp>
      <p:sp>
        <p:nvSpPr>
          <p:cNvPr id="595" name="Google Shape;595;g351329b86a4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11ef042b47_0_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311ef042b47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As we mentioned, another way to enhance the mental wellness of survivor is to create partnerships on the inside and outside. Often, as an advocate, your point of contact may be the PREA Compliance Manager, but it is equally important that you develop working relationships with mental health staff, line-staff, security staff, program staff, and others who are allies to survivor in the facility, and who are invested in the wellbeing of incarcerated folks at the facility. </a:t>
            </a:r>
            <a:endParaRPr/>
          </a:p>
          <a:p>
            <a:pPr indent="0" lvl="0" marL="0" rtl="0" algn="l">
              <a:lnSpc>
                <a:spcPct val="100000"/>
              </a:lnSpc>
              <a:spcBef>
                <a:spcPts val="0"/>
              </a:spcBef>
              <a:spcAft>
                <a:spcPts val="0"/>
              </a:spcAft>
              <a:buSzPts val="1400"/>
              <a:buNone/>
            </a:pPr>
            <a:r>
              <a:t/>
            </a:r>
            <a:endParaRPr>
              <a:extLst>
                <a:ext uri="http://customooxmlschemas.google.com/">
                  <go:slidesCustomData xmlns:go="http://customooxmlschemas.google.com/" textRoundtripDataId="18"/>
                </a:ext>
              </a:extLst>
            </a:endParaRPr>
          </a:p>
          <a:p>
            <a:pPr indent="0" lvl="0" marL="0" rtl="0" algn="l">
              <a:lnSpc>
                <a:spcPct val="100000"/>
              </a:lnSpc>
              <a:spcBef>
                <a:spcPts val="0"/>
              </a:spcBef>
              <a:spcAft>
                <a:spcPts val="0"/>
              </a:spcAft>
              <a:buSzPts val="1400"/>
              <a:buNone/>
            </a:pPr>
            <a:r>
              <a:rPr lang="en-US">
                <a:extLst>
                  <a:ext uri="http://customooxmlschemas.google.com/">
                    <go:slidesCustomData xmlns:go="http://customooxmlschemas.google.com/" textRoundtripDataId="19"/>
                  </a:ext>
                </a:extLst>
              </a:rPr>
              <a:t>That being said, we know that folks have varying </a:t>
            </a:r>
            <a:r>
              <a:rPr lang="en-US">
                <a:extLst>
                  <a:ext uri="http://customooxmlschemas.google.com/">
                    <go:slidesCustomData xmlns:go="http://customooxmlschemas.google.com/" textRoundtripDataId="20"/>
                  </a:ext>
                </a:extLst>
              </a:rPr>
              <a:t>degrees</a:t>
            </a:r>
            <a:r>
              <a:rPr lang="en-US">
                <a:extLst>
                  <a:ext uri="http://customooxmlschemas.google.com/">
                    <go:slidesCustomData xmlns:go="http://customooxmlschemas.google.com/" textRoundtripDataId="21"/>
                  </a:ext>
                </a:extLst>
              </a:rPr>
              <a:t> of trust with facility staff and the system as a whole. Even as you build and hold relationships with other partners, be sure to have an open discussion with the survivors you’re working with about what that looks like. Remind them of your </a:t>
            </a:r>
            <a:r>
              <a:rPr lang="en-US">
                <a:extLst>
                  <a:ext uri="http://customooxmlschemas.google.com/">
                    <go:slidesCustomData xmlns:go="http://customooxmlschemas.google.com/" textRoundtripDataId="22"/>
                  </a:ext>
                </a:extLst>
              </a:rPr>
              <a:t>commitment</a:t>
            </a:r>
            <a:r>
              <a:rPr lang="en-US">
                <a:extLst>
                  <a:ext uri="http://customooxmlschemas.google.com/">
                    <go:slidesCustomData xmlns:go="http://customooxmlschemas.google.com/" textRoundtripDataId="23"/>
                  </a:ext>
                </a:extLst>
              </a:rPr>
              <a:t> to their confidentiality or when necessary, discuss a ROI.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02" name="Google Shape;602;g311ef042b47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311ef042b47_0_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g311ef042b47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Partnerships that you create outside of the facility are just as important as the ones you create inside the facility. Since many of the survivors you're working with will ultimately be returning to the community, it's crucial that they have your support while making that transition. Having an advocate there to provide a warm hand off and to help them engage in services upon release can make a huge difference in their overall success. Best practice and with the survivors permission, would be to obtain an ROI and help advocate for the clients you work with. But if you’re limited to providing referrals only, it’s crucial to vet (and re- vet on a regular basis) organizations to ensure they support formerly incarcerated folk prior to providing that referral to your clients. Nothing is more discouraging than being brave enough to reach out to a resource, just to have them shut you down.</a:t>
            </a:r>
            <a:endParaRPr/>
          </a:p>
        </p:txBody>
      </p:sp>
      <p:sp>
        <p:nvSpPr>
          <p:cNvPr id="610" name="Google Shape;610;g311ef042b47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1432873a9e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Vanessa to share on her experiences, specifically surrounding past quotes</a:t>
            </a:r>
            <a:endParaRPr/>
          </a:p>
          <a:p>
            <a:pPr indent="-317500" lvl="0" marL="457200" rtl="0" algn="l">
              <a:lnSpc>
                <a:spcPct val="100000"/>
              </a:lnSpc>
              <a:spcBef>
                <a:spcPts val="0"/>
              </a:spcBef>
              <a:spcAft>
                <a:spcPts val="0"/>
              </a:spcAft>
              <a:buSzPts val="1400"/>
              <a:buChar char="-"/>
            </a:pPr>
            <a:r>
              <a:rPr lang="en-US"/>
              <a:t>CIW Wellness Council</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Video of Alexus</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Additional slides? </a:t>
            </a:r>
            <a:endParaRPr/>
          </a:p>
        </p:txBody>
      </p:sp>
      <p:sp>
        <p:nvSpPr>
          <p:cNvPr id="617" name="Google Shape;617;g31432873a9e_0_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51329b86a4_0_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g351329b86a4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5" name="Google Shape;625;g351329b86a4_0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12e41ad6bc_0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g312e41ad6bc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Since we want to move forward in a mental wellness framework in our work with survivors, it’s important to recognize and challenge biases we may have as advocates. We want to acknowledge our own relationship with the conventional mental illness approach we described earlier. There is tremendous stigma attached to those with mental health diagnoses. Our society views those with diagnoses as erratic, irresponsible and even dangerous and violent. Although people experiencing mental illness may act unpredictably, most are much more likely to be victims of violent crime, including sexual abuse, themselves.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There is also tremendous misinformation about what mental health diagnoses mean or what symptoms may look like. We may have assumptions that someone with a mood disorder is always cycling through ups and downs or that someone with a psychotic disorder is always experiencing delusions. However many with these conditions act and behave normally unless experiencing an onset of symptoms. It’s also the case that someone with a diagnosis expressing a valid emotional response may have their response needlessly pathologized through an illness lens.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It is also important to note that trauma responses may mimic symptoms of mental illness. We can examine this within the framework of mental illness which often asks - “what’s wrong with you?” Or we can look through the frame of mental wellness which asks, “what happened to you?” In his book The Myth of Normal, Dr. Gabor Mate explores research which correlates trauma, especially childhood trauma, with experiences labeled as mental illness in adulthood.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When we view those with diagnoses only through a pathologizing lens, making it difficult for us to see them as whole, complex individuals and certainly impacting our advocacy work. Some agencies take a “referrals only” approach when working with survivors with diagnoses, referring them to out to mental health professionals who often have little to no training to support survivors of sexual abuse. Naturally we want the advocates joining us here today to be able to feel safe serving their clients and to abide by agency policies - however we want to invite consideration of working with survivors with a range of mental health experiences.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And remember, you as an advocate do have the tools to build rapport with and support incarcerated survivors with mental illness!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32" name="Google Shape;632;g312e41ad6bc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351329b86a4_0_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g351329b86a4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40" name="Google Shape;640;g351329b86a4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51329b86a4_0_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g351329b86a4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47" name="Google Shape;647;g351329b86a4_0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51329b86a4_0_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351329b86a4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56" name="Google Shape;656;g351329b86a4_0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fundamental principle behind JDI’s work is that when the government takes away someone’s freedom, it takes on an absolute responsibility to protect that person’s safety. No matter what crime someone may have committed, rape is not part of the penalty.​</a:t>
            </a:r>
            <a:endParaRPr/>
          </a:p>
        </p:txBody>
      </p:sp>
      <p:sp>
        <p:nvSpPr>
          <p:cNvPr id="326" name="Google Shape;32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51329b86a4_0_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g351329b86a4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663" name="Google Shape;663;g351329b86a4_0_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31db7b2740c_0_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9" name="Google Shape;669;g31db7b2740c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1" lang="en-US"/>
              <a:t>[read slide]</a:t>
            </a:r>
            <a:endParaRPr i="1"/>
          </a:p>
        </p:txBody>
      </p:sp>
      <p:sp>
        <p:nvSpPr>
          <p:cNvPr id="670" name="Google Shape;670;g31db7b2740c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4e8c8b64b3_1_13:notes"/>
          <p:cNvSpPr txBox="1"/>
          <p:nvPr>
            <p:ph idx="1" type="body"/>
          </p:nvPr>
        </p:nvSpPr>
        <p:spPr>
          <a:xfrm>
            <a:off x="685801" y="4343401"/>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g34e8c8b64b3_1_13:notes"/>
          <p:cNvSpPr/>
          <p:nvPr>
            <p:ph idx="2" type="sldImg"/>
          </p:nvPr>
        </p:nvSpPr>
        <p:spPr>
          <a:xfrm>
            <a:off x="1178719" y="686405"/>
            <a:ext cx="45006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31db7b2740c_0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2" name="Google Shape;682;g31db7b2740c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750"/>
              </a:spcBef>
              <a:spcAft>
                <a:spcPts val="0"/>
              </a:spcAft>
              <a:buClr>
                <a:schemeClr val="dk1"/>
              </a:buClr>
              <a:buSzPts val="1100"/>
              <a:buFont typeface="Arial"/>
              <a:buNone/>
            </a:pPr>
            <a:r>
              <a:t/>
            </a:r>
            <a:endParaRPr/>
          </a:p>
          <a:p>
            <a:pPr indent="0" lvl="0" marL="0" rtl="0" algn="l">
              <a:lnSpc>
                <a:spcPct val="90000"/>
              </a:lnSpc>
              <a:spcBef>
                <a:spcPts val="750"/>
              </a:spcBef>
              <a:spcAft>
                <a:spcPts val="0"/>
              </a:spcAft>
              <a:buClr>
                <a:schemeClr val="dk1"/>
              </a:buClr>
              <a:buSzPts val="1100"/>
              <a:buFont typeface="Arial"/>
              <a:buNone/>
            </a:pPr>
            <a:r>
              <a:rPr lang="en-US" u="sng">
                <a:solidFill>
                  <a:schemeClr val="hlink"/>
                </a:solidFill>
                <a:hlinkClick r:id="rId2"/>
              </a:rPr>
              <a:t>https://www.nami.org/</a:t>
            </a:r>
            <a:endParaRPr/>
          </a:p>
          <a:p>
            <a:pPr indent="0" lvl="0" marL="0" rtl="0" algn="l">
              <a:lnSpc>
                <a:spcPct val="90000"/>
              </a:lnSpc>
              <a:spcBef>
                <a:spcPts val="750"/>
              </a:spcBef>
              <a:spcAft>
                <a:spcPts val="0"/>
              </a:spcAft>
              <a:buClr>
                <a:schemeClr val="dk1"/>
              </a:buClr>
              <a:buSzPts val="1100"/>
              <a:buFont typeface="Arial"/>
              <a:buNone/>
            </a:pPr>
            <a:r>
              <a:rPr lang="en-US" u="sng">
                <a:solidFill>
                  <a:schemeClr val="hlink"/>
                </a:solidFill>
                <a:hlinkClick r:id="rId3"/>
              </a:rPr>
              <a:t>https://wildfloweralliance.org/</a:t>
            </a:r>
            <a:endParaRPr/>
          </a:p>
          <a:p>
            <a:pPr indent="0" lvl="0" marL="0" rtl="0" algn="l">
              <a:spcBef>
                <a:spcPts val="0"/>
              </a:spcBef>
              <a:spcAft>
                <a:spcPts val="0"/>
              </a:spcAft>
              <a:buClr>
                <a:schemeClr val="dk1"/>
              </a:buClr>
              <a:buSzPts val="1400"/>
              <a:buFont typeface="Arial"/>
              <a:buNone/>
            </a:pPr>
            <a:r>
              <a:rPr lang="en-US" u="sng">
                <a:solidFill>
                  <a:schemeClr val="hlink"/>
                </a:solidFill>
                <a:hlinkClick r:id="rId4"/>
              </a:rPr>
              <a:t>https://www.hearingvoicesusa.org/</a:t>
            </a:r>
            <a:endParaRPr/>
          </a:p>
          <a:p>
            <a:pPr indent="0" lvl="0" marL="0" rtl="0" algn="l">
              <a:spcBef>
                <a:spcPts val="0"/>
              </a:spcBef>
              <a:spcAft>
                <a:spcPts val="0"/>
              </a:spcAft>
              <a:buClr>
                <a:schemeClr val="dk1"/>
              </a:buClr>
              <a:buSzPts val="1400"/>
              <a:buFont typeface="Arial"/>
              <a:buNone/>
            </a:pPr>
            <a:r>
              <a:rPr lang="en-US" u="sng">
                <a:solidFill>
                  <a:schemeClr val="hlink"/>
                </a:solidFill>
                <a:hlinkClick r:id="rId5"/>
              </a:rPr>
              <a:t>https://mindfreedom.org/</a:t>
            </a:r>
            <a:endParaRPr/>
          </a:p>
          <a:p>
            <a:pPr indent="0" lvl="0" marL="0" rtl="0" algn="l">
              <a:spcBef>
                <a:spcPts val="0"/>
              </a:spcBef>
              <a:spcAft>
                <a:spcPts val="0"/>
              </a:spcAft>
              <a:buClr>
                <a:schemeClr val="dk1"/>
              </a:buClr>
              <a:buSzPts val="1400"/>
              <a:buFont typeface="Arial"/>
              <a:buNone/>
            </a:pPr>
            <a:r>
              <a:rPr lang="en-US" u="sng">
                <a:solidFill>
                  <a:schemeClr val="hlink"/>
                </a:solidFill>
                <a:hlinkClick r:id="rId6"/>
              </a:rPr>
              <a:t>https://fireweedcollective.org/</a:t>
            </a:r>
            <a:endParaRPr/>
          </a:p>
          <a:p>
            <a:pPr indent="0" lvl="0" marL="0" rtl="0" algn="l">
              <a:spcBef>
                <a:spcPts val="0"/>
              </a:spcBef>
              <a:spcAft>
                <a:spcPts val="0"/>
              </a:spcAft>
              <a:buClr>
                <a:schemeClr val="dk1"/>
              </a:buClr>
              <a:buSzPts val="1400"/>
              <a:buFont typeface="Arial"/>
              <a:buNone/>
            </a:pPr>
            <a:r>
              <a:rPr lang="en-US" u="sng">
                <a:solidFill>
                  <a:schemeClr val="hlink"/>
                </a:solidFill>
                <a:hlinkClick r:id="rId7"/>
              </a:rPr>
              <a:t>https://www.madinamerica.com/</a:t>
            </a:r>
            <a:endParaRPr/>
          </a:p>
          <a:p>
            <a:pPr indent="0" lvl="0" marL="0" rtl="0" algn="l">
              <a:spcBef>
                <a:spcPts val="0"/>
              </a:spcBef>
              <a:spcAft>
                <a:spcPts val="0"/>
              </a:spcAft>
              <a:buClr>
                <a:schemeClr val="dk1"/>
              </a:buClr>
              <a:buSzPts val="1400"/>
              <a:buFont typeface="Arial"/>
              <a:buNone/>
            </a:pPr>
            <a:r>
              <a:rPr lang="en-US" u="sng">
                <a:solidFill>
                  <a:schemeClr val="hlink"/>
                </a:solidFill>
                <a:hlinkClick r:id="rId8"/>
              </a:rPr>
              <a:t>https://power2u.org/</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t/>
            </a:r>
            <a:endParaRPr/>
          </a:p>
        </p:txBody>
      </p:sp>
      <p:sp>
        <p:nvSpPr>
          <p:cNvPr id="683" name="Google Shape;683;g31db7b2740c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20fd078bf7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g320fd078bf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750"/>
              </a:spcBef>
              <a:spcAft>
                <a:spcPts val="0"/>
              </a:spcAft>
              <a:buClr>
                <a:schemeClr val="dk1"/>
              </a:buClr>
              <a:buSzPts val="1100"/>
              <a:buFont typeface="Arial"/>
              <a:buNone/>
            </a:pPr>
            <a:r>
              <a:t/>
            </a:r>
            <a:endParaRPr/>
          </a:p>
        </p:txBody>
      </p:sp>
      <p:sp>
        <p:nvSpPr>
          <p:cNvPr id="691" name="Google Shape;691;g320fd078bf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objectives for this training are to:</a:t>
            </a:r>
            <a:endParaRPr/>
          </a:p>
          <a:p>
            <a:pPr indent="-304800" lvl="0" marL="457200" rtl="0" algn="l">
              <a:spcBef>
                <a:spcPts val="0"/>
              </a:spcBef>
              <a:spcAft>
                <a:spcPts val="0"/>
              </a:spcAft>
              <a:buClr>
                <a:schemeClr val="dk1"/>
              </a:buClr>
              <a:buSzPts val="1200"/>
              <a:buFont typeface="Tahoma"/>
              <a:buChar char="●"/>
            </a:pPr>
            <a:r>
              <a:rPr lang="en-US">
                <a:latin typeface="Tahoma"/>
                <a:ea typeface="Tahoma"/>
                <a:cs typeface="Tahoma"/>
                <a:sym typeface="Tahoma"/>
              </a:rPr>
              <a:t>Develop a basic awareness around the experiences of incarcerated survivors with mental illness</a:t>
            </a:r>
            <a:endParaRPr>
              <a:latin typeface="Tahoma"/>
              <a:ea typeface="Tahoma"/>
              <a:cs typeface="Tahoma"/>
              <a:sym typeface="Tahoma"/>
            </a:endParaRPr>
          </a:p>
          <a:p>
            <a:pPr indent="-304800" lvl="0" marL="457200" rtl="0" algn="l">
              <a:spcBef>
                <a:spcPts val="0"/>
              </a:spcBef>
              <a:spcAft>
                <a:spcPts val="0"/>
              </a:spcAft>
              <a:buClr>
                <a:schemeClr val="dk1"/>
              </a:buClr>
              <a:buSzPts val="1200"/>
              <a:buFont typeface="Tahoma"/>
              <a:buChar char="●"/>
            </a:pPr>
            <a:r>
              <a:rPr lang="en-US">
                <a:latin typeface="Tahoma"/>
                <a:ea typeface="Tahoma"/>
                <a:cs typeface="Tahoma"/>
                <a:sym typeface="Tahoma"/>
              </a:rPr>
              <a:t>Highlight voices from the field to establish a comprehensive understanding of mental wellness</a:t>
            </a:r>
            <a:endParaRPr>
              <a:latin typeface="Tahoma"/>
              <a:ea typeface="Tahoma"/>
              <a:cs typeface="Tahoma"/>
              <a:sym typeface="Tahoma"/>
            </a:endParaRPr>
          </a:p>
          <a:p>
            <a:pPr indent="-304800" lvl="0" marL="457200" rtl="0" algn="l">
              <a:spcBef>
                <a:spcPts val="0"/>
              </a:spcBef>
              <a:spcAft>
                <a:spcPts val="0"/>
              </a:spcAft>
              <a:buClr>
                <a:schemeClr val="dk1"/>
              </a:buClr>
              <a:buSzPts val="1200"/>
              <a:buFont typeface="Tahoma"/>
              <a:buChar char="●"/>
            </a:pPr>
            <a:r>
              <a:rPr lang="en-US">
                <a:latin typeface="Tahoma"/>
                <a:ea typeface="Tahoma"/>
                <a:cs typeface="Tahoma"/>
                <a:sym typeface="Tahoma"/>
              </a:rPr>
              <a:t>Explore actionable strategies to provide effective, trauma-informed support for survivors in detention through a mental wellness lens. </a:t>
            </a:r>
            <a:endParaRPr/>
          </a:p>
        </p:txBody>
      </p:sp>
      <p:sp>
        <p:nvSpPr>
          <p:cNvPr id="333" name="Google Shape;33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One important tool at our disposal for creating meaningful, cultural change that promotes the wellness of incarcerated survivors is our language. If you’ve joined us for any of our trainings before, you know that we use alternatives to terms like, “incarcerated person” rather than inmate or “resident,” when referring to someone in a detention facility. This is to center the humanity of people experiencing incarceration. We also use the word, “survivor,” instead of “victim,” to honor the resilience and strength of those who have experienced sexual abuse.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use people-first language that tries to acknowledge a whole person with a range of experiences. Throughout this presentation we will mostly use terms like “mental illness” or “mental health disorder/diagnosis” while, acknowledging a diversity of terms including self-identification outside of medical diagnoses. We will examine this in greater detail shortly. We definitely want to work on moving away from words like “crazy” or “insane” and other dehumanizing terms to describe those living with mental illness. </a:t>
            </a:r>
            <a:endParaRPr/>
          </a:p>
        </p:txBody>
      </p:sp>
      <p:sp>
        <p:nvSpPr>
          <p:cNvPr id="340" name="Google Shape;34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a:t>
            </a:r>
            <a:r>
              <a:rPr lang="en-US"/>
              <a:t>explore mental wellness, we want to get an understanding of  mental illness and how it may impact clients in detention environments. </a:t>
            </a:r>
            <a:endParaRPr/>
          </a:p>
        </p:txBody>
      </p:sp>
      <p:sp>
        <p:nvSpPr>
          <p:cNvPr id="348" name="Google Shape;348;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12e41ad6bc_0_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312e41ad6bc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Mental illness can mean different things to different people, depending on their perspectives. In this training, we have highlighted two definitions that can help us think about mental health in complementary ways.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first comes from the National Alliance on Mental Illness which describes mental illness as a condition that affects a person’s thinking, feeling, behavior, or mood. This is a clinical definition, and can help identify specific conditions. understanding symptoms, and guiding treatments. It provides structure for how we approach mental health professionally.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second perspective comes from the Uniting for Change Coalitions. They describe mental illness as just another way for someone’s mind to be. This phrasing challenges stigma and shifts the focus from seeing mental illness as a problem to simply understanding it as natural variation in how people experience the world.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55" name="Google Shape;355;g312e41ad6bc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gif"/><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2.gi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2.gi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2.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2.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2.gif"/><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2.gi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2.gif"/><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2.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 Id="rId3"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pic>
        <p:nvPicPr>
          <p:cNvPr descr="https://lh7-rt.googleusercontent.com/slidesz/AGV_vUceJdqhF56xIlPaYYfEzVRjrsnt-BY6_03-y2uuDDZPftapO9iKmJQoRmSD8Ari3dZBJr--cqUu5bMfK8qsmnRJeAR4jpK7BvdbrbC9UqjccLxNsvXtYILlVn_4-ofrdemH-ZQsRUdHuUX8WDW4YmCmPXYx8KKaQCWHQ6BjknmvqQ=s2048?key=me4DI1zu2lN9PXRnwQny8A" id="13" name="Google Shape;13;p11"/>
          <p:cNvPicPr preferRelativeResize="0"/>
          <p:nvPr/>
        </p:nvPicPr>
        <p:blipFill rotWithShape="1">
          <a:blip r:embed="rId2">
            <a:alphaModFix/>
          </a:blip>
          <a:srcRect b="0" l="0" r="0" t="0"/>
          <a:stretch/>
        </p:blipFill>
        <p:spPr>
          <a:xfrm>
            <a:off x="1" y="1"/>
            <a:ext cx="9144003" cy="3886200"/>
          </a:xfrm>
          <a:prstGeom prst="rect">
            <a:avLst/>
          </a:prstGeom>
          <a:noFill/>
          <a:ln>
            <a:noFill/>
          </a:ln>
        </p:spPr>
      </p:pic>
      <p:sp>
        <p:nvSpPr>
          <p:cNvPr id="14" name="Google Shape;14;p11"/>
          <p:cNvSpPr txBox="1"/>
          <p:nvPr>
            <p:ph idx="1" type="subTitle"/>
          </p:nvPr>
        </p:nvSpPr>
        <p:spPr>
          <a:xfrm>
            <a:off x="1143000" y="4250015"/>
            <a:ext cx="6858000" cy="7053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2800"/>
              <a:buNone/>
              <a:defRPr b="1" sz="2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pic>
        <p:nvPicPr>
          <p:cNvPr descr="jdi.FNL.horiz.jpg" id="15" name="Google Shape;15;p11"/>
          <p:cNvPicPr preferRelativeResize="0"/>
          <p:nvPr/>
        </p:nvPicPr>
        <p:blipFill rotWithShape="1">
          <a:blip r:embed="rId3">
            <a:alphaModFix/>
          </a:blip>
          <a:srcRect b="0" l="0" r="6742" t="0"/>
          <a:stretch/>
        </p:blipFill>
        <p:spPr>
          <a:xfrm>
            <a:off x="6038146" y="5835698"/>
            <a:ext cx="3019818" cy="952925"/>
          </a:xfrm>
          <a:prstGeom prst="rect">
            <a:avLst/>
          </a:prstGeom>
          <a:noFill/>
          <a:ln>
            <a:noFill/>
          </a:ln>
        </p:spPr>
      </p:pic>
      <p:sp>
        <p:nvSpPr>
          <p:cNvPr id="16" name="Google Shape;16;p11"/>
          <p:cNvSpPr txBox="1"/>
          <p:nvPr>
            <p:ph type="ctrTitle"/>
          </p:nvPr>
        </p:nvSpPr>
        <p:spPr>
          <a:xfrm>
            <a:off x="1143000" y="1220871"/>
            <a:ext cx="6858000" cy="15471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Tahoma"/>
              <a:buNone/>
              <a:defRPr b="1" sz="4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VALOR – Advancing Equity. Ending Sexual Violence." id="17" name="Google Shape;17;p11"/>
          <p:cNvPicPr preferRelativeResize="0"/>
          <p:nvPr/>
        </p:nvPicPr>
        <p:blipFill rotWithShape="1">
          <a:blip r:embed="rId4">
            <a:alphaModFix/>
          </a:blip>
          <a:srcRect b="0" l="0" r="0" t="0"/>
          <a:stretch/>
        </p:blipFill>
        <p:spPr>
          <a:xfrm>
            <a:off x="237317" y="5910154"/>
            <a:ext cx="2728506" cy="80401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81" name="Shape 81"/>
        <p:cNvGrpSpPr/>
        <p:nvPr/>
      </p:nvGrpSpPr>
      <p:grpSpPr>
        <a:xfrm>
          <a:off x="0" y="0"/>
          <a:ext cx="0" cy="0"/>
          <a:chOff x="0" y="0"/>
          <a:chExt cx="0" cy="0"/>
        </a:xfrm>
      </p:grpSpPr>
      <p:sp>
        <p:nvSpPr>
          <p:cNvPr id="82" name="Google Shape;82;g31682c8c8a7_0_232"/>
          <p:cNvSpPr/>
          <p:nvPr/>
        </p:nvSpPr>
        <p:spPr>
          <a:xfrm>
            <a:off x="3202" y="3271836"/>
            <a:ext cx="9140700" cy="3585900"/>
          </a:xfrm>
          <a:prstGeom prst="rect">
            <a:avLst/>
          </a:prstGeom>
          <a:solidFill>
            <a:srgbClr val="00A6CE"/>
          </a:solidFill>
          <a:ln>
            <a:noFill/>
          </a:ln>
        </p:spPr>
        <p:txBody>
          <a:bodyPr anchorCtr="0" anchor="ctr" bIns="38075" lIns="76200" spcFirstLastPara="1" rIns="76200" wrap="square" tIns="380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53575A"/>
              </a:solidFill>
              <a:latin typeface="Calibri"/>
              <a:ea typeface="Calibri"/>
              <a:cs typeface="Calibri"/>
              <a:sym typeface="Calibri"/>
            </a:endParaRPr>
          </a:p>
        </p:txBody>
      </p:sp>
      <p:pic>
        <p:nvPicPr>
          <p:cNvPr descr="A black and white logo&#10;&#10;Description automatically generated with low confidence" id="83" name="Google Shape;83;g31682c8c8a7_0_232"/>
          <p:cNvPicPr preferRelativeResize="0"/>
          <p:nvPr/>
        </p:nvPicPr>
        <p:blipFill rotWithShape="1">
          <a:blip r:embed="rId2">
            <a:alphaModFix/>
          </a:blip>
          <a:srcRect b="0" l="0" r="0" t="0"/>
          <a:stretch/>
        </p:blipFill>
        <p:spPr>
          <a:xfrm>
            <a:off x="7295744" y="6237944"/>
            <a:ext cx="1372702" cy="207431"/>
          </a:xfrm>
          <a:prstGeom prst="rect">
            <a:avLst/>
          </a:prstGeom>
          <a:noFill/>
          <a:ln>
            <a:noFill/>
          </a:ln>
        </p:spPr>
      </p:pic>
      <p:sp>
        <p:nvSpPr>
          <p:cNvPr id="84" name="Google Shape;84;g31682c8c8a7_0_232"/>
          <p:cNvSpPr txBox="1"/>
          <p:nvPr>
            <p:ph type="title"/>
          </p:nvPr>
        </p:nvSpPr>
        <p:spPr>
          <a:xfrm>
            <a:off x="381000" y="508000"/>
            <a:ext cx="8382000" cy="533100"/>
          </a:xfrm>
          <a:prstGeom prst="rect">
            <a:avLst/>
          </a:prstGeom>
          <a:noFill/>
          <a:ln>
            <a:noFill/>
          </a:ln>
        </p:spPr>
        <p:txBody>
          <a:bodyPr anchorCtr="0" anchor="t" bIns="38075" lIns="0" spcFirstLastPara="1" rIns="76200" wrap="square" tIns="38075">
            <a:spAutoFit/>
          </a:bodyPr>
          <a:lstStyle>
            <a:lvl1pPr lvl="0" algn="l">
              <a:lnSpc>
                <a:spcPct val="90000"/>
              </a:lnSpc>
              <a:spcBef>
                <a:spcPts val="0"/>
              </a:spcBef>
              <a:spcAft>
                <a:spcPts val="0"/>
              </a:spcAft>
              <a:buClr>
                <a:schemeClr val="dk1"/>
              </a:buClr>
              <a:buSzPts val="1500"/>
              <a:buFont typeface="Calibri"/>
              <a:buNone/>
              <a:defRPr b="0" i="0" sz="2300">
                <a:solidFill>
                  <a:srgbClr val="53575A"/>
                </a:solidFill>
                <a:latin typeface="Calibri"/>
                <a:ea typeface="Calibri"/>
                <a:cs typeface="Calibri"/>
                <a:sym typeface="Calibri"/>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85" name="Google Shape;85;g31682c8c8a7_0_232"/>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Advancing Equity. Ending Sexual Violence.</a:t>
            </a:r>
            <a:endParaRPr b="0" i="0" sz="800" u="none" cap="none" strike="noStrike">
              <a:solidFill>
                <a:schemeClr val="lt1"/>
              </a:solidFill>
              <a:latin typeface="Calibri"/>
              <a:ea typeface="Calibri"/>
              <a:cs typeface="Calibri"/>
              <a:sym typeface="Calibri"/>
            </a:endParaRPr>
          </a:p>
        </p:txBody>
      </p:sp>
      <p:sp>
        <p:nvSpPr>
          <p:cNvPr id="86" name="Google Shape;86;g31682c8c8a7_0_232"/>
          <p:cNvSpPr txBox="1"/>
          <p:nvPr>
            <p:ph idx="1" type="body"/>
          </p:nvPr>
        </p:nvSpPr>
        <p:spPr>
          <a:xfrm>
            <a:off x="381000" y="1365663"/>
            <a:ext cx="3506700" cy="4495200"/>
          </a:xfrm>
          <a:prstGeom prst="rect">
            <a:avLst/>
          </a:prstGeom>
          <a:noFill/>
          <a:ln>
            <a:noFill/>
          </a:ln>
        </p:spPr>
        <p:txBody>
          <a:bodyPr anchorCtr="0" anchor="t" bIns="38075" lIns="0" spcFirstLastPara="1" rIns="76200" wrap="square" tIns="38075">
            <a:normAutofit/>
          </a:bodyPr>
          <a:lstStyle>
            <a:lvl1pPr indent="-228600" lvl="0" marL="457200" marR="0" algn="l">
              <a:lnSpc>
                <a:spcPct val="90000"/>
              </a:lnSpc>
              <a:spcBef>
                <a:spcPts val="1000"/>
              </a:spcBef>
              <a:spcAft>
                <a:spcPts val="0"/>
              </a:spcAft>
              <a:buClr>
                <a:schemeClr val="dk1"/>
              </a:buClr>
              <a:buSzPts val="1500"/>
              <a:buFont typeface="Arial"/>
              <a:buNone/>
              <a:defRPr sz="1700">
                <a:solidFill>
                  <a:srgbClr val="53575A"/>
                </a:solidFill>
              </a:defRPr>
            </a:lvl1pPr>
            <a:lvl2pPr indent="-323850" lvl="1" marL="914400" algn="l">
              <a:lnSpc>
                <a:spcPct val="90000"/>
              </a:lnSpc>
              <a:spcBef>
                <a:spcPts val="500"/>
              </a:spcBef>
              <a:spcAft>
                <a:spcPts val="0"/>
              </a:spcAft>
              <a:buClr>
                <a:schemeClr val="dk1"/>
              </a:buClr>
              <a:buSzPts val="1500"/>
              <a:buChar char="•"/>
              <a:defRPr/>
            </a:lvl2pPr>
            <a:lvl3pPr indent="-323850" lvl="2" marL="1371600" algn="l">
              <a:lnSpc>
                <a:spcPct val="90000"/>
              </a:lnSpc>
              <a:spcBef>
                <a:spcPts val="500"/>
              </a:spcBef>
              <a:spcAft>
                <a:spcPts val="0"/>
              </a:spcAft>
              <a:buClr>
                <a:schemeClr val="dk1"/>
              </a:buClr>
              <a:buSzPts val="1500"/>
              <a:buChar char="•"/>
              <a:defRPr/>
            </a:lvl3pPr>
            <a:lvl4pPr indent="-323850" lvl="3" marL="1828800" algn="l">
              <a:lnSpc>
                <a:spcPct val="90000"/>
              </a:lnSpc>
              <a:spcBef>
                <a:spcPts val="500"/>
              </a:spcBef>
              <a:spcAft>
                <a:spcPts val="0"/>
              </a:spcAft>
              <a:buClr>
                <a:schemeClr val="dk1"/>
              </a:buClr>
              <a:buSzPts val="1500"/>
              <a:buChar char="•"/>
              <a:defRPr/>
            </a:lvl4pPr>
            <a:lvl5pPr indent="-323850" lvl="4" marL="2286000" algn="l">
              <a:lnSpc>
                <a:spcPct val="90000"/>
              </a:lnSpc>
              <a:spcBef>
                <a:spcPts val="500"/>
              </a:spcBef>
              <a:spcAft>
                <a:spcPts val="0"/>
              </a:spcAft>
              <a:buClr>
                <a:schemeClr val="dk1"/>
              </a:buClr>
              <a:buSzPts val="1500"/>
              <a:buChar char="•"/>
              <a:defRPr/>
            </a:lvl5pPr>
            <a:lvl6pPr indent="-323850" lvl="5" marL="2743200" algn="l">
              <a:lnSpc>
                <a:spcPct val="90000"/>
              </a:lnSpc>
              <a:spcBef>
                <a:spcPts val="500"/>
              </a:spcBef>
              <a:spcAft>
                <a:spcPts val="0"/>
              </a:spcAft>
              <a:buClr>
                <a:schemeClr val="dk1"/>
              </a:buClr>
              <a:buSzPts val="1500"/>
              <a:buChar char="•"/>
              <a:defRPr/>
            </a:lvl6pPr>
            <a:lvl7pPr indent="-323850" lvl="6" marL="3200400" algn="l">
              <a:lnSpc>
                <a:spcPct val="90000"/>
              </a:lnSpc>
              <a:spcBef>
                <a:spcPts val="500"/>
              </a:spcBef>
              <a:spcAft>
                <a:spcPts val="0"/>
              </a:spcAft>
              <a:buClr>
                <a:schemeClr val="dk1"/>
              </a:buClr>
              <a:buSzPts val="1500"/>
              <a:buChar char="•"/>
              <a:defRPr/>
            </a:lvl7pPr>
            <a:lvl8pPr indent="-323850" lvl="7" marL="3657600" algn="l">
              <a:lnSpc>
                <a:spcPct val="90000"/>
              </a:lnSpc>
              <a:spcBef>
                <a:spcPts val="500"/>
              </a:spcBef>
              <a:spcAft>
                <a:spcPts val="0"/>
              </a:spcAft>
              <a:buClr>
                <a:schemeClr val="dk1"/>
              </a:buClr>
              <a:buSzPts val="1500"/>
              <a:buChar char="•"/>
              <a:defRPr/>
            </a:lvl8pPr>
            <a:lvl9pPr indent="-323850" lvl="8" marL="4114800" algn="l">
              <a:lnSpc>
                <a:spcPct val="90000"/>
              </a:lnSpc>
              <a:spcBef>
                <a:spcPts val="500"/>
              </a:spcBef>
              <a:spcAft>
                <a:spcPts val="0"/>
              </a:spcAft>
              <a:buClr>
                <a:schemeClr val="dk1"/>
              </a:buClr>
              <a:buSzPts val="1500"/>
              <a:buChar char="•"/>
              <a:defRPr/>
            </a:lvl9pPr>
          </a:lstStyle>
          <a:p/>
        </p:txBody>
      </p:sp>
      <p:sp>
        <p:nvSpPr>
          <p:cNvPr id="87" name="Google Shape;87;g31682c8c8a7_0_232"/>
          <p:cNvSpPr/>
          <p:nvPr>
            <p:ph idx="2" type="pic"/>
          </p:nvPr>
        </p:nvSpPr>
        <p:spPr>
          <a:xfrm>
            <a:off x="3887788" y="1365662"/>
            <a:ext cx="4875300" cy="4495200"/>
          </a:xfrm>
          <a:prstGeom prst="rect">
            <a:avLst/>
          </a:prstGeom>
          <a:solidFill>
            <a:srgbClr val="53575A"/>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1_Two Content">
    <p:spTree>
      <p:nvGrpSpPr>
        <p:cNvPr id="88" name="Shape 88"/>
        <p:cNvGrpSpPr/>
        <p:nvPr/>
      </p:nvGrpSpPr>
      <p:grpSpPr>
        <a:xfrm>
          <a:off x="0" y="0"/>
          <a:ext cx="0" cy="0"/>
          <a:chOff x="0" y="0"/>
          <a:chExt cx="0" cy="0"/>
        </a:xfrm>
      </p:grpSpPr>
      <p:sp>
        <p:nvSpPr>
          <p:cNvPr id="89" name="Google Shape;89;g31682c8c8a7_0_239"/>
          <p:cNvSpPr txBox="1"/>
          <p:nvPr>
            <p:ph type="title"/>
          </p:nvPr>
        </p:nvSpPr>
        <p:spPr>
          <a:xfrm>
            <a:off x="381000" y="508000"/>
            <a:ext cx="8382000" cy="656700"/>
          </a:xfrm>
          <a:prstGeom prst="rect">
            <a:avLst/>
          </a:prstGeom>
          <a:noFill/>
          <a:ln>
            <a:noFill/>
          </a:ln>
        </p:spPr>
        <p:txBody>
          <a:bodyPr anchorCtr="0" anchor="t" bIns="38075" lIns="0" spcFirstLastPara="1" rIns="0" wrap="square" tIns="38075">
            <a:spAutoFit/>
          </a:bodyPr>
          <a:lstStyle>
            <a:lvl1pPr lvl="0" algn="l">
              <a:lnSpc>
                <a:spcPct val="90000"/>
              </a:lnSpc>
              <a:spcBef>
                <a:spcPts val="0"/>
              </a:spcBef>
              <a:spcAft>
                <a:spcPts val="0"/>
              </a:spcAft>
              <a:buClr>
                <a:schemeClr val="dk1"/>
              </a:buClr>
              <a:buSzPts val="1500"/>
              <a:buFont typeface="Calibri"/>
              <a:buNone/>
              <a:defRPr sz="3000">
                <a:solidFill>
                  <a:srgbClr val="53575A"/>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90" name="Google Shape;90;g31682c8c8a7_0_239"/>
          <p:cNvSpPr txBox="1"/>
          <p:nvPr>
            <p:ph idx="1" type="body"/>
          </p:nvPr>
        </p:nvSpPr>
        <p:spPr>
          <a:xfrm>
            <a:off x="381000" y="1365663"/>
            <a:ext cx="8382000" cy="4349700"/>
          </a:xfrm>
          <a:prstGeom prst="rect">
            <a:avLst/>
          </a:prstGeom>
          <a:noFill/>
          <a:ln>
            <a:noFill/>
          </a:ln>
        </p:spPr>
        <p:txBody>
          <a:bodyPr anchorCtr="0" anchor="t" bIns="38075" lIns="0" spcFirstLastPara="1" rIns="76200" wrap="square" tIns="38075">
            <a:normAutofit/>
          </a:bodyPr>
          <a:lstStyle>
            <a:lvl1pPr indent="-228600" lvl="0" marL="457200" marR="0" algn="l">
              <a:lnSpc>
                <a:spcPct val="90000"/>
              </a:lnSpc>
              <a:spcBef>
                <a:spcPts val="1000"/>
              </a:spcBef>
              <a:spcAft>
                <a:spcPts val="0"/>
              </a:spcAft>
              <a:buClr>
                <a:schemeClr val="dk1"/>
              </a:buClr>
              <a:buSzPts val="1500"/>
              <a:buFont typeface="Arial"/>
              <a:buNone/>
              <a:defRPr sz="1700">
                <a:solidFill>
                  <a:srgbClr val="53575A"/>
                </a:solidFill>
              </a:defRPr>
            </a:lvl1pPr>
            <a:lvl2pPr indent="-323850" lvl="1" marL="914400" algn="l">
              <a:lnSpc>
                <a:spcPct val="90000"/>
              </a:lnSpc>
              <a:spcBef>
                <a:spcPts val="500"/>
              </a:spcBef>
              <a:spcAft>
                <a:spcPts val="0"/>
              </a:spcAft>
              <a:buClr>
                <a:schemeClr val="dk1"/>
              </a:buClr>
              <a:buSzPts val="1500"/>
              <a:buChar char="•"/>
              <a:defRPr/>
            </a:lvl2pPr>
            <a:lvl3pPr indent="-323850" lvl="2" marL="1371600" algn="l">
              <a:lnSpc>
                <a:spcPct val="90000"/>
              </a:lnSpc>
              <a:spcBef>
                <a:spcPts val="500"/>
              </a:spcBef>
              <a:spcAft>
                <a:spcPts val="0"/>
              </a:spcAft>
              <a:buClr>
                <a:schemeClr val="dk1"/>
              </a:buClr>
              <a:buSzPts val="1500"/>
              <a:buChar char="•"/>
              <a:defRPr/>
            </a:lvl3pPr>
            <a:lvl4pPr indent="-323850" lvl="3" marL="1828800" algn="l">
              <a:lnSpc>
                <a:spcPct val="90000"/>
              </a:lnSpc>
              <a:spcBef>
                <a:spcPts val="500"/>
              </a:spcBef>
              <a:spcAft>
                <a:spcPts val="0"/>
              </a:spcAft>
              <a:buClr>
                <a:schemeClr val="dk1"/>
              </a:buClr>
              <a:buSzPts val="1500"/>
              <a:buChar char="•"/>
              <a:defRPr/>
            </a:lvl4pPr>
            <a:lvl5pPr indent="-323850" lvl="4" marL="2286000" algn="l">
              <a:lnSpc>
                <a:spcPct val="90000"/>
              </a:lnSpc>
              <a:spcBef>
                <a:spcPts val="500"/>
              </a:spcBef>
              <a:spcAft>
                <a:spcPts val="0"/>
              </a:spcAft>
              <a:buClr>
                <a:schemeClr val="dk1"/>
              </a:buClr>
              <a:buSzPts val="1500"/>
              <a:buChar char="•"/>
              <a:defRPr/>
            </a:lvl5pPr>
            <a:lvl6pPr indent="-323850" lvl="5" marL="2743200" algn="l">
              <a:lnSpc>
                <a:spcPct val="90000"/>
              </a:lnSpc>
              <a:spcBef>
                <a:spcPts val="500"/>
              </a:spcBef>
              <a:spcAft>
                <a:spcPts val="0"/>
              </a:spcAft>
              <a:buClr>
                <a:schemeClr val="dk1"/>
              </a:buClr>
              <a:buSzPts val="1500"/>
              <a:buChar char="•"/>
              <a:defRPr/>
            </a:lvl6pPr>
            <a:lvl7pPr indent="-323850" lvl="6" marL="3200400" algn="l">
              <a:lnSpc>
                <a:spcPct val="90000"/>
              </a:lnSpc>
              <a:spcBef>
                <a:spcPts val="500"/>
              </a:spcBef>
              <a:spcAft>
                <a:spcPts val="0"/>
              </a:spcAft>
              <a:buClr>
                <a:schemeClr val="dk1"/>
              </a:buClr>
              <a:buSzPts val="1500"/>
              <a:buChar char="•"/>
              <a:defRPr/>
            </a:lvl7pPr>
            <a:lvl8pPr indent="-323850" lvl="7" marL="3657600" algn="l">
              <a:lnSpc>
                <a:spcPct val="90000"/>
              </a:lnSpc>
              <a:spcBef>
                <a:spcPts val="500"/>
              </a:spcBef>
              <a:spcAft>
                <a:spcPts val="0"/>
              </a:spcAft>
              <a:buClr>
                <a:schemeClr val="dk1"/>
              </a:buClr>
              <a:buSzPts val="1500"/>
              <a:buChar char="•"/>
              <a:defRPr/>
            </a:lvl8pPr>
            <a:lvl9pPr indent="-323850" lvl="8" marL="4114800" algn="l">
              <a:lnSpc>
                <a:spcPct val="90000"/>
              </a:lnSpc>
              <a:spcBef>
                <a:spcPts val="500"/>
              </a:spcBef>
              <a:spcAft>
                <a:spcPts val="0"/>
              </a:spcAft>
              <a:buClr>
                <a:schemeClr val="dk1"/>
              </a:buClr>
              <a:buSzPts val="1500"/>
              <a:buChar char="•"/>
              <a:defRPr/>
            </a:lvl9pPr>
          </a:lstStyle>
          <a:p/>
        </p:txBody>
      </p:sp>
      <p:sp>
        <p:nvSpPr>
          <p:cNvPr id="91" name="Google Shape;91;g31682c8c8a7_0_239"/>
          <p:cNvSpPr/>
          <p:nvPr>
            <p:ph idx="2" type="pic"/>
          </p:nvPr>
        </p:nvSpPr>
        <p:spPr>
          <a:xfrm>
            <a:off x="5108447" y="6105961"/>
            <a:ext cx="1865100" cy="577500"/>
          </a:xfrm>
          <a:prstGeom prst="rect">
            <a:avLst/>
          </a:prstGeom>
          <a:noFill/>
          <a:ln>
            <a:noFill/>
          </a:ln>
        </p:spPr>
      </p:sp>
      <p:sp>
        <p:nvSpPr>
          <p:cNvPr id="92" name="Google Shape;92;g31682c8c8a7_0_239"/>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53575A"/>
              </a:buClr>
              <a:buSzPts val="800"/>
              <a:buFont typeface="Calibri"/>
              <a:buNone/>
            </a:pPr>
            <a:r>
              <a:rPr b="0" i="0" lang="en-US" sz="800" u="none" cap="none" strike="noStrike">
                <a:solidFill>
                  <a:srgbClr val="53575A"/>
                </a:solidFill>
                <a:latin typeface="Calibri"/>
                <a:ea typeface="Calibri"/>
                <a:cs typeface="Calibri"/>
                <a:sym typeface="Calibri"/>
              </a:rPr>
              <a:t>Advancing Equity. Ending Sexual Violence.</a:t>
            </a:r>
            <a:endParaRPr b="0" i="0" sz="800" u="none" cap="none" strike="noStrike">
              <a:solidFill>
                <a:srgbClr val="53575A"/>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1_Two Content 2">
    <p:spTree>
      <p:nvGrpSpPr>
        <p:cNvPr id="93" name="Shape 93"/>
        <p:cNvGrpSpPr/>
        <p:nvPr/>
      </p:nvGrpSpPr>
      <p:grpSpPr>
        <a:xfrm>
          <a:off x="0" y="0"/>
          <a:ext cx="0" cy="0"/>
          <a:chOff x="0" y="0"/>
          <a:chExt cx="0" cy="0"/>
        </a:xfrm>
      </p:grpSpPr>
      <p:sp>
        <p:nvSpPr>
          <p:cNvPr id="94" name="Google Shape;94;g31682c8c8a7_0_244"/>
          <p:cNvSpPr txBox="1"/>
          <p:nvPr>
            <p:ph type="title"/>
          </p:nvPr>
        </p:nvSpPr>
        <p:spPr>
          <a:xfrm>
            <a:off x="381000" y="508000"/>
            <a:ext cx="8382000" cy="656700"/>
          </a:xfrm>
          <a:prstGeom prst="rect">
            <a:avLst/>
          </a:prstGeom>
          <a:noFill/>
          <a:ln>
            <a:noFill/>
          </a:ln>
        </p:spPr>
        <p:txBody>
          <a:bodyPr anchorCtr="0" anchor="t" bIns="38075" lIns="0" spcFirstLastPara="1" rIns="0" wrap="square" tIns="38075">
            <a:spAutoFit/>
          </a:bodyPr>
          <a:lstStyle>
            <a:lvl1pPr lvl="0" algn="l">
              <a:lnSpc>
                <a:spcPct val="90000"/>
              </a:lnSpc>
              <a:spcBef>
                <a:spcPts val="0"/>
              </a:spcBef>
              <a:spcAft>
                <a:spcPts val="0"/>
              </a:spcAft>
              <a:buClr>
                <a:schemeClr val="dk1"/>
              </a:buClr>
              <a:buSzPts val="1500"/>
              <a:buFont typeface="Calibri"/>
              <a:buNone/>
              <a:defRPr sz="3000">
                <a:solidFill>
                  <a:srgbClr val="53575A"/>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95" name="Google Shape;95;g31682c8c8a7_0_244"/>
          <p:cNvSpPr txBox="1"/>
          <p:nvPr>
            <p:ph idx="1" type="body"/>
          </p:nvPr>
        </p:nvSpPr>
        <p:spPr>
          <a:xfrm>
            <a:off x="381000" y="1365663"/>
            <a:ext cx="4191000" cy="4349700"/>
          </a:xfrm>
          <a:prstGeom prst="rect">
            <a:avLst/>
          </a:prstGeom>
          <a:noFill/>
          <a:ln>
            <a:noFill/>
          </a:ln>
        </p:spPr>
        <p:txBody>
          <a:bodyPr anchorCtr="0" anchor="t" bIns="38075" lIns="0" spcFirstLastPara="1" rIns="76200" wrap="square" tIns="38075">
            <a:normAutofit/>
          </a:bodyPr>
          <a:lstStyle>
            <a:lvl1pPr indent="-228600" lvl="0" marL="457200" algn="l">
              <a:lnSpc>
                <a:spcPct val="90000"/>
              </a:lnSpc>
              <a:spcBef>
                <a:spcPts val="1000"/>
              </a:spcBef>
              <a:spcAft>
                <a:spcPts val="0"/>
              </a:spcAft>
              <a:buClr>
                <a:schemeClr val="dk1"/>
              </a:buClr>
              <a:buSzPts val="1500"/>
              <a:buNone/>
              <a:defRPr sz="1700">
                <a:solidFill>
                  <a:srgbClr val="53575A"/>
                </a:solidFill>
              </a:defRPr>
            </a:lvl1pPr>
            <a:lvl2pPr indent="-323850" lvl="1" marL="914400" algn="l">
              <a:lnSpc>
                <a:spcPct val="90000"/>
              </a:lnSpc>
              <a:spcBef>
                <a:spcPts val="500"/>
              </a:spcBef>
              <a:spcAft>
                <a:spcPts val="0"/>
              </a:spcAft>
              <a:buClr>
                <a:schemeClr val="dk1"/>
              </a:buClr>
              <a:buSzPts val="1500"/>
              <a:buChar char="•"/>
              <a:defRPr/>
            </a:lvl2pPr>
            <a:lvl3pPr indent="-323850" lvl="2" marL="1371600" algn="l">
              <a:lnSpc>
                <a:spcPct val="90000"/>
              </a:lnSpc>
              <a:spcBef>
                <a:spcPts val="500"/>
              </a:spcBef>
              <a:spcAft>
                <a:spcPts val="0"/>
              </a:spcAft>
              <a:buClr>
                <a:schemeClr val="dk1"/>
              </a:buClr>
              <a:buSzPts val="1500"/>
              <a:buChar char="•"/>
              <a:defRPr/>
            </a:lvl3pPr>
            <a:lvl4pPr indent="-323850" lvl="3" marL="1828800" algn="l">
              <a:lnSpc>
                <a:spcPct val="90000"/>
              </a:lnSpc>
              <a:spcBef>
                <a:spcPts val="500"/>
              </a:spcBef>
              <a:spcAft>
                <a:spcPts val="0"/>
              </a:spcAft>
              <a:buClr>
                <a:schemeClr val="dk1"/>
              </a:buClr>
              <a:buSzPts val="1500"/>
              <a:buChar char="•"/>
              <a:defRPr/>
            </a:lvl4pPr>
            <a:lvl5pPr indent="-323850" lvl="4" marL="2286000" algn="l">
              <a:lnSpc>
                <a:spcPct val="90000"/>
              </a:lnSpc>
              <a:spcBef>
                <a:spcPts val="500"/>
              </a:spcBef>
              <a:spcAft>
                <a:spcPts val="0"/>
              </a:spcAft>
              <a:buClr>
                <a:schemeClr val="dk1"/>
              </a:buClr>
              <a:buSzPts val="1500"/>
              <a:buChar char="•"/>
              <a:defRPr/>
            </a:lvl5pPr>
            <a:lvl6pPr indent="-323850" lvl="5" marL="2743200" algn="l">
              <a:lnSpc>
                <a:spcPct val="90000"/>
              </a:lnSpc>
              <a:spcBef>
                <a:spcPts val="500"/>
              </a:spcBef>
              <a:spcAft>
                <a:spcPts val="0"/>
              </a:spcAft>
              <a:buClr>
                <a:schemeClr val="dk1"/>
              </a:buClr>
              <a:buSzPts val="1500"/>
              <a:buChar char="•"/>
              <a:defRPr/>
            </a:lvl6pPr>
            <a:lvl7pPr indent="-323850" lvl="6" marL="3200400" algn="l">
              <a:lnSpc>
                <a:spcPct val="90000"/>
              </a:lnSpc>
              <a:spcBef>
                <a:spcPts val="500"/>
              </a:spcBef>
              <a:spcAft>
                <a:spcPts val="0"/>
              </a:spcAft>
              <a:buClr>
                <a:schemeClr val="dk1"/>
              </a:buClr>
              <a:buSzPts val="1500"/>
              <a:buChar char="•"/>
              <a:defRPr/>
            </a:lvl7pPr>
            <a:lvl8pPr indent="-323850" lvl="7" marL="3657600" algn="l">
              <a:lnSpc>
                <a:spcPct val="90000"/>
              </a:lnSpc>
              <a:spcBef>
                <a:spcPts val="500"/>
              </a:spcBef>
              <a:spcAft>
                <a:spcPts val="0"/>
              </a:spcAft>
              <a:buClr>
                <a:schemeClr val="dk1"/>
              </a:buClr>
              <a:buSzPts val="1500"/>
              <a:buChar char="•"/>
              <a:defRPr/>
            </a:lvl8pPr>
            <a:lvl9pPr indent="-323850" lvl="8" marL="4114800" algn="l">
              <a:lnSpc>
                <a:spcPct val="90000"/>
              </a:lnSpc>
              <a:spcBef>
                <a:spcPts val="500"/>
              </a:spcBef>
              <a:spcAft>
                <a:spcPts val="0"/>
              </a:spcAft>
              <a:buClr>
                <a:schemeClr val="dk1"/>
              </a:buClr>
              <a:buSzPts val="1500"/>
              <a:buChar char="•"/>
              <a:defRPr/>
            </a:lvl9pPr>
          </a:lstStyle>
          <a:p/>
        </p:txBody>
      </p:sp>
      <p:sp>
        <p:nvSpPr>
          <p:cNvPr id="96" name="Google Shape;96;g31682c8c8a7_0_244"/>
          <p:cNvSpPr txBox="1"/>
          <p:nvPr>
            <p:ph idx="2" type="body"/>
          </p:nvPr>
        </p:nvSpPr>
        <p:spPr>
          <a:xfrm>
            <a:off x="4571998" y="1365663"/>
            <a:ext cx="4191000" cy="4349700"/>
          </a:xfrm>
          <a:prstGeom prst="rect">
            <a:avLst/>
          </a:prstGeom>
          <a:noFill/>
          <a:ln>
            <a:noFill/>
          </a:ln>
        </p:spPr>
        <p:txBody>
          <a:bodyPr anchorCtr="0" anchor="t" bIns="38075" lIns="76200" spcFirstLastPara="1" rIns="76200" wrap="square" tIns="38075">
            <a:normAutofit/>
          </a:bodyPr>
          <a:lstStyle>
            <a:lvl1pPr indent="-323850" lvl="0" marL="457200" algn="l">
              <a:lnSpc>
                <a:spcPct val="90000"/>
              </a:lnSpc>
              <a:spcBef>
                <a:spcPts val="1000"/>
              </a:spcBef>
              <a:spcAft>
                <a:spcPts val="0"/>
              </a:spcAft>
              <a:buClr>
                <a:srgbClr val="00A6CE"/>
              </a:buClr>
              <a:buSzPts val="1500"/>
              <a:buFont typeface="Noto Sans Symbols"/>
              <a:buChar char="▪"/>
              <a:defRPr sz="1700">
                <a:solidFill>
                  <a:srgbClr val="53575A"/>
                </a:solidFill>
              </a:defRPr>
            </a:lvl1pPr>
            <a:lvl2pPr indent="-323850" lvl="1" marL="914400" algn="l">
              <a:lnSpc>
                <a:spcPct val="90000"/>
              </a:lnSpc>
              <a:spcBef>
                <a:spcPts val="500"/>
              </a:spcBef>
              <a:spcAft>
                <a:spcPts val="0"/>
              </a:spcAft>
              <a:buClr>
                <a:schemeClr val="dk1"/>
              </a:buClr>
              <a:buSzPts val="1500"/>
              <a:buChar char="•"/>
              <a:defRPr/>
            </a:lvl2pPr>
            <a:lvl3pPr indent="-323850" lvl="2" marL="1371600" algn="l">
              <a:lnSpc>
                <a:spcPct val="90000"/>
              </a:lnSpc>
              <a:spcBef>
                <a:spcPts val="500"/>
              </a:spcBef>
              <a:spcAft>
                <a:spcPts val="0"/>
              </a:spcAft>
              <a:buClr>
                <a:schemeClr val="dk1"/>
              </a:buClr>
              <a:buSzPts val="1500"/>
              <a:buChar char="•"/>
              <a:defRPr/>
            </a:lvl3pPr>
            <a:lvl4pPr indent="-323850" lvl="3" marL="1828800" algn="l">
              <a:lnSpc>
                <a:spcPct val="90000"/>
              </a:lnSpc>
              <a:spcBef>
                <a:spcPts val="500"/>
              </a:spcBef>
              <a:spcAft>
                <a:spcPts val="0"/>
              </a:spcAft>
              <a:buClr>
                <a:schemeClr val="dk1"/>
              </a:buClr>
              <a:buSzPts val="1500"/>
              <a:buChar char="•"/>
              <a:defRPr/>
            </a:lvl4pPr>
            <a:lvl5pPr indent="-323850" lvl="4" marL="2286000" algn="l">
              <a:lnSpc>
                <a:spcPct val="90000"/>
              </a:lnSpc>
              <a:spcBef>
                <a:spcPts val="500"/>
              </a:spcBef>
              <a:spcAft>
                <a:spcPts val="0"/>
              </a:spcAft>
              <a:buClr>
                <a:schemeClr val="dk1"/>
              </a:buClr>
              <a:buSzPts val="1500"/>
              <a:buChar char="•"/>
              <a:defRPr/>
            </a:lvl5pPr>
            <a:lvl6pPr indent="-323850" lvl="5" marL="2743200" algn="l">
              <a:lnSpc>
                <a:spcPct val="90000"/>
              </a:lnSpc>
              <a:spcBef>
                <a:spcPts val="500"/>
              </a:spcBef>
              <a:spcAft>
                <a:spcPts val="0"/>
              </a:spcAft>
              <a:buClr>
                <a:schemeClr val="dk1"/>
              </a:buClr>
              <a:buSzPts val="1500"/>
              <a:buChar char="•"/>
              <a:defRPr/>
            </a:lvl6pPr>
            <a:lvl7pPr indent="-323850" lvl="6" marL="3200400" algn="l">
              <a:lnSpc>
                <a:spcPct val="90000"/>
              </a:lnSpc>
              <a:spcBef>
                <a:spcPts val="500"/>
              </a:spcBef>
              <a:spcAft>
                <a:spcPts val="0"/>
              </a:spcAft>
              <a:buClr>
                <a:schemeClr val="dk1"/>
              </a:buClr>
              <a:buSzPts val="1500"/>
              <a:buChar char="•"/>
              <a:defRPr/>
            </a:lvl7pPr>
            <a:lvl8pPr indent="-323850" lvl="7" marL="3657600" algn="l">
              <a:lnSpc>
                <a:spcPct val="90000"/>
              </a:lnSpc>
              <a:spcBef>
                <a:spcPts val="500"/>
              </a:spcBef>
              <a:spcAft>
                <a:spcPts val="0"/>
              </a:spcAft>
              <a:buClr>
                <a:schemeClr val="dk1"/>
              </a:buClr>
              <a:buSzPts val="1500"/>
              <a:buChar char="•"/>
              <a:defRPr/>
            </a:lvl8pPr>
            <a:lvl9pPr indent="-323850" lvl="8" marL="4114800" algn="l">
              <a:lnSpc>
                <a:spcPct val="90000"/>
              </a:lnSpc>
              <a:spcBef>
                <a:spcPts val="500"/>
              </a:spcBef>
              <a:spcAft>
                <a:spcPts val="0"/>
              </a:spcAft>
              <a:buClr>
                <a:schemeClr val="dk1"/>
              </a:buClr>
              <a:buSzPts val="1500"/>
              <a:buChar char="•"/>
              <a:defRPr/>
            </a:lvl9pPr>
          </a:lstStyle>
          <a:p/>
        </p:txBody>
      </p:sp>
      <p:sp>
        <p:nvSpPr>
          <p:cNvPr id="97" name="Google Shape;97;g31682c8c8a7_0_244"/>
          <p:cNvSpPr/>
          <p:nvPr>
            <p:ph idx="3" type="pic"/>
          </p:nvPr>
        </p:nvSpPr>
        <p:spPr>
          <a:xfrm>
            <a:off x="5108447" y="6105961"/>
            <a:ext cx="1865100" cy="577500"/>
          </a:xfrm>
          <a:prstGeom prst="rect">
            <a:avLst/>
          </a:prstGeom>
          <a:noFill/>
          <a:ln>
            <a:noFill/>
          </a:ln>
        </p:spPr>
      </p:sp>
      <p:sp>
        <p:nvSpPr>
          <p:cNvPr id="98" name="Google Shape;98;g31682c8c8a7_0_244"/>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53575A"/>
              </a:buClr>
              <a:buSzPts val="800"/>
              <a:buFont typeface="Calibri"/>
              <a:buNone/>
            </a:pPr>
            <a:r>
              <a:rPr b="0" i="0" lang="en-US" sz="800" u="none" cap="none" strike="noStrike">
                <a:solidFill>
                  <a:srgbClr val="53575A"/>
                </a:solidFill>
                <a:latin typeface="Calibri"/>
                <a:ea typeface="Calibri"/>
                <a:cs typeface="Calibri"/>
                <a:sym typeface="Calibri"/>
              </a:rPr>
              <a:t>Advancing Equity. Ending Sexual Violence.</a:t>
            </a:r>
            <a:endParaRPr b="0" i="0" sz="800" u="none" cap="none" strike="noStrike">
              <a:solidFill>
                <a:srgbClr val="53575A"/>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2">
    <p:spTree>
      <p:nvGrpSpPr>
        <p:cNvPr id="99" name="Shape 99"/>
        <p:cNvGrpSpPr/>
        <p:nvPr/>
      </p:nvGrpSpPr>
      <p:grpSpPr>
        <a:xfrm>
          <a:off x="0" y="0"/>
          <a:ext cx="0" cy="0"/>
          <a:chOff x="0" y="0"/>
          <a:chExt cx="0" cy="0"/>
        </a:xfrm>
      </p:grpSpPr>
      <p:sp>
        <p:nvSpPr>
          <p:cNvPr id="100" name="Google Shape;100;g31682c8c8a7_0_250"/>
          <p:cNvSpPr/>
          <p:nvPr/>
        </p:nvSpPr>
        <p:spPr>
          <a:xfrm>
            <a:off x="3202" y="3271836"/>
            <a:ext cx="9140700" cy="3585900"/>
          </a:xfrm>
          <a:prstGeom prst="rect">
            <a:avLst/>
          </a:prstGeom>
          <a:solidFill>
            <a:srgbClr val="DF1683"/>
          </a:solidFill>
          <a:ln>
            <a:noFill/>
          </a:ln>
        </p:spPr>
        <p:txBody>
          <a:bodyPr anchorCtr="0" anchor="ctr" bIns="38075" lIns="76200" spcFirstLastPara="1" rIns="76200" wrap="square" tIns="380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53575A"/>
              </a:solidFill>
              <a:latin typeface="Calibri"/>
              <a:ea typeface="Calibri"/>
              <a:cs typeface="Calibri"/>
              <a:sym typeface="Calibri"/>
            </a:endParaRPr>
          </a:p>
        </p:txBody>
      </p:sp>
      <p:pic>
        <p:nvPicPr>
          <p:cNvPr descr="A black and white logo&#10;&#10;Description automatically generated with low confidence" id="101" name="Google Shape;101;g31682c8c8a7_0_250"/>
          <p:cNvPicPr preferRelativeResize="0"/>
          <p:nvPr/>
        </p:nvPicPr>
        <p:blipFill rotWithShape="1">
          <a:blip r:embed="rId2">
            <a:alphaModFix/>
          </a:blip>
          <a:srcRect b="0" l="0" r="0" t="0"/>
          <a:stretch/>
        </p:blipFill>
        <p:spPr>
          <a:xfrm>
            <a:off x="7295744" y="6237944"/>
            <a:ext cx="1372702" cy="207431"/>
          </a:xfrm>
          <a:prstGeom prst="rect">
            <a:avLst/>
          </a:prstGeom>
          <a:noFill/>
          <a:ln>
            <a:noFill/>
          </a:ln>
        </p:spPr>
      </p:pic>
      <p:sp>
        <p:nvSpPr>
          <p:cNvPr id="102" name="Google Shape;102;g31682c8c8a7_0_250"/>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Advancing Equity. Ending Sexual Violence.</a:t>
            </a:r>
            <a:endParaRPr b="0" i="0" sz="800" u="none" cap="none" strike="noStrike">
              <a:solidFill>
                <a:schemeClr val="lt1"/>
              </a:solidFill>
              <a:latin typeface="Calibri"/>
              <a:ea typeface="Calibri"/>
              <a:cs typeface="Calibri"/>
              <a:sym typeface="Calibri"/>
            </a:endParaRPr>
          </a:p>
        </p:txBody>
      </p:sp>
      <p:sp>
        <p:nvSpPr>
          <p:cNvPr id="103" name="Google Shape;103;g31682c8c8a7_0_250"/>
          <p:cNvSpPr txBox="1"/>
          <p:nvPr>
            <p:ph type="title"/>
          </p:nvPr>
        </p:nvSpPr>
        <p:spPr>
          <a:xfrm>
            <a:off x="381000" y="508000"/>
            <a:ext cx="8382000" cy="533100"/>
          </a:xfrm>
          <a:prstGeom prst="rect">
            <a:avLst/>
          </a:prstGeom>
          <a:noFill/>
          <a:ln>
            <a:noFill/>
          </a:ln>
        </p:spPr>
        <p:txBody>
          <a:bodyPr anchorCtr="0" anchor="t" bIns="38075" lIns="0" spcFirstLastPara="1" rIns="76200" wrap="square" tIns="38075">
            <a:spAutoFit/>
          </a:bodyPr>
          <a:lstStyle>
            <a:lvl1pPr lvl="0" algn="l">
              <a:lnSpc>
                <a:spcPct val="90000"/>
              </a:lnSpc>
              <a:spcBef>
                <a:spcPts val="0"/>
              </a:spcBef>
              <a:spcAft>
                <a:spcPts val="0"/>
              </a:spcAft>
              <a:buClr>
                <a:schemeClr val="dk1"/>
              </a:buClr>
              <a:buSzPts val="1500"/>
              <a:buFont typeface="Calibri"/>
              <a:buNone/>
              <a:defRPr b="0" i="0" sz="2300">
                <a:solidFill>
                  <a:srgbClr val="53575A"/>
                </a:solidFill>
                <a:latin typeface="Calibri"/>
                <a:ea typeface="Calibri"/>
                <a:cs typeface="Calibri"/>
                <a:sym typeface="Calibri"/>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04" name="Google Shape;104;g31682c8c8a7_0_250"/>
          <p:cNvSpPr txBox="1"/>
          <p:nvPr>
            <p:ph idx="1" type="body"/>
          </p:nvPr>
        </p:nvSpPr>
        <p:spPr>
          <a:xfrm>
            <a:off x="381000" y="1365663"/>
            <a:ext cx="8382000" cy="4349700"/>
          </a:xfrm>
          <a:prstGeom prst="rect">
            <a:avLst/>
          </a:prstGeom>
          <a:noFill/>
          <a:ln>
            <a:noFill/>
          </a:ln>
        </p:spPr>
        <p:txBody>
          <a:bodyPr anchorCtr="0" anchor="t" bIns="38075" lIns="0" spcFirstLastPara="1" rIns="76200" wrap="square" tIns="38075">
            <a:normAutofit/>
          </a:bodyPr>
          <a:lstStyle>
            <a:lvl1pPr indent="-228600" lvl="0" marL="457200" marR="0" algn="l">
              <a:lnSpc>
                <a:spcPct val="90000"/>
              </a:lnSpc>
              <a:spcBef>
                <a:spcPts val="1000"/>
              </a:spcBef>
              <a:spcAft>
                <a:spcPts val="0"/>
              </a:spcAft>
              <a:buClr>
                <a:schemeClr val="dk1"/>
              </a:buClr>
              <a:buSzPts val="1500"/>
              <a:buFont typeface="Arial"/>
              <a:buNone/>
              <a:defRPr sz="1700">
                <a:solidFill>
                  <a:srgbClr val="53575A"/>
                </a:solidFill>
              </a:defRPr>
            </a:lvl1pPr>
            <a:lvl2pPr indent="-323850" lvl="1" marL="914400" algn="l">
              <a:lnSpc>
                <a:spcPct val="90000"/>
              </a:lnSpc>
              <a:spcBef>
                <a:spcPts val="500"/>
              </a:spcBef>
              <a:spcAft>
                <a:spcPts val="0"/>
              </a:spcAft>
              <a:buClr>
                <a:schemeClr val="dk1"/>
              </a:buClr>
              <a:buSzPts val="1500"/>
              <a:buChar char="•"/>
              <a:defRPr/>
            </a:lvl2pPr>
            <a:lvl3pPr indent="-323850" lvl="2" marL="1371600" algn="l">
              <a:lnSpc>
                <a:spcPct val="90000"/>
              </a:lnSpc>
              <a:spcBef>
                <a:spcPts val="500"/>
              </a:spcBef>
              <a:spcAft>
                <a:spcPts val="0"/>
              </a:spcAft>
              <a:buClr>
                <a:schemeClr val="dk1"/>
              </a:buClr>
              <a:buSzPts val="1500"/>
              <a:buChar char="•"/>
              <a:defRPr/>
            </a:lvl3pPr>
            <a:lvl4pPr indent="-323850" lvl="3" marL="1828800" algn="l">
              <a:lnSpc>
                <a:spcPct val="90000"/>
              </a:lnSpc>
              <a:spcBef>
                <a:spcPts val="500"/>
              </a:spcBef>
              <a:spcAft>
                <a:spcPts val="0"/>
              </a:spcAft>
              <a:buClr>
                <a:schemeClr val="dk1"/>
              </a:buClr>
              <a:buSzPts val="1500"/>
              <a:buChar char="•"/>
              <a:defRPr/>
            </a:lvl4pPr>
            <a:lvl5pPr indent="-323850" lvl="4" marL="2286000" algn="l">
              <a:lnSpc>
                <a:spcPct val="90000"/>
              </a:lnSpc>
              <a:spcBef>
                <a:spcPts val="500"/>
              </a:spcBef>
              <a:spcAft>
                <a:spcPts val="0"/>
              </a:spcAft>
              <a:buClr>
                <a:schemeClr val="dk1"/>
              </a:buClr>
              <a:buSzPts val="1500"/>
              <a:buChar char="•"/>
              <a:defRPr/>
            </a:lvl5pPr>
            <a:lvl6pPr indent="-323850" lvl="5" marL="2743200" algn="l">
              <a:lnSpc>
                <a:spcPct val="90000"/>
              </a:lnSpc>
              <a:spcBef>
                <a:spcPts val="500"/>
              </a:spcBef>
              <a:spcAft>
                <a:spcPts val="0"/>
              </a:spcAft>
              <a:buClr>
                <a:schemeClr val="dk1"/>
              </a:buClr>
              <a:buSzPts val="1500"/>
              <a:buChar char="•"/>
              <a:defRPr/>
            </a:lvl6pPr>
            <a:lvl7pPr indent="-323850" lvl="6" marL="3200400" algn="l">
              <a:lnSpc>
                <a:spcPct val="90000"/>
              </a:lnSpc>
              <a:spcBef>
                <a:spcPts val="500"/>
              </a:spcBef>
              <a:spcAft>
                <a:spcPts val="0"/>
              </a:spcAft>
              <a:buClr>
                <a:schemeClr val="dk1"/>
              </a:buClr>
              <a:buSzPts val="1500"/>
              <a:buChar char="•"/>
              <a:defRPr/>
            </a:lvl7pPr>
            <a:lvl8pPr indent="-323850" lvl="7" marL="3657600" algn="l">
              <a:lnSpc>
                <a:spcPct val="90000"/>
              </a:lnSpc>
              <a:spcBef>
                <a:spcPts val="500"/>
              </a:spcBef>
              <a:spcAft>
                <a:spcPts val="0"/>
              </a:spcAft>
              <a:buClr>
                <a:schemeClr val="dk1"/>
              </a:buClr>
              <a:buSzPts val="1500"/>
              <a:buChar char="•"/>
              <a:defRPr/>
            </a:lvl8pPr>
            <a:lvl9pPr indent="-323850" lvl="8" marL="4114800" algn="l">
              <a:lnSpc>
                <a:spcPct val="90000"/>
              </a:lnSpc>
              <a:spcBef>
                <a:spcPts val="500"/>
              </a:spcBef>
              <a:spcAft>
                <a:spcPts val="0"/>
              </a:spcAft>
              <a:buClr>
                <a:schemeClr val="dk1"/>
              </a:buClr>
              <a:buSzPts val="15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3">
    <p:spTree>
      <p:nvGrpSpPr>
        <p:cNvPr id="105" name="Shape 105"/>
        <p:cNvGrpSpPr/>
        <p:nvPr/>
      </p:nvGrpSpPr>
      <p:grpSpPr>
        <a:xfrm>
          <a:off x="0" y="0"/>
          <a:ext cx="0" cy="0"/>
          <a:chOff x="0" y="0"/>
          <a:chExt cx="0" cy="0"/>
        </a:xfrm>
      </p:grpSpPr>
      <p:sp>
        <p:nvSpPr>
          <p:cNvPr id="106" name="Google Shape;106;g31682c8c8a7_0_256"/>
          <p:cNvSpPr/>
          <p:nvPr/>
        </p:nvSpPr>
        <p:spPr>
          <a:xfrm>
            <a:off x="3202" y="3271836"/>
            <a:ext cx="9140700" cy="3585900"/>
          </a:xfrm>
          <a:prstGeom prst="rect">
            <a:avLst/>
          </a:prstGeom>
          <a:solidFill>
            <a:srgbClr val="FEBF3B"/>
          </a:solidFill>
          <a:ln>
            <a:noFill/>
          </a:ln>
        </p:spPr>
        <p:txBody>
          <a:bodyPr anchorCtr="0" anchor="ctr" bIns="38075" lIns="76200" spcFirstLastPara="1" rIns="76200" wrap="square" tIns="380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53575A"/>
              </a:solidFill>
              <a:latin typeface="Calibri"/>
              <a:ea typeface="Calibri"/>
              <a:cs typeface="Calibri"/>
              <a:sym typeface="Calibri"/>
            </a:endParaRPr>
          </a:p>
        </p:txBody>
      </p:sp>
      <p:pic>
        <p:nvPicPr>
          <p:cNvPr descr="A black and white logo&#10;&#10;Description automatically generated with low confidence" id="107" name="Google Shape;107;g31682c8c8a7_0_256"/>
          <p:cNvPicPr preferRelativeResize="0"/>
          <p:nvPr/>
        </p:nvPicPr>
        <p:blipFill rotWithShape="1">
          <a:blip r:embed="rId2">
            <a:alphaModFix/>
          </a:blip>
          <a:srcRect b="0" l="0" r="0" t="0"/>
          <a:stretch/>
        </p:blipFill>
        <p:spPr>
          <a:xfrm>
            <a:off x="7295744" y="6237944"/>
            <a:ext cx="1372702" cy="207431"/>
          </a:xfrm>
          <a:prstGeom prst="rect">
            <a:avLst/>
          </a:prstGeom>
          <a:noFill/>
          <a:ln>
            <a:noFill/>
          </a:ln>
        </p:spPr>
      </p:pic>
      <p:sp>
        <p:nvSpPr>
          <p:cNvPr id="108" name="Google Shape;108;g31682c8c8a7_0_256"/>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53575A"/>
              </a:buClr>
              <a:buSzPts val="800"/>
              <a:buFont typeface="Calibri"/>
              <a:buNone/>
            </a:pPr>
            <a:r>
              <a:rPr b="0" i="0" lang="en-US" sz="800" u="none" cap="none" strike="noStrike">
                <a:solidFill>
                  <a:srgbClr val="53575A"/>
                </a:solidFill>
                <a:latin typeface="Calibri"/>
                <a:ea typeface="Calibri"/>
                <a:cs typeface="Calibri"/>
                <a:sym typeface="Calibri"/>
              </a:rPr>
              <a:t>Advancing Equity. Ending Sexual Violence.</a:t>
            </a:r>
            <a:endParaRPr b="0" i="0" sz="800" u="none" cap="none" strike="noStrike">
              <a:solidFill>
                <a:srgbClr val="53575A"/>
              </a:solidFill>
              <a:latin typeface="Calibri"/>
              <a:ea typeface="Calibri"/>
              <a:cs typeface="Calibri"/>
              <a:sym typeface="Calibri"/>
            </a:endParaRPr>
          </a:p>
        </p:txBody>
      </p:sp>
      <p:sp>
        <p:nvSpPr>
          <p:cNvPr id="109" name="Google Shape;109;g31682c8c8a7_0_256"/>
          <p:cNvSpPr txBox="1"/>
          <p:nvPr>
            <p:ph type="title"/>
          </p:nvPr>
        </p:nvSpPr>
        <p:spPr>
          <a:xfrm>
            <a:off x="381000" y="508000"/>
            <a:ext cx="8382000" cy="533100"/>
          </a:xfrm>
          <a:prstGeom prst="rect">
            <a:avLst/>
          </a:prstGeom>
          <a:noFill/>
          <a:ln>
            <a:noFill/>
          </a:ln>
        </p:spPr>
        <p:txBody>
          <a:bodyPr anchorCtr="0" anchor="t" bIns="38075" lIns="0" spcFirstLastPara="1" rIns="76200" wrap="square" tIns="38075">
            <a:spAutoFit/>
          </a:bodyPr>
          <a:lstStyle>
            <a:lvl1pPr lvl="0" algn="l">
              <a:lnSpc>
                <a:spcPct val="90000"/>
              </a:lnSpc>
              <a:spcBef>
                <a:spcPts val="0"/>
              </a:spcBef>
              <a:spcAft>
                <a:spcPts val="0"/>
              </a:spcAft>
              <a:buClr>
                <a:schemeClr val="dk1"/>
              </a:buClr>
              <a:buSzPts val="1500"/>
              <a:buFont typeface="Calibri"/>
              <a:buNone/>
              <a:defRPr b="0" i="0" sz="2300">
                <a:solidFill>
                  <a:srgbClr val="53575A"/>
                </a:solidFill>
                <a:latin typeface="Calibri"/>
                <a:ea typeface="Calibri"/>
                <a:cs typeface="Calibri"/>
                <a:sym typeface="Calibri"/>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10" name="Google Shape;110;g31682c8c8a7_0_256"/>
          <p:cNvSpPr txBox="1"/>
          <p:nvPr>
            <p:ph idx="1" type="body"/>
          </p:nvPr>
        </p:nvSpPr>
        <p:spPr>
          <a:xfrm>
            <a:off x="381000" y="1365663"/>
            <a:ext cx="8382000" cy="4349700"/>
          </a:xfrm>
          <a:prstGeom prst="rect">
            <a:avLst/>
          </a:prstGeom>
          <a:noFill/>
          <a:ln>
            <a:noFill/>
          </a:ln>
        </p:spPr>
        <p:txBody>
          <a:bodyPr anchorCtr="0" anchor="t" bIns="38075" lIns="0" spcFirstLastPara="1" rIns="76200" wrap="square" tIns="38075">
            <a:normAutofit/>
          </a:bodyPr>
          <a:lstStyle>
            <a:lvl1pPr indent="-228600" lvl="0" marL="457200" marR="0" algn="l">
              <a:lnSpc>
                <a:spcPct val="90000"/>
              </a:lnSpc>
              <a:spcBef>
                <a:spcPts val="1000"/>
              </a:spcBef>
              <a:spcAft>
                <a:spcPts val="0"/>
              </a:spcAft>
              <a:buClr>
                <a:schemeClr val="dk1"/>
              </a:buClr>
              <a:buSzPts val="1500"/>
              <a:buFont typeface="Arial"/>
              <a:buNone/>
              <a:defRPr sz="1700">
                <a:solidFill>
                  <a:srgbClr val="53575A"/>
                </a:solidFill>
              </a:defRPr>
            </a:lvl1pPr>
            <a:lvl2pPr indent="-323850" lvl="1" marL="914400" algn="l">
              <a:lnSpc>
                <a:spcPct val="90000"/>
              </a:lnSpc>
              <a:spcBef>
                <a:spcPts val="500"/>
              </a:spcBef>
              <a:spcAft>
                <a:spcPts val="0"/>
              </a:spcAft>
              <a:buClr>
                <a:schemeClr val="dk1"/>
              </a:buClr>
              <a:buSzPts val="1500"/>
              <a:buChar char="•"/>
              <a:defRPr/>
            </a:lvl2pPr>
            <a:lvl3pPr indent="-323850" lvl="2" marL="1371600" algn="l">
              <a:lnSpc>
                <a:spcPct val="90000"/>
              </a:lnSpc>
              <a:spcBef>
                <a:spcPts val="500"/>
              </a:spcBef>
              <a:spcAft>
                <a:spcPts val="0"/>
              </a:spcAft>
              <a:buClr>
                <a:schemeClr val="dk1"/>
              </a:buClr>
              <a:buSzPts val="1500"/>
              <a:buChar char="•"/>
              <a:defRPr/>
            </a:lvl3pPr>
            <a:lvl4pPr indent="-323850" lvl="3" marL="1828800" algn="l">
              <a:lnSpc>
                <a:spcPct val="90000"/>
              </a:lnSpc>
              <a:spcBef>
                <a:spcPts val="500"/>
              </a:spcBef>
              <a:spcAft>
                <a:spcPts val="0"/>
              </a:spcAft>
              <a:buClr>
                <a:schemeClr val="dk1"/>
              </a:buClr>
              <a:buSzPts val="1500"/>
              <a:buChar char="•"/>
              <a:defRPr/>
            </a:lvl4pPr>
            <a:lvl5pPr indent="-323850" lvl="4" marL="2286000" algn="l">
              <a:lnSpc>
                <a:spcPct val="90000"/>
              </a:lnSpc>
              <a:spcBef>
                <a:spcPts val="500"/>
              </a:spcBef>
              <a:spcAft>
                <a:spcPts val="0"/>
              </a:spcAft>
              <a:buClr>
                <a:schemeClr val="dk1"/>
              </a:buClr>
              <a:buSzPts val="1500"/>
              <a:buChar char="•"/>
              <a:defRPr/>
            </a:lvl5pPr>
            <a:lvl6pPr indent="-323850" lvl="5" marL="2743200" algn="l">
              <a:lnSpc>
                <a:spcPct val="90000"/>
              </a:lnSpc>
              <a:spcBef>
                <a:spcPts val="500"/>
              </a:spcBef>
              <a:spcAft>
                <a:spcPts val="0"/>
              </a:spcAft>
              <a:buClr>
                <a:schemeClr val="dk1"/>
              </a:buClr>
              <a:buSzPts val="1500"/>
              <a:buChar char="•"/>
              <a:defRPr/>
            </a:lvl6pPr>
            <a:lvl7pPr indent="-323850" lvl="6" marL="3200400" algn="l">
              <a:lnSpc>
                <a:spcPct val="90000"/>
              </a:lnSpc>
              <a:spcBef>
                <a:spcPts val="500"/>
              </a:spcBef>
              <a:spcAft>
                <a:spcPts val="0"/>
              </a:spcAft>
              <a:buClr>
                <a:schemeClr val="dk1"/>
              </a:buClr>
              <a:buSzPts val="1500"/>
              <a:buChar char="•"/>
              <a:defRPr/>
            </a:lvl7pPr>
            <a:lvl8pPr indent="-323850" lvl="7" marL="3657600" algn="l">
              <a:lnSpc>
                <a:spcPct val="90000"/>
              </a:lnSpc>
              <a:spcBef>
                <a:spcPts val="500"/>
              </a:spcBef>
              <a:spcAft>
                <a:spcPts val="0"/>
              </a:spcAft>
              <a:buClr>
                <a:schemeClr val="dk1"/>
              </a:buClr>
              <a:buSzPts val="1500"/>
              <a:buChar char="•"/>
              <a:defRPr/>
            </a:lvl8pPr>
            <a:lvl9pPr indent="-323850" lvl="8" marL="4114800" algn="l">
              <a:lnSpc>
                <a:spcPct val="90000"/>
              </a:lnSpc>
              <a:spcBef>
                <a:spcPts val="500"/>
              </a:spcBef>
              <a:spcAft>
                <a:spcPts val="0"/>
              </a:spcAft>
              <a:buClr>
                <a:schemeClr val="dk1"/>
              </a:buClr>
              <a:buSzPts val="15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4">
    <p:spTree>
      <p:nvGrpSpPr>
        <p:cNvPr id="111" name="Shape 111"/>
        <p:cNvGrpSpPr/>
        <p:nvPr/>
      </p:nvGrpSpPr>
      <p:grpSpPr>
        <a:xfrm>
          <a:off x="0" y="0"/>
          <a:ext cx="0" cy="0"/>
          <a:chOff x="0" y="0"/>
          <a:chExt cx="0" cy="0"/>
        </a:xfrm>
      </p:grpSpPr>
      <p:sp>
        <p:nvSpPr>
          <p:cNvPr id="112" name="Google Shape;112;g31682c8c8a7_0_262"/>
          <p:cNvSpPr/>
          <p:nvPr/>
        </p:nvSpPr>
        <p:spPr>
          <a:xfrm>
            <a:off x="3202" y="3271836"/>
            <a:ext cx="9140700" cy="3585900"/>
          </a:xfrm>
          <a:prstGeom prst="rect">
            <a:avLst/>
          </a:prstGeom>
          <a:solidFill>
            <a:srgbClr val="76BC43"/>
          </a:solidFill>
          <a:ln>
            <a:noFill/>
          </a:ln>
        </p:spPr>
        <p:txBody>
          <a:bodyPr anchorCtr="0" anchor="ctr" bIns="38075" lIns="76200" spcFirstLastPara="1" rIns="76200" wrap="square" tIns="380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53575A"/>
              </a:solidFill>
              <a:latin typeface="Calibri"/>
              <a:ea typeface="Calibri"/>
              <a:cs typeface="Calibri"/>
              <a:sym typeface="Calibri"/>
            </a:endParaRPr>
          </a:p>
        </p:txBody>
      </p:sp>
      <p:pic>
        <p:nvPicPr>
          <p:cNvPr descr="A black and white logo&#10;&#10;Description automatically generated with low confidence" id="113" name="Google Shape;113;g31682c8c8a7_0_262"/>
          <p:cNvPicPr preferRelativeResize="0"/>
          <p:nvPr/>
        </p:nvPicPr>
        <p:blipFill rotWithShape="1">
          <a:blip r:embed="rId2">
            <a:alphaModFix/>
          </a:blip>
          <a:srcRect b="0" l="0" r="0" t="0"/>
          <a:stretch/>
        </p:blipFill>
        <p:spPr>
          <a:xfrm>
            <a:off x="7295744" y="6237944"/>
            <a:ext cx="1372702" cy="207431"/>
          </a:xfrm>
          <a:prstGeom prst="rect">
            <a:avLst/>
          </a:prstGeom>
          <a:noFill/>
          <a:ln>
            <a:noFill/>
          </a:ln>
        </p:spPr>
      </p:pic>
      <p:sp>
        <p:nvSpPr>
          <p:cNvPr id="114" name="Google Shape;114;g31682c8c8a7_0_262"/>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Advancing Equity. Ending Sexual Violence.</a:t>
            </a:r>
            <a:endParaRPr b="0" i="0" sz="800" u="none" cap="none" strike="noStrike">
              <a:solidFill>
                <a:schemeClr val="lt1"/>
              </a:solidFill>
              <a:latin typeface="Calibri"/>
              <a:ea typeface="Calibri"/>
              <a:cs typeface="Calibri"/>
              <a:sym typeface="Calibri"/>
            </a:endParaRPr>
          </a:p>
        </p:txBody>
      </p:sp>
      <p:sp>
        <p:nvSpPr>
          <p:cNvPr id="115" name="Google Shape;115;g31682c8c8a7_0_262"/>
          <p:cNvSpPr txBox="1"/>
          <p:nvPr>
            <p:ph type="title"/>
          </p:nvPr>
        </p:nvSpPr>
        <p:spPr>
          <a:xfrm>
            <a:off x="381000" y="508000"/>
            <a:ext cx="8382000" cy="533100"/>
          </a:xfrm>
          <a:prstGeom prst="rect">
            <a:avLst/>
          </a:prstGeom>
          <a:noFill/>
          <a:ln>
            <a:noFill/>
          </a:ln>
        </p:spPr>
        <p:txBody>
          <a:bodyPr anchorCtr="0" anchor="t" bIns="38075" lIns="0" spcFirstLastPara="1" rIns="76200" wrap="square" tIns="38075">
            <a:spAutoFit/>
          </a:bodyPr>
          <a:lstStyle>
            <a:lvl1pPr lvl="0" algn="l">
              <a:lnSpc>
                <a:spcPct val="90000"/>
              </a:lnSpc>
              <a:spcBef>
                <a:spcPts val="0"/>
              </a:spcBef>
              <a:spcAft>
                <a:spcPts val="0"/>
              </a:spcAft>
              <a:buClr>
                <a:schemeClr val="dk1"/>
              </a:buClr>
              <a:buSzPts val="1500"/>
              <a:buFont typeface="Calibri"/>
              <a:buNone/>
              <a:defRPr b="0" i="0" sz="2300">
                <a:solidFill>
                  <a:srgbClr val="53575A"/>
                </a:solidFill>
                <a:latin typeface="Calibri"/>
                <a:ea typeface="Calibri"/>
                <a:cs typeface="Calibri"/>
                <a:sym typeface="Calibri"/>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16" name="Google Shape;116;g31682c8c8a7_0_262"/>
          <p:cNvSpPr txBox="1"/>
          <p:nvPr>
            <p:ph idx="1" type="body"/>
          </p:nvPr>
        </p:nvSpPr>
        <p:spPr>
          <a:xfrm>
            <a:off x="381000" y="1365663"/>
            <a:ext cx="8382000" cy="4349700"/>
          </a:xfrm>
          <a:prstGeom prst="rect">
            <a:avLst/>
          </a:prstGeom>
          <a:noFill/>
          <a:ln>
            <a:noFill/>
          </a:ln>
        </p:spPr>
        <p:txBody>
          <a:bodyPr anchorCtr="0" anchor="t" bIns="38075" lIns="0" spcFirstLastPara="1" rIns="76200" wrap="square" tIns="38075">
            <a:normAutofit/>
          </a:bodyPr>
          <a:lstStyle>
            <a:lvl1pPr indent="-228600" lvl="0" marL="457200" marR="0" algn="l">
              <a:lnSpc>
                <a:spcPct val="90000"/>
              </a:lnSpc>
              <a:spcBef>
                <a:spcPts val="1000"/>
              </a:spcBef>
              <a:spcAft>
                <a:spcPts val="0"/>
              </a:spcAft>
              <a:buClr>
                <a:schemeClr val="dk1"/>
              </a:buClr>
              <a:buSzPts val="1500"/>
              <a:buFont typeface="Arial"/>
              <a:buNone/>
              <a:defRPr sz="1700">
                <a:solidFill>
                  <a:srgbClr val="53575A"/>
                </a:solidFill>
              </a:defRPr>
            </a:lvl1pPr>
            <a:lvl2pPr indent="-323850" lvl="1" marL="914400" algn="l">
              <a:lnSpc>
                <a:spcPct val="90000"/>
              </a:lnSpc>
              <a:spcBef>
                <a:spcPts val="500"/>
              </a:spcBef>
              <a:spcAft>
                <a:spcPts val="0"/>
              </a:spcAft>
              <a:buClr>
                <a:schemeClr val="dk1"/>
              </a:buClr>
              <a:buSzPts val="1500"/>
              <a:buChar char="•"/>
              <a:defRPr/>
            </a:lvl2pPr>
            <a:lvl3pPr indent="-323850" lvl="2" marL="1371600" algn="l">
              <a:lnSpc>
                <a:spcPct val="90000"/>
              </a:lnSpc>
              <a:spcBef>
                <a:spcPts val="500"/>
              </a:spcBef>
              <a:spcAft>
                <a:spcPts val="0"/>
              </a:spcAft>
              <a:buClr>
                <a:schemeClr val="dk1"/>
              </a:buClr>
              <a:buSzPts val="1500"/>
              <a:buChar char="•"/>
              <a:defRPr/>
            </a:lvl3pPr>
            <a:lvl4pPr indent="-323850" lvl="3" marL="1828800" algn="l">
              <a:lnSpc>
                <a:spcPct val="90000"/>
              </a:lnSpc>
              <a:spcBef>
                <a:spcPts val="500"/>
              </a:spcBef>
              <a:spcAft>
                <a:spcPts val="0"/>
              </a:spcAft>
              <a:buClr>
                <a:schemeClr val="dk1"/>
              </a:buClr>
              <a:buSzPts val="1500"/>
              <a:buChar char="•"/>
              <a:defRPr/>
            </a:lvl4pPr>
            <a:lvl5pPr indent="-323850" lvl="4" marL="2286000" algn="l">
              <a:lnSpc>
                <a:spcPct val="90000"/>
              </a:lnSpc>
              <a:spcBef>
                <a:spcPts val="500"/>
              </a:spcBef>
              <a:spcAft>
                <a:spcPts val="0"/>
              </a:spcAft>
              <a:buClr>
                <a:schemeClr val="dk1"/>
              </a:buClr>
              <a:buSzPts val="1500"/>
              <a:buChar char="•"/>
              <a:defRPr/>
            </a:lvl5pPr>
            <a:lvl6pPr indent="-323850" lvl="5" marL="2743200" algn="l">
              <a:lnSpc>
                <a:spcPct val="90000"/>
              </a:lnSpc>
              <a:spcBef>
                <a:spcPts val="500"/>
              </a:spcBef>
              <a:spcAft>
                <a:spcPts val="0"/>
              </a:spcAft>
              <a:buClr>
                <a:schemeClr val="dk1"/>
              </a:buClr>
              <a:buSzPts val="1500"/>
              <a:buChar char="•"/>
              <a:defRPr/>
            </a:lvl6pPr>
            <a:lvl7pPr indent="-323850" lvl="6" marL="3200400" algn="l">
              <a:lnSpc>
                <a:spcPct val="90000"/>
              </a:lnSpc>
              <a:spcBef>
                <a:spcPts val="500"/>
              </a:spcBef>
              <a:spcAft>
                <a:spcPts val="0"/>
              </a:spcAft>
              <a:buClr>
                <a:schemeClr val="dk1"/>
              </a:buClr>
              <a:buSzPts val="1500"/>
              <a:buChar char="•"/>
              <a:defRPr/>
            </a:lvl7pPr>
            <a:lvl8pPr indent="-323850" lvl="7" marL="3657600" algn="l">
              <a:lnSpc>
                <a:spcPct val="90000"/>
              </a:lnSpc>
              <a:spcBef>
                <a:spcPts val="500"/>
              </a:spcBef>
              <a:spcAft>
                <a:spcPts val="0"/>
              </a:spcAft>
              <a:buClr>
                <a:schemeClr val="dk1"/>
              </a:buClr>
              <a:buSzPts val="1500"/>
              <a:buChar char="•"/>
              <a:defRPr/>
            </a:lvl8pPr>
            <a:lvl9pPr indent="-323850" lvl="8" marL="4114800" algn="l">
              <a:lnSpc>
                <a:spcPct val="90000"/>
              </a:lnSpc>
              <a:spcBef>
                <a:spcPts val="500"/>
              </a:spcBef>
              <a:spcAft>
                <a:spcPts val="0"/>
              </a:spcAft>
              <a:buClr>
                <a:schemeClr val="dk1"/>
              </a:buClr>
              <a:buSzPts val="15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5">
    <p:spTree>
      <p:nvGrpSpPr>
        <p:cNvPr id="117" name="Shape 117"/>
        <p:cNvGrpSpPr/>
        <p:nvPr/>
      </p:nvGrpSpPr>
      <p:grpSpPr>
        <a:xfrm>
          <a:off x="0" y="0"/>
          <a:ext cx="0" cy="0"/>
          <a:chOff x="0" y="0"/>
          <a:chExt cx="0" cy="0"/>
        </a:xfrm>
      </p:grpSpPr>
      <p:sp>
        <p:nvSpPr>
          <p:cNvPr id="118" name="Google Shape;118;g31682c8c8a7_0_268"/>
          <p:cNvSpPr txBox="1"/>
          <p:nvPr>
            <p:ph type="title"/>
          </p:nvPr>
        </p:nvSpPr>
        <p:spPr>
          <a:xfrm>
            <a:off x="381000" y="508000"/>
            <a:ext cx="8382000" cy="533100"/>
          </a:xfrm>
          <a:prstGeom prst="rect">
            <a:avLst/>
          </a:prstGeom>
          <a:noFill/>
          <a:ln>
            <a:noFill/>
          </a:ln>
        </p:spPr>
        <p:txBody>
          <a:bodyPr anchorCtr="0" anchor="t" bIns="38075" lIns="0" spcFirstLastPara="1" rIns="0" wrap="square" tIns="38075">
            <a:spAutoFit/>
          </a:bodyPr>
          <a:lstStyle>
            <a:lvl1pPr lvl="0" algn="l">
              <a:lnSpc>
                <a:spcPct val="90000"/>
              </a:lnSpc>
              <a:spcBef>
                <a:spcPts val="0"/>
              </a:spcBef>
              <a:spcAft>
                <a:spcPts val="0"/>
              </a:spcAft>
              <a:buClr>
                <a:schemeClr val="dk1"/>
              </a:buClr>
              <a:buSzPts val="1500"/>
              <a:buFont typeface="Calibri"/>
              <a:buNone/>
              <a:defRPr b="0" i="0" sz="2300">
                <a:solidFill>
                  <a:srgbClr val="00A6CE"/>
                </a:solidFill>
                <a:latin typeface="Calibri"/>
                <a:ea typeface="Calibri"/>
                <a:cs typeface="Calibri"/>
                <a:sym typeface="Calibri"/>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19" name="Google Shape;119;g31682c8c8a7_0_268"/>
          <p:cNvSpPr/>
          <p:nvPr/>
        </p:nvSpPr>
        <p:spPr>
          <a:xfrm>
            <a:off x="3202" y="3271836"/>
            <a:ext cx="9140700" cy="3585900"/>
          </a:xfrm>
          <a:prstGeom prst="rect">
            <a:avLst/>
          </a:prstGeom>
          <a:solidFill>
            <a:srgbClr val="00A6CE"/>
          </a:solidFill>
          <a:ln>
            <a:noFill/>
          </a:ln>
        </p:spPr>
        <p:txBody>
          <a:bodyPr anchorCtr="0" anchor="ctr" bIns="38075" lIns="76200" spcFirstLastPara="1" rIns="76200" wrap="square" tIns="380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53575A"/>
              </a:solidFill>
              <a:latin typeface="Calibri"/>
              <a:ea typeface="Calibri"/>
              <a:cs typeface="Calibri"/>
              <a:sym typeface="Calibri"/>
            </a:endParaRPr>
          </a:p>
        </p:txBody>
      </p:sp>
      <p:pic>
        <p:nvPicPr>
          <p:cNvPr descr="A black and white logo&#10;&#10;Description automatically generated with low confidence" id="120" name="Google Shape;120;g31682c8c8a7_0_268"/>
          <p:cNvPicPr preferRelativeResize="0"/>
          <p:nvPr/>
        </p:nvPicPr>
        <p:blipFill rotWithShape="1">
          <a:blip r:embed="rId2">
            <a:alphaModFix/>
          </a:blip>
          <a:srcRect b="0" l="0" r="0" t="0"/>
          <a:stretch/>
        </p:blipFill>
        <p:spPr>
          <a:xfrm>
            <a:off x="7295744" y="6237944"/>
            <a:ext cx="1372702" cy="207431"/>
          </a:xfrm>
          <a:prstGeom prst="rect">
            <a:avLst/>
          </a:prstGeom>
          <a:noFill/>
          <a:ln>
            <a:noFill/>
          </a:ln>
        </p:spPr>
      </p:pic>
      <p:sp>
        <p:nvSpPr>
          <p:cNvPr id="121" name="Google Shape;121;g31682c8c8a7_0_268"/>
          <p:cNvSpPr/>
          <p:nvPr>
            <p:ph idx="2" type="pic"/>
          </p:nvPr>
        </p:nvSpPr>
        <p:spPr>
          <a:xfrm>
            <a:off x="5130825" y="6096001"/>
            <a:ext cx="1689300" cy="626100"/>
          </a:xfrm>
          <a:prstGeom prst="rect">
            <a:avLst/>
          </a:prstGeom>
          <a:noFill/>
          <a:ln>
            <a:noFill/>
          </a:ln>
        </p:spPr>
      </p:sp>
      <p:sp>
        <p:nvSpPr>
          <p:cNvPr id="122" name="Google Shape;122;g31682c8c8a7_0_268"/>
          <p:cNvSpPr txBox="1"/>
          <p:nvPr>
            <p:ph idx="1" type="body"/>
          </p:nvPr>
        </p:nvSpPr>
        <p:spPr>
          <a:xfrm>
            <a:off x="381000" y="4485707"/>
            <a:ext cx="2769600" cy="434400"/>
          </a:xfrm>
          <a:prstGeom prst="rect">
            <a:avLst/>
          </a:prstGeom>
          <a:noFill/>
          <a:ln>
            <a:noFill/>
          </a:ln>
        </p:spPr>
        <p:txBody>
          <a:bodyPr anchorCtr="0" anchor="t" bIns="38075" lIns="0" spcFirstLastPara="1" rIns="0" wrap="square" tIns="38075">
            <a:noAutofit/>
          </a:bodyPr>
          <a:lstStyle>
            <a:lvl1pPr indent="-228600" lvl="0" marL="457200" algn="l">
              <a:lnSpc>
                <a:spcPct val="100000"/>
              </a:lnSpc>
              <a:spcBef>
                <a:spcPts val="0"/>
              </a:spcBef>
              <a:spcAft>
                <a:spcPts val="0"/>
              </a:spcAft>
              <a:buClr>
                <a:srgbClr val="53575A"/>
              </a:buClr>
              <a:buSzPts val="1200"/>
              <a:buNone/>
              <a:defRPr b="1" i="0" sz="1200">
                <a:solidFill>
                  <a:srgbClr val="53575A"/>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1700"/>
              <a:buNone/>
              <a:defRPr sz="1700">
                <a:solidFill>
                  <a:schemeClr val="lt1"/>
                </a:solidFill>
              </a:defRPr>
            </a:lvl2pPr>
            <a:lvl3pPr indent="-228600" lvl="2" marL="1371600" algn="l">
              <a:lnSpc>
                <a:spcPct val="90000"/>
              </a:lnSpc>
              <a:spcBef>
                <a:spcPts val="400"/>
              </a:spcBef>
              <a:spcAft>
                <a:spcPts val="0"/>
              </a:spcAft>
              <a:buClr>
                <a:schemeClr val="lt1"/>
              </a:buClr>
              <a:buSzPts val="1700"/>
              <a:buNone/>
              <a:defRPr sz="1700">
                <a:solidFill>
                  <a:schemeClr val="lt1"/>
                </a:solidFill>
              </a:defRPr>
            </a:lvl3pPr>
            <a:lvl4pPr indent="-228600" lvl="3" marL="1828800" algn="l">
              <a:lnSpc>
                <a:spcPct val="90000"/>
              </a:lnSpc>
              <a:spcBef>
                <a:spcPts val="400"/>
              </a:spcBef>
              <a:spcAft>
                <a:spcPts val="0"/>
              </a:spcAft>
              <a:buClr>
                <a:schemeClr val="lt1"/>
              </a:buClr>
              <a:buSzPts val="1700"/>
              <a:buNone/>
              <a:defRPr sz="1700">
                <a:solidFill>
                  <a:schemeClr val="lt1"/>
                </a:solidFill>
              </a:defRPr>
            </a:lvl4pPr>
            <a:lvl5pPr indent="-228600" lvl="4" marL="2286000" algn="l">
              <a:lnSpc>
                <a:spcPct val="90000"/>
              </a:lnSpc>
              <a:spcBef>
                <a:spcPts val="400"/>
              </a:spcBef>
              <a:spcAft>
                <a:spcPts val="0"/>
              </a:spcAft>
              <a:buClr>
                <a:schemeClr val="lt1"/>
              </a:buClr>
              <a:buSzPts val="1700"/>
              <a:buNone/>
              <a:defRPr sz="17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23" name="Google Shape;123;g31682c8c8a7_0_268"/>
          <p:cNvSpPr txBox="1"/>
          <p:nvPr>
            <p:ph idx="3" type="body"/>
          </p:nvPr>
        </p:nvSpPr>
        <p:spPr>
          <a:xfrm>
            <a:off x="381000" y="3947583"/>
            <a:ext cx="2769600" cy="529200"/>
          </a:xfrm>
          <a:prstGeom prst="rect">
            <a:avLst/>
          </a:prstGeom>
          <a:noFill/>
          <a:ln>
            <a:noFill/>
          </a:ln>
        </p:spPr>
        <p:txBody>
          <a:bodyPr anchorCtr="0" anchor="b" bIns="38075" lIns="76200" spcFirstLastPara="1" rIns="76200" wrap="square" tIns="38075">
            <a:noAutofit/>
          </a:bodyPr>
          <a:lstStyle>
            <a:lvl1pPr indent="-228600" lvl="0" marL="457200" algn="l">
              <a:lnSpc>
                <a:spcPct val="0"/>
              </a:lnSpc>
              <a:spcBef>
                <a:spcPts val="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dk1"/>
              </a:buClr>
              <a:buSzPts val="1700"/>
              <a:buNone/>
              <a:defRPr sz="1700"/>
            </a:lvl2pPr>
            <a:lvl3pPr indent="-228600" lvl="2" marL="1371600" algn="l">
              <a:lnSpc>
                <a:spcPct val="90000"/>
              </a:lnSpc>
              <a:spcBef>
                <a:spcPts val="400"/>
              </a:spcBef>
              <a:spcAft>
                <a:spcPts val="0"/>
              </a:spcAft>
              <a:buClr>
                <a:schemeClr val="dk1"/>
              </a:buClr>
              <a:buSzPts val="1700"/>
              <a:buNone/>
              <a:defRPr sz="1700"/>
            </a:lvl3pPr>
            <a:lvl4pPr indent="-228600" lvl="3" marL="1828800" algn="l">
              <a:lnSpc>
                <a:spcPct val="90000"/>
              </a:lnSpc>
              <a:spcBef>
                <a:spcPts val="400"/>
              </a:spcBef>
              <a:spcAft>
                <a:spcPts val="0"/>
              </a:spcAft>
              <a:buClr>
                <a:schemeClr val="dk1"/>
              </a:buClr>
              <a:buSzPts val="1700"/>
              <a:buNone/>
              <a:defRPr sz="1700"/>
            </a:lvl4pPr>
            <a:lvl5pPr indent="-228600" lvl="4" marL="2286000" algn="l">
              <a:lnSpc>
                <a:spcPct val="90000"/>
              </a:lnSpc>
              <a:spcBef>
                <a:spcPts val="400"/>
              </a:spcBef>
              <a:spcAft>
                <a:spcPts val="0"/>
              </a:spcAft>
              <a:buClr>
                <a:schemeClr val="dk1"/>
              </a:buClr>
              <a:buSzPts val="1700"/>
              <a:buNone/>
              <a:defRPr sz="1700"/>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24" name="Google Shape;124;g31682c8c8a7_0_268"/>
          <p:cNvSpPr/>
          <p:nvPr>
            <p:ph idx="4" type="pic"/>
          </p:nvPr>
        </p:nvSpPr>
        <p:spPr>
          <a:xfrm>
            <a:off x="381000" y="1354667"/>
            <a:ext cx="1825800" cy="2593200"/>
          </a:xfrm>
          <a:prstGeom prst="rect">
            <a:avLst/>
          </a:prstGeom>
          <a:solidFill>
            <a:srgbClr val="53575A"/>
          </a:solidFill>
          <a:ln cap="flat" cmpd="sng" w="9525">
            <a:solidFill>
              <a:schemeClr val="lt1"/>
            </a:solidFill>
            <a:prstDash val="solid"/>
            <a:round/>
            <a:headEnd len="sm" w="sm" type="none"/>
            <a:tailEnd len="sm" w="sm" type="none"/>
          </a:ln>
        </p:spPr>
      </p:sp>
      <p:sp>
        <p:nvSpPr>
          <p:cNvPr id="125" name="Google Shape;125;g31682c8c8a7_0_268"/>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Advancing Equity. Ending Sexual Violence.</a:t>
            </a:r>
            <a:endParaRPr b="0" i="0" sz="800" u="none" cap="none" strike="noStrike">
              <a:solidFill>
                <a:schemeClr val="lt1"/>
              </a:solidFill>
              <a:latin typeface="Calibri"/>
              <a:ea typeface="Calibri"/>
              <a:cs typeface="Calibri"/>
              <a:sym typeface="Calibri"/>
            </a:endParaRPr>
          </a:p>
        </p:txBody>
      </p:sp>
      <p:sp>
        <p:nvSpPr>
          <p:cNvPr id="126" name="Google Shape;126;g31682c8c8a7_0_268"/>
          <p:cNvSpPr txBox="1"/>
          <p:nvPr>
            <p:ph idx="5" type="body"/>
          </p:nvPr>
        </p:nvSpPr>
        <p:spPr>
          <a:xfrm>
            <a:off x="3692215" y="4485707"/>
            <a:ext cx="2769600" cy="434400"/>
          </a:xfrm>
          <a:prstGeom prst="rect">
            <a:avLst/>
          </a:prstGeom>
          <a:noFill/>
          <a:ln>
            <a:noFill/>
          </a:ln>
        </p:spPr>
        <p:txBody>
          <a:bodyPr anchorCtr="0" anchor="t" bIns="38075" lIns="0" spcFirstLastPara="1" rIns="0" wrap="square" tIns="38075">
            <a:noAutofit/>
          </a:bodyPr>
          <a:lstStyle>
            <a:lvl1pPr indent="-228600" lvl="0" marL="457200" algn="l">
              <a:lnSpc>
                <a:spcPct val="100000"/>
              </a:lnSpc>
              <a:spcBef>
                <a:spcPts val="0"/>
              </a:spcBef>
              <a:spcAft>
                <a:spcPts val="0"/>
              </a:spcAft>
              <a:buClr>
                <a:srgbClr val="53575A"/>
              </a:buClr>
              <a:buSzPts val="1200"/>
              <a:buNone/>
              <a:defRPr b="1" i="0" sz="1200">
                <a:solidFill>
                  <a:srgbClr val="53575A"/>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1700"/>
              <a:buNone/>
              <a:defRPr sz="1700">
                <a:solidFill>
                  <a:schemeClr val="lt1"/>
                </a:solidFill>
              </a:defRPr>
            </a:lvl2pPr>
            <a:lvl3pPr indent="-228600" lvl="2" marL="1371600" algn="l">
              <a:lnSpc>
                <a:spcPct val="90000"/>
              </a:lnSpc>
              <a:spcBef>
                <a:spcPts val="400"/>
              </a:spcBef>
              <a:spcAft>
                <a:spcPts val="0"/>
              </a:spcAft>
              <a:buClr>
                <a:schemeClr val="lt1"/>
              </a:buClr>
              <a:buSzPts val="1700"/>
              <a:buNone/>
              <a:defRPr sz="1700">
                <a:solidFill>
                  <a:schemeClr val="lt1"/>
                </a:solidFill>
              </a:defRPr>
            </a:lvl3pPr>
            <a:lvl4pPr indent="-228600" lvl="3" marL="1828800" algn="l">
              <a:lnSpc>
                <a:spcPct val="90000"/>
              </a:lnSpc>
              <a:spcBef>
                <a:spcPts val="400"/>
              </a:spcBef>
              <a:spcAft>
                <a:spcPts val="0"/>
              </a:spcAft>
              <a:buClr>
                <a:schemeClr val="lt1"/>
              </a:buClr>
              <a:buSzPts val="1700"/>
              <a:buNone/>
              <a:defRPr sz="1700">
                <a:solidFill>
                  <a:schemeClr val="lt1"/>
                </a:solidFill>
              </a:defRPr>
            </a:lvl4pPr>
            <a:lvl5pPr indent="-228600" lvl="4" marL="2286000" algn="l">
              <a:lnSpc>
                <a:spcPct val="90000"/>
              </a:lnSpc>
              <a:spcBef>
                <a:spcPts val="400"/>
              </a:spcBef>
              <a:spcAft>
                <a:spcPts val="0"/>
              </a:spcAft>
              <a:buClr>
                <a:schemeClr val="lt1"/>
              </a:buClr>
              <a:buSzPts val="1700"/>
              <a:buNone/>
              <a:defRPr sz="17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27" name="Google Shape;127;g31682c8c8a7_0_268"/>
          <p:cNvSpPr txBox="1"/>
          <p:nvPr>
            <p:ph idx="6" type="body"/>
          </p:nvPr>
        </p:nvSpPr>
        <p:spPr>
          <a:xfrm>
            <a:off x="3692215" y="3947583"/>
            <a:ext cx="2769600" cy="529200"/>
          </a:xfrm>
          <a:prstGeom prst="rect">
            <a:avLst/>
          </a:prstGeom>
          <a:noFill/>
          <a:ln>
            <a:noFill/>
          </a:ln>
        </p:spPr>
        <p:txBody>
          <a:bodyPr anchorCtr="0" anchor="b" bIns="38075" lIns="76200" spcFirstLastPara="1" rIns="76200" wrap="square" tIns="38075">
            <a:noAutofit/>
          </a:bodyPr>
          <a:lstStyle>
            <a:lvl1pPr indent="-228600" lvl="0" marL="457200" algn="l">
              <a:lnSpc>
                <a:spcPct val="0"/>
              </a:lnSpc>
              <a:spcBef>
                <a:spcPts val="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dk1"/>
              </a:buClr>
              <a:buSzPts val="1700"/>
              <a:buNone/>
              <a:defRPr sz="1700"/>
            </a:lvl2pPr>
            <a:lvl3pPr indent="-228600" lvl="2" marL="1371600" algn="l">
              <a:lnSpc>
                <a:spcPct val="90000"/>
              </a:lnSpc>
              <a:spcBef>
                <a:spcPts val="400"/>
              </a:spcBef>
              <a:spcAft>
                <a:spcPts val="0"/>
              </a:spcAft>
              <a:buClr>
                <a:schemeClr val="dk1"/>
              </a:buClr>
              <a:buSzPts val="1700"/>
              <a:buNone/>
              <a:defRPr sz="1700"/>
            </a:lvl3pPr>
            <a:lvl4pPr indent="-228600" lvl="3" marL="1828800" algn="l">
              <a:lnSpc>
                <a:spcPct val="90000"/>
              </a:lnSpc>
              <a:spcBef>
                <a:spcPts val="400"/>
              </a:spcBef>
              <a:spcAft>
                <a:spcPts val="0"/>
              </a:spcAft>
              <a:buClr>
                <a:schemeClr val="dk1"/>
              </a:buClr>
              <a:buSzPts val="1700"/>
              <a:buNone/>
              <a:defRPr sz="1700"/>
            </a:lvl4pPr>
            <a:lvl5pPr indent="-228600" lvl="4" marL="2286000" algn="l">
              <a:lnSpc>
                <a:spcPct val="90000"/>
              </a:lnSpc>
              <a:spcBef>
                <a:spcPts val="400"/>
              </a:spcBef>
              <a:spcAft>
                <a:spcPts val="0"/>
              </a:spcAft>
              <a:buClr>
                <a:schemeClr val="dk1"/>
              </a:buClr>
              <a:buSzPts val="1700"/>
              <a:buNone/>
              <a:defRPr sz="1700"/>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28" name="Google Shape;128;g31682c8c8a7_0_268"/>
          <p:cNvSpPr/>
          <p:nvPr>
            <p:ph idx="7" type="pic"/>
          </p:nvPr>
        </p:nvSpPr>
        <p:spPr>
          <a:xfrm>
            <a:off x="3692215" y="1354667"/>
            <a:ext cx="1825800" cy="2593200"/>
          </a:xfrm>
          <a:prstGeom prst="rect">
            <a:avLst/>
          </a:prstGeom>
          <a:solidFill>
            <a:srgbClr val="53575A"/>
          </a:solidFill>
          <a:ln cap="flat" cmpd="sng" w="9525">
            <a:solidFill>
              <a:schemeClr val="lt1"/>
            </a:solidFill>
            <a:prstDash val="solid"/>
            <a:round/>
            <a:headEnd len="sm" w="sm" type="none"/>
            <a:tailEnd len="sm" w="sm" type="none"/>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6">
    <p:spTree>
      <p:nvGrpSpPr>
        <p:cNvPr id="129" name="Shape 129"/>
        <p:cNvGrpSpPr/>
        <p:nvPr/>
      </p:nvGrpSpPr>
      <p:grpSpPr>
        <a:xfrm>
          <a:off x="0" y="0"/>
          <a:ext cx="0" cy="0"/>
          <a:chOff x="0" y="0"/>
          <a:chExt cx="0" cy="0"/>
        </a:xfrm>
      </p:grpSpPr>
      <p:sp>
        <p:nvSpPr>
          <p:cNvPr id="130" name="Google Shape;130;g31682c8c8a7_0_280"/>
          <p:cNvSpPr/>
          <p:nvPr/>
        </p:nvSpPr>
        <p:spPr>
          <a:xfrm>
            <a:off x="3202" y="3271836"/>
            <a:ext cx="9140700" cy="3585900"/>
          </a:xfrm>
          <a:prstGeom prst="rect">
            <a:avLst/>
          </a:prstGeom>
          <a:solidFill>
            <a:srgbClr val="00A6CE"/>
          </a:solidFill>
          <a:ln>
            <a:noFill/>
          </a:ln>
        </p:spPr>
        <p:txBody>
          <a:bodyPr anchorCtr="0" anchor="ctr" bIns="38075" lIns="76200" spcFirstLastPara="1" rIns="76200" wrap="square" tIns="380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53575A"/>
              </a:solidFill>
              <a:latin typeface="Calibri"/>
              <a:ea typeface="Calibri"/>
              <a:cs typeface="Calibri"/>
              <a:sym typeface="Calibri"/>
            </a:endParaRPr>
          </a:p>
        </p:txBody>
      </p:sp>
      <p:pic>
        <p:nvPicPr>
          <p:cNvPr descr="A black and white logo&#10;&#10;Description automatically generated with low confidence" id="131" name="Google Shape;131;g31682c8c8a7_0_280"/>
          <p:cNvPicPr preferRelativeResize="0"/>
          <p:nvPr/>
        </p:nvPicPr>
        <p:blipFill rotWithShape="1">
          <a:blip r:embed="rId2">
            <a:alphaModFix/>
          </a:blip>
          <a:srcRect b="0" l="0" r="0" t="0"/>
          <a:stretch/>
        </p:blipFill>
        <p:spPr>
          <a:xfrm>
            <a:off x="7295744" y="6237944"/>
            <a:ext cx="1372702" cy="207431"/>
          </a:xfrm>
          <a:prstGeom prst="rect">
            <a:avLst/>
          </a:prstGeom>
          <a:noFill/>
          <a:ln>
            <a:noFill/>
          </a:ln>
        </p:spPr>
      </p:pic>
      <p:sp>
        <p:nvSpPr>
          <p:cNvPr id="132" name="Google Shape;132;g31682c8c8a7_0_280"/>
          <p:cNvSpPr/>
          <p:nvPr>
            <p:ph idx="2" type="pic"/>
          </p:nvPr>
        </p:nvSpPr>
        <p:spPr>
          <a:xfrm>
            <a:off x="5035177" y="6096001"/>
            <a:ext cx="1785000" cy="626100"/>
          </a:xfrm>
          <a:prstGeom prst="rect">
            <a:avLst/>
          </a:prstGeom>
          <a:noFill/>
          <a:ln>
            <a:noFill/>
          </a:ln>
        </p:spPr>
      </p:sp>
      <p:sp>
        <p:nvSpPr>
          <p:cNvPr id="133" name="Google Shape;133;g31682c8c8a7_0_280"/>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Advancing Equity. Ending Sexual Violence.</a:t>
            </a:r>
            <a:endParaRPr b="0" i="0" sz="800" u="none" cap="none" strike="noStrike">
              <a:solidFill>
                <a:schemeClr val="lt1"/>
              </a:solidFill>
              <a:latin typeface="Calibri"/>
              <a:ea typeface="Calibri"/>
              <a:cs typeface="Calibri"/>
              <a:sym typeface="Calibri"/>
            </a:endParaRPr>
          </a:p>
        </p:txBody>
      </p:sp>
      <p:sp>
        <p:nvSpPr>
          <p:cNvPr id="134" name="Google Shape;134;g31682c8c8a7_0_280"/>
          <p:cNvSpPr txBox="1"/>
          <p:nvPr>
            <p:ph type="title"/>
          </p:nvPr>
        </p:nvSpPr>
        <p:spPr>
          <a:xfrm>
            <a:off x="381000" y="508000"/>
            <a:ext cx="8382000" cy="533100"/>
          </a:xfrm>
          <a:prstGeom prst="rect">
            <a:avLst/>
          </a:prstGeom>
          <a:noFill/>
          <a:ln>
            <a:noFill/>
          </a:ln>
        </p:spPr>
        <p:txBody>
          <a:bodyPr anchorCtr="0" anchor="t" bIns="38075" lIns="0" spcFirstLastPara="1" rIns="0" wrap="square" tIns="38075">
            <a:spAutoFit/>
          </a:bodyPr>
          <a:lstStyle>
            <a:lvl1pPr lvl="0" algn="l">
              <a:lnSpc>
                <a:spcPct val="90000"/>
              </a:lnSpc>
              <a:spcBef>
                <a:spcPts val="0"/>
              </a:spcBef>
              <a:spcAft>
                <a:spcPts val="0"/>
              </a:spcAft>
              <a:buClr>
                <a:schemeClr val="dk1"/>
              </a:buClr>
              <a:buSzPts val="1500"/>
              <a:buFont typeface="Calibri"/>
              <a:buNone/>
              <a:defRPr b="0" i="0" sz="2300">
                <a:solidFill>
                  <a:srgbClr val="00A6CE"/>
                </a:solidFill>
                <a:latin typeface="Calibri"/>
                <a:ea typeface="Calibri"/>
                <a:cs typeface="Calibri"/>
                <a:sym typeface="Calibri"/>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35" name="Google Shape;135;g31682c8c8a7_0_280"/>
          <p:cNvSpPr txBox="1"/>
          <p:nvPr>
            <p:ph idx="1" type="body"/>
          </p:nvPr>
        </p:nvSpPr>
        <p:spPr>
          <a:xfrm>
            <a:off x="381000" y="4485707"/>
            <a:ext cx="2769600" cy="434400"/>
          </a:xfrm>
          <a:prstGeom prst="rect">
            <a:avLst/>
          </a:prstGeom>
          <a:noFill/>
          <a:ln>
            <a:noFill/>
          </a:ln>
        </p:spPr>
        <p:txBody>
          <a:bodyPr anchorCtr="0" anchor="t" bIns="38075" lIns="0" spcFirstLastPara="1" rIns="0" wrap="square" tIns="38075">
            <a:noAutofit/>
          </a:bodyPr>
          <a:lstStyle>
            <a:lvl1pPr indent="-228600" lvl="0" marL="457200" algn="l">
              <a:lnSpc>
                <a:spcPct val="100000"/>
              </a:lnSpc>
              <a:spcBef>
                <a:spcPts val="0"/>
              </a:spcBef>
              <a:spcAft>
                <a:spcPts val="0"/>
              </a:spcAft>
              <a:buClr>
                <a:srgbClr val="53575A"/>
              </a:buClr>
              <a:buSzPts val="1200"/>
              <a:buNone/>
              <a:defRPr b="1" i="0" sz="1200">
                <a:solidFill>
                  <a:srgbClr val="53575A"/>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1700"/>
              <a:buNone/>
              <a:defRPr sz="1700">
                <a:solidFill>
                  <a:schemeClr val="lt1"/>
                </a:solidFill>
              </a:defRPr>
            </a:lvl2pPr>
            <a:lvl3pPr indent="-228600" lvl="2" marL="1371600" algn="l">
              <a:lnSpc>
                <a:spcPct val="90000"/>
              </a:lnSpc>
              <a:spcBef>
                <a:spcPts val="400"/>
              </a:spcBef>
              <a:spcAft>
                <a:spcPts val="0"/>
              </a:spcAft>
              <a:buClr>
                <a:schemeClr val="lt1"/>
              </a:buClr>
              <a:buSzPts val="1700"/>
              <a:buNone/>
              <a:defRPr sz="1700">
                <a:solidFill>
                  <a:schemeClr val="lt1"/>
                </a:solidFill>
              </a:defRPr>
            </a:lvl3pPr>
            <a:lvl4pPr indent="-228600" lvl="3" marL="1828800" algn="l">
              <a:lnSpc>
                <a:spcPct val="90000"/>
              </a:lnSpc>
              <a:spcBef>
                <a:spcPts val="400"/>
              </a:spcBef>
              <a:spcAft>
                <a:spcPts val="0"/>
              </a:spcAft>
              <a:buClr>
                <a:schemeClr val="lt1"/>
              </a:buClr>
              <a:buSzPts val="1700"/>
              <a:buNone/>
              <a:defRPr sz="1700">
                <a:solidFill>
                  <a:schemeClr val="lt1"/>
                </a:solidFill>
              </a:defRPr>
            </a:lvl4pPr>
            <a:lvl5pPr indent="-228600" lvl="4" marL="2286000" algn="l">
              <a:lnSpc>
                <a:spcPct val="90000"/>
              </a:lnSpc>
              <a:spcBef>
                <a:spcPts val="400"/>
              </a:spcBef>
              <a:spcAft>
                <a:spcPts val="0"/>
              </a:spcAft>
              <a:buClr>
                <a:schemeClr val="lt1"/>
              </a:buClr>
              <a:buSzPts val="1700"/>
              <a:buNone/>
              <a:defRPr sz="17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36" name="Google Shape;136;g31682c8c8a7_0_280"/>
          <p:cNvSpPr txBox="1"/>
          <p:nvPr>
            <p:ph idx="3" type="body"/>
          </p:nvPr>
        </p:nvSpPr>
        <p:spPr>
          <a:xfrm>
            <a:off x="381000" y="3947583"/>
            <a:ext cx="2769600" cy="529200"/>
          </a:xfrm>
          <a:prstGeom prst="rect">
            <a:avLst/>
          </a:prstGeom>
          <a:noFill/>
          <a:ln>
            <a:noFill/>
          </a:ln>
        </p:spPr>
        <p:txBody>
          <a:bodyPr anchorCtr="0" anchor="b" bIns="38075" lIns="76200" spcFirstLastPara="1" rIns="76200" wrap="square" tIns="38075">
            <a:noAutofit/>
          </a:bodyPr>
          <a:lstStyle>
            <a:lvl1pPr indent="-228600" lvl="0" marL="457200" algn="l">
              <a:lnSpc>
                <a:spcPct val="0"/>
              </a:lnSpc>
              <a:spcBef>
                <a:spcPts val="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dk1"/>
              </a:buClr>
              <a:buSzPts val="1700"/>
              <a:buNone/>
              <a:defRPr sz="1700"/>
            </a:lvl2pPr>
            <a:lvl3pPr indent="-228600" lvl="2" marL="1371600" algn="l">
              <a:lnSpc>
                <a:spcPct val="90000"/>
              </a:lnSpc>
              <a:spcBef>
                <a:spcPts val="400"/>
              </a:spcBef>
              <a:spcAft>
                <a:spcPts val="0"/>
              </a:spcAft>
              <a:buClr>
                <a:schemeClr val="dk1"/>
              </a:buClr>
              <a:buSzPts val="1700"/>
              <a:buNone/>
              <a:defRPr sz="1700"/>
            </a:lvl3pPr>
            <a:lvl4pPr indent="-228600" lvl="3" marL="1828800" algn="l">
              <a:lnSpc>
                <a:spcPct val="90000"/>
              </a:lnSpc>
              <a:spcBef>
                <a:spcPts val="400"/>
              </a:spcBef>
              <a:spcAft>
                <a:spcPts val="0"/>
              </a:spcAft>
              <a:buClr>
                <a:schemeClr val="dk1"/>
              </a:buClr>
              <a:buSzPts val="1700"/>
              <a:buNone/>
              <a:defRPr sz="1700"/>
            </a:lvl4pPr>
            <a:lvl5pPr indent="-228600" lvl="4" marL="2286000" algn="l">
              <a:lnSpc>
                <a:spcPct val="90000"/>
              </a:lnSpc>
              <a:spcBef>
                <a:spcPts val="400"/>
              </a:spcBef>
              <a:spcAft>
                <a:spcPts val="0"/>
              </a:spcAft>
              <a:buClr>
                <a:schemeClr val="dk1"/>
              </a:buClr>
              <a:buSzPts val="1700"/>
              <a:buNone/>
              <a:defRPr sz="1700"/>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37" name="Google Shape;137;g31682c8c8a7_0_280"/>
          <p:cNvSpPr/>
          <p:nvPr>
            <p:ph idx="4" type="pic"/>
          </p:nvPr>
        </p:nvSpPr>
        <p:spPr>
          <a:xfrm>
            <a:off x="381000" y="1354667"/>
            <a:ext cx="1825800" cy="2593200"/>
          </a:xfrm>
          <a:prstGeom prst="rect">
            <a:avLst/>
          </a:prstGeom>
          <a:solidFill>
            <a:srgbClr val="53575A"/>
          </a:solidFill>
          <a:ln cap="flat" cmpd="sng" w="9525">
            <a:solidFill>
              <a:schemeClr val="lt1"/>
            </a:solidFill>
            <a:prstDash val="solid"/>
            <a:round/>
            <a:headEnd len="sm" w="sm" type="none"/>
            <a:tailEnd len="sm" w="sm" type="none"/>
          </a:ln>
        </p:spPr>
      </p:sp>
      <p:sp>
        <p:nvSpPr>
          <p:cNvPr id="138" name="Google Shape;138;g31682c8c8a7_0_280"/>
          <p:cNvSpPr txBox="1"/>
          <p:nvPr>
            <p:ph idx="5" type="body"/>
          </p:nvPr>
        </p:nvSpPr>
        <p:spPr>
          <a:xfrm>
            <a:off x="3203407" y="4485707"/>
            <a:ext cx="2769600" cy="434400"/>
          </a:xfrm>
          <a:prstGeom prst="rect">
            <a:avLst/>
          </a:prstGeom>
          <a:noFill/>
          <a:ln>
            <a:noFill/>
          </a:ln>
        </p:spPr>
        <p:txBody>
          <a:bodyPr anchorCtr="0" anchor="t" bIns="38075" lIns="0" spcFirstLastPara="1" rIns="0" wrap="square" tIns="38075">
            <a:noAutofit/>
          </a:bodyPr>
          <a:lstStyle>
            <a:lvl1pPr indent="-228600" lvl="0" marL="457200" algn="l">
              <a:lnSpc>
                <a:spcPct val="100000"/>
              </a:lnSpc>
              <a:spcBef>
                <a:spcPts val="0"/>
              </a:spcBef>
              <a:spcAft>
                <a:spcPts val="0"/>
              </a:spcAft>
              <a:buClr>
                <a:srgbClr val="53575A"/>
              </a:buClr>
              <a:buSzPts val="1200"/>
              <a:buNone/>
              <a:defRPr b="1" i="0" sz="1200">
                <a:solidFill>
                  <a:srgbClr val="53575A"/>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1700"/>
              <a:buNone/>
              <a:defRPr sz="1700">
                <a:solidFill>
                  <a:schemeClr val="lt1"/>
                </a:solidFill>
              </a:defRPr>
            </a:lvl2pPr>
            <a:lvl3pPr indent="-228600" lvl="2" marL="1371600" algn="l">
              <a:lnSpc>
                <a:spcPct val="90000"/>
              </a:lnSpc>
              <a:spcBef>
                <a:spcPts val="400"/>
              </a:spcBef>
              <a:spcAft>
                <a:spcPts val="0"/>
              </a:spcAft>
              <a:buClr>
                <a:schemeClr val="lt1"/>
              </a:buClr>
              <a:buSzPts val="1700"/>
              <a:buNone/>
              <a:defRPr sz="1700">
                <a:solidFill>
                  <a:schemeClr val="lt1"/>
                </a:solidFill>
              </a:defRPr>
            </a:lvl3pPr>
            <a:lvl4pPr indent="-228600" lvl="3" marL="1828800" algn="l">
              <a:lnSpc>
                <a:spcPct val="90000"/>
              </a:lnSpc>
              <a:spcBef>
                <a:spcPts val="400"/>
              </a:spcBef>
              <a:spcAft>
                <a:spcPts val="0"/>
              </a:spcAft>
              <a:buClr>
                <a:schemeClr val="lt1"/>
              </a:buClr>
              <a:buSzPts val="1700"/>
              <a:buNone/>
              <a:defRPr sz="1700">
                <a:solidFill>
                  <a:schemeClr val="lt1"/>
                </a:solidFill>
              </a:defRPr>
            </a:lvl4pPr>
            <a:lvl5pPr indent="-228600" lvl="4" marL="2286000" algn="l">
              <a:lnSpc>
                <a:spcPct val="90000"/>
              </a:lnSpc>
              <a:spcBef>
                <a:spcPts val="400"/>
              </a:spcBef>
              <a:spcAft>
                <a:spcPts val="0"/>
              </a:spcAft>
              <a:buClr>
                <a:schemeClr val="lt1"/>
              </a:buClr>
              <a:buSzPts val="1700"/>
              <a:buNone/>
              <a:defRPr sz="17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39" name="Google Shape;139;g31682c8c8a7_0_280"/>
          <p:cNvSpPr txBox="1"/>
          <p:nvPr>
            <p:ph idx="6" type="body"/>
          </p:nvPr>
        </p:nvSpPr>
        <p:spPr>
          <a:xfrm>
            <a:off x="3203407" y="3947583"/>
            <a:ext cx="2769600" cy="529200"/>
          </a:xfrm>
          <a:prstGeom prst="rect">
            <a:avLst/>
          </a:prstGeom>
          <a:noFill/>
          <a:ln>
            <a:noFill/>
          </a:ln>
        </p:spPr>
        <p:txBody>
          <a:bodyPr anchorCtr="0" anchor="b" bIns="38075" lIns="76200" spcFirstLastPara="1" rIns="76200" wrap="square" tIns="38075">
            <a:noAutofit/>
          </a:bodyPr>
          <a:lstStyle>
            <a:lvl1pPr indent="-228600" lvl="0" marL="457200" algn="l">
              <a:lnSpc>
                <a:spcPct val="0"/>
              </a:lnSpc>
              <a:spcBef>
                <a:spcPts val="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dk1"/>
              </a:buClr>
              <a:buSzPts val="1700"/>
              <a:buNone/>
              <a:defRPr sz="1700"/>
            </a:lvl2pPr>
            <a:lvl3pPr indent="-228600" lvl="2" marL="1371600" algn="l">
              <a:lnSpc>
                <a:spcPct val="90000"/>
              </a:lnSpc>
              <a:spcBef>
                <a:spcPts val="400"/>
              </a:spcBef>
              <a:spcAft>
                <a:spcPts val="0"/>
              </a:spcAft>
              <a:buClr>
                <a:schemeClr val="dk1"/>
              </a:buClr>
              <a:buSzPts val="1700"/>
              <a:buNone/>
              <a:defRPr sz="1700"/>
            </a:lvl3pPr>
            <a:lvl4pPr indent="-228600" lvl="3" marL="1828800" algn="l">
              <a:lnSpc>
                <a:spcPct val="90000"/>
              </a:lnSpc>
              <a:spcBef>
                <a:spcPts val="400"/>
              </a:spcBef>
              <a:spcAft>
                <a:spcPts val="0"/>
              </a:spcAft>
              <a:buClr>
                <a:schemeClr val="dk1"/>
              </a:buClr>
              <a:buSzPts val="1700"/>
              <a:buNone/>
              <a:defRPr sz="1700"/>
            </a:lvl4pPr>
            <a:lvl5pPr indent="-228600" lvl="4" marL="2286000" algn="l">
              <a:lnSpc>
                <a:spcPct val="90000"/>
              </a:lnSpc>
              <a:spcBef>
                <a:spcPts val="400"/>
              </a:spcBef>
              <a:spcAft>
                <a:spcPts val="0"/>
              </a:spcAft>
              <a:buClr>
                <a:schemeClr val="dk1"/>
              </a:buClr>
              <a:buSzPts val="1700"/>
              <a:buNone/>
              <a:defRPr sz="1700"/>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40" name="Google Shape;140;g31682c8c8a7_0_280"/>
          <p:cNvSpPr/>
          <p:nvPr>
            <p:ph idx="7" type="pic"/>
          </p:nvPr>
        </p:nvSpPr>
        <p:spPr>
          <a:xfrm>
            <a:off x="3203407" y="1354667"/>
            <a:ext cx="1825800" cy="2593200"/>
          </a:xfrm>
          <a:prstGeom prst="rect">
            <a:avLst/>
          </a:prstGeom>
          <a:solidFill>
            <a:srgbClr val="53575A"/>
          </a:solidFill>
          <a:ln cap="flat" cmpd="sng" w="9525">
            <a:solidFill>
              <a:schemeClr val="lt1"/>
            </a:solidFill>
            <a:prstDash val="solid"/>
            <a:round/>
            <a:headEnd len="sm" w="sm" type="none"/>
            <a:tailEnd len="sm" w="sm" type="none"/>
          </a:ln>
        </p:spPr>
      </p:sp>
      <p:sp>
        <p:nvSpPr>
          <p:cNvPr id="141" name="Google Shape;141;g31682c8c8a7_0_280"/>
          <p:cNvSpPr txBox="1"/>
          <p:nvPr>
            <p:ph idx="8" type="body"/>
          </p:nvPr>
        </p:nvSpPr>
        <p:spPr>
          <a:xfrm>
            <a:off x="6025816" y="4485707"/>
            <a:ext cx="2769600" cy="434400"/>
          </a:xfrm>
          <a:prstGeom prst="rect">
            <a:avLst/>
          </a:prstGeom>
          <a:noFill/>
          <a:ln>
            <a:noFill/>
          </a:ln>
        </p:spPr>
        <p:txBody>
          <a:bodyPr anchorCtr="0" anchor="t" bIns="38075" lIns="0" spcFirstLastPara="1" rIns="0" wrap="square" tIns="38075">
            <a:noAutofit/>
          </a:bodyPr>
          <a:lstStyle>
            <a:lvl1pPr indent="-228600" lvl="0" marL="457200" algn="l">
              <a:lnSpc>
                <a:spcPct val="100000"/>
              </a:lnSpc>
              <a:spcBef>
                <a:spcPts val="0"/>
              </a:spcBef>
              <a:spcAft>
                <a:spcPts val="0"/>
              </a:spcAft>
              <a:buClr>
                <a:srgbClr val="53575A"/>
              </a:buClr>
              <a:buSzPts val="1200"/>
              <a:buNone/>
              <a:defRPr b="1" i="0" sz="1200">
                <a:solidFill>
                  <a:srgbClr val="53575A"/>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1700"/>
              <a:buNone/>
              <a:defRPr sz="1700">
                <a:solidFill>
                  <a:schemeClr val="lt1"/>
                </a:solidFill>
              </a:defRPr>
            </a:lvl2pPr>
            <a:lvl3pPr indent="-228600" lvl="2" marL="1371600" algn="l">
              <a:lnSpc>
                <a:spcPct val="90000"/>
              </a:lnSpc>
              <a:spcBef>
                <a:spcPts val="400"/>
              </a:spcBef>
              <a:spcAft>
                <a:spcPts val="0"/>
              </a:spcAft>
              <a:buClr>
                <a:schemeClr val="lt1"/>
              </a:buClr>
              <a:buSzPts val="1700"/>
              <a:buNone/>
              <a:defRPr sz="1700">
                <a:solidFill>
                  <a:schemeClr val="lt1"/>
                </a:solidFill>
              </a:defRPr>
            </a:lvl3pPr>
            <a:lvl4pPr indent="-228600" lvl="3" marL="1828800" algn="l">
              <a:lnSpc>
                <a:spcPct val="90000"/>
              </a:lnSpc>
              <a:spcBef>
                <a:spcPts val="400"/>
              </a:spcBef>
              <a:spcAft>
                <a:spcPts val="0"/>
              </a:spcAft>
              <a:buClr>
                <a:schemeClr val="lt1"/>
              </a:buClr>
              <a:buSzPts val="1700"/>
              <a:buNone/>
              <a:defRPr sz="1700">
                <a:solidFill>
                  <a:schemeClr val="lt1"/>
                </a:solidFill>
              </a:defRPr>
            </a:lvl4pPr>
            <a:lvl5pPr indent="-228600" lvl="4" marL="2286000" algn="l">
              <a:lnSpc>
                <a:spcPct val="90000"/>
              </a:lnSpc>
              <a:spcBef>
                <a:spcPts val="400"/>
              </a:spcBef>
              <a:spcAft>
                <a:spcPts val="0"/>
              </a:spcAft>
              <a:buClr>
                <a:schemeClr val="lt1"/>
              </a:buClr>
              <a:buSzPts val="1700"/>
              <a:buNone/>
              <a:defRPr sz="17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42" name="Google Shape;142;g31682c8c8a7_0_280"/>
          <p:cNvSpPr txBox="1"/>
          <p:nvPr>
            <p:ph idx="9" type="body"/>
          </p:nvPr>
        </p:nvSpPr>
        <p:spPr>
          <a:xfrm>
            <a:off x="6025816" y="3947583"/>
            <a:ext cx="2769600" cy="529200"/>
          </a:xfrm>
          <a:prstGeom prst="rect">
            <a:avLst/>
          </a:prstGeom>
          <a:noFill/>
          <a:ln>
            <a:noFill/>
          </a:ln>
        </p:spPr>
        <p:txBody>
          <a:bodyPr anchorCtr="0" anchor="b" bIns="38075" lIns="76200" spcFirstLastPara="1" rIns="76200" wrap="square" tIns="38075">
            <a:noAutofit/>
          </a:bodyPr>
          <a:lstStyle>
            <a:lvl1pPr indent="-228600" lvl="0" marL="457200" algn="l">
              <a:lnSpc>
                <a:spcPct val="0"/>
              </a:lnSpc>
              <a:spcBef>
                <a:spcPts val="0"/>
              </a:spcBef>
              <a:spcAft>
                <a:spcPts val="0"/>
              </a:spcAft>
              <a:buClr>
                <a:schemeClr val="lt1"/>
              </a:buClr>
              <a:buSzPts val="1700"/>
              <a:buNone/>
              <a:defRPr sz="1700">
                <a:solidFill>
                  <a:schemeClr val="lt1"/>
                </a:solidFill>
              </a:defRPr>
            </a:lvl1pPr>
            <a:lvl2pPr indent="-228600" lvl="1" marL="914400" algn="l">
              <a:lnSpc>
                <a:spcPct val="90000"/>
              </a:lnSpc>
              <a:spcBef>
                <a:spcPts val="400"/>
              </a:spcBef>
              <a:spcAft>
                <a:spcPts val="0"/>
              </a:spcAft>
              <a:buClr>
                <a:schemeClr val="dk1"/>
              </a:buClr>
              <a:buSzPts val="1700"/>
              <a:buNone/>
              <a:defRPr sz="1700"/>
            </a:lvl2pPr>
            <a:lvl3pPr indent="-228600" lvl="2" marL="1371600" algn="l">
              <a:lnSpc>
                <a:spcPct val="90000"/>
              </a:lnSpc>
              <a:spcBef>
                <a:spcPts val="400"/>
              </a:spcBef>
              <a:spcAft>
                <a:spcPts val="0"/>
              </a:spcAft>
              <a:buClr>
                <a:schemeClr val="dk1"/>
              </a:buClr>
              <a:buSzPts val="1700"/>
              <a:buNone/>
              <a:defRPr sz="1700"/>
            </a:lvl3pPr>
            <a:lvl4pPr indent="-228600" lvl="3" marL="1828800" algn="l">
              <a:lnSpc>
                <a:spcPct val="90000"/>
              </a:lnSpc>
              <a:spcBef>
                <a:spcPts val="400"/>
              </a:spcBef>
              <a:spcAft>
                <a:spcPts val="0"/>
              </a:spcAft>
              <a:buClr>
                <a:schemeClr val="dk1"/>
              </a:buClr>
              <a:buSzPts val="1700"/>
              <a:buNone/>
              <a:defRPr sz="1700"/>
            </a:lvl4pPr>
            <a:lvl5pPr indent="-228600" lvl="4" marL="2286000" algn="l">
              <a:lnSpc>
                <a:spcPct val="90000"/>
              </a:lnSpc>
              <a:spcBef>
                <a:spcPts val="400"/>
              </a:spcBef>
              <a:spcAft>
                <a:spcPts val="0"/>
              </a:spcAft>
              <a:buClr>
                <a:schemeClr val="dk1"/>
              </a:buClr>
              <a:buSzPts val="1700"/>
              <a:buNone/>
              <a:defRPr sz="1700"/>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43" name="Google Shape;143;g31682c8c8a7_0_280"/>
          <p:cNvSpPr/>
          <p:nvPr>
            <p:ph idx="13" type="pic"/>
          </p:nvPr>
        </p:nvSpPr>
        <p:spPr>
          <a:xfrm>
            <a:off x="6025816" y="1354667"/>
            <a:ext cx="1825800" cy="2593200"/>
          </a:xfrm>
          <a:prstGeom prst="rect">
            <a:avLst/>
          </a:prstGeom>
          <a:solidFill>
            <a:srgbClr val="53575A"/>
          </a:solidFill>
          <a:ln cap="flat" cmpd="sng" w="9525">
            <a:solidFill>
              <a:schemeClr val="lt1"/>
            </a:solidFill>
            <a:prstDash val="solid"/>
            <a:round/>
            <a:headEnd len="sm" w="sm" type="none"/>
            <a:tailEnd len="sm" w="sm" type="none"/>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7">
    <p:spTree>
      <p:nvGrpSpPr>
        <p:cNvPr id="144" name="Shape 144"/>
        <p:cNvGrpSpPr/>
        <p:nvPr/>
      </p:nvGrpSpPr>
      <p:grpSpPr>
        <a:xfrm>
          <a:off x="0" y="0"/>
          <a:ext cx="0" cy="0"/>
          <a:chOff x="0" y="0"/>
          <a:chExt cx="0" cy="0"/>
        </a:xfrm>
      </p:grpSpPr>
      <p:sp>
        <p:nvSpPr>
          <p:cNvPr id="145" name="Google Shape;145;g31682c8c8a7_0_295"/>
          <p:cNvSpPr/>
          <p:nvPr/>
        </p:nvSpPr>
        <p:spPr>
          <a:xfrm>
            <a:off x="3202" y="3271836"/>
            <a:ext cx="9140700" cy="3585900"/>
          </a:xfrm>
          <a:prstGeom prst="rect">
            <a:avLst/>
          </a:prstGeom>
          <a:solidFill>
            <a:srgbClr val="00A6CE"/>
          </a:solidFill>
          <a:ln>
            <a:noFill/>
          </a:ln>
        </p:spPr>
        <p:txBody>
          <a:bodyPr anchorCtr="0" anchor="ctr" bIns="38075" lIns="76200" spcFirstLastPara="1" rIns="76200" wrap="square" tIns="380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53575A"/>
              </a:solidFill>
              <a:latin typeface="Calibri"/>
              <a:ea typeface="Calibri"/>
              <a:cs typeface="Calibri"/>
              <a:sym typeface="Calibri"/>
            </a:endParaRPr>
          </a:p>
        </p:txBody>
      </p:sp>
      <p:pic>
        <p:nvPicPr>
          <p:cNvPr descr="A black and white logo&#10;&#10;Description automatically generated with low confidence" id="146" name="Google Shape;146;g31682c8c8a7_0_295"/>
          <p:cNvPicPr preferRelativeResize="0"/>
          <p:nvPr/>
        </p:nvPicPr>
        <p:blipFill rotWithShape="1">
          <a:blip r:embed="rId2">
            <a:alphaModFix/>
          </a:blip>
          <a:srcRect b="0" l="0" r="0" t="0"/>
          <a:stretch/>
        </p:blipFill>
        <p:spPr>
          <a:xfrm>
            <a:off x="7295744" y="6237944"/>
            <a:ext cx="1372702" cy="207431"/>
          </a:xfrm>
          <a:prstGeom prst="rect">
            <a:avLst/>
          </a:prstGeom>
          <a:noFill/>
          <a:ln>
            <a:noFill/>
          </a:ln>
        </p:spPr>
      </p:pic>
      <p:sp>
        <p:nvSpPr>
          <p:cNvPr id="147" name="Google Shape;147;g31682c8c8a7_0_295"/>
          <p:cNvSpPr/>
          <p:nvPr>
            <p:ph idx="2" type="pic"/>
          </p:nvPr>
        </p:nvSpPr>
        <p:spPr>
          <a:xfrm>
            <a:off x="5130825" y="6096001"/>
            <a:ext cx="1689300" cy="626100"/>
          </a:xfrm>
          <a:prstGeom prst="rect">
            <a:avLst/>
          </a:prstGeom>
          <a:noFill/>
          <a:ln>
            <a:noFill/>
          </a:ln>
        </p:spPr>
      </p:sp>
      <p:sp>
        <p:nvSpPr>
          <p:cNvPr id="148" name="Google Shape;148;g31682c8c8a7_0_295"/>
          <p:cNvSpPr/>
          <p:nvPr>
            <p:ph idx="3" type="pic"/>
          </p:nvPr>
        </p:nvSpPr>
        <p:spPr>
          <a:xfrm>
            <a:off x="433663" y="1662057"/>
            <a:ext cx="1524000" cy="2288100"/>
          </a:xfrm>
          <a:prstGeom prst="rect">
            <a:avLst/>
          </a:prstGeom>
          <a:solidFill>
            <a:srgbClr val="53575A"/>
          </a:solidFill>
          <a:ln cap="flat" cmpd="sng" w="9525">
            <a:solidFill>
              <a:schemeClr val="lt1"/>
            </a:solidFill>
            <a:prstDash val="solid"/>
            <a:round/>
            <a:headEnd len="sm" w="sm" type="none"/>
            <a:tailEnd len="sm" w="sm" type="none"/>
          </a:ln>
        </p:spPr>
      </p:sp>
      <p:sp>
        <p:nvSpPr>
          <p:cNvPr id="149" name="Google Shape;149;g31682c8c8a7_0_295"/>
          <p:cNvSpPr txBox="1"/>
          <p:nvPr>
            <p:ph idx="1" type="body"/>
          </p:nvPr>
        </p:nvSpPr>
        <p:spPr>
          <a:xfrm>
            <a:off x="433663" y="3947331"/>
            <a:ext cx="1752000" cy="529200"/>
          </a:xfrm>
          <a:prstGeom prst="rect">
            <a:avLst/>
          </a:prstGeom>
          <a:noFill/>
          <a:ln>
            <a:noFill/>
          </a:ln>
        </p:spPr>
        <p:txBody>
          <a:bodyPr anchorCtr="0" anchor="b" bIns="38075" lIns="0" spcFirstLastPara="1" rIns="0" wrap="square" tIns="0">
            <a:noAutofit/>
          </a:bodyPr>
          <a:lstStyle>
            <a:lvl1pPr indent="-228600" lvl="0" marL="457200" algn="l">
              <a:lnSpc>
                <a:spcPct val="0"/>
              </a:lnSpc>
              <a:spcBef>
                <a:spcPts val="0"/>
              </a:spcBef>
              <a:spcAft>
                <a:spcPts val="0"/>
              </a:spcAft>
              <a:buClr>
                <a:schemeClr val="lt1"/>
              </a:buClr>
              <a:buSzPts val="1500"/>
              <a:buNone/>
              <a:defRPr b="0" i="0" sz="1500">
                <a:solidFill>
                  <a:schemeClr val="lt1"/>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1700"/>
              <a:buNone/>
              <a:defRPr sz="1700">
                <a:solidFill>
                  <a:schemeClr val="lt1"/>
                </a:solidFill>
              </a:defRPr>
            </a:lvl2pPr>
            <a:lvl3pPr indent="-228600" lvl="2" marL="1371600" algn="l">
              <a:lnSpc>
                <a:spcPct val="90000"/>
              </a:lnSpc>
              <a:spcBef>
                <a:spcPts val="400"/>
              </a:spcBef>
              <a:spcAft>
                <a:spcPts val="0"/>
              </a:spcAft>
              <a:buClr>
                <a:schemeClr val="lt1"/>
              </a:buClr>
              <a:buSzPts val="1700"/>
              <a:buNone/>
              <a:defRPr sz="1700">
                <a:solidFill>
                  <a:schemeClr val="lt1"/>
                </a:solidFill>
              </a:defRPr>
            </a:lvl3pPr>
            <a:lvl4pPr indent="-228600" lvl="3" marL="1828800" algn="l">
              <a:lnSpc>
                <a:spcPct val="90000"/>
              </a:lnSpc>
              <a:spcBef>
                <a:spcPts val="400"/>
              </a:spcBef>
              <a:spcAft>
                <a:spcPts val="0"/>
              </a:spcAft>
              <a:buClr>
                <a:schemeClr val="lt1"/>
              </a:buClr>
              <a:buSzPts val="1700"/>
              <a:buNone/>
              <a:defRPr sz="1700">
                <a:solidFill>
                  <a:schemeClr val="lt1"/>
                </a:solidFill>
              </a:defRPr>
            </a:lvl4pPr>
            <a:lvl5pPr indent="-228600" lvl="4" marL="2286000" algn="l">
              <a:lnSpc>
                <a:spcPct val="90000"/>
              </a:lnSpc>
              <a:spcBef>
                <a:spcPts val="400"/>
              </a:spcBef>
              <a:spcAft>
                <a:spcPts val="0"/>
              </a:spcAft>
              <a:buClr>
                <a:schemeClr val="lt1"/>
              </a:buClr>
              <a:buSzPts val="1700"/>
              <a:buNone/>
              <a:defRPr sz="17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50" name="Google Shape;150;g31682c8c8a7_0_295"/>
          <p:cNvSpPr txBox="1"/>
          <p:nvPr>
            <p:ph idx="4" type="body"/>
          </p:nvPr>
        </p:nvSpPr>
        <p:spPr>
          <a:xfrm>
            <a:off x="433663" y="4476750"/>
            <a:ext cx="1752000" cy="943500"/>
          </a:xfrm>
          <a:prstGeom prst="rect">
            <a:avLst/>
          </a:prstGeom>
          <a:noFill/>
          <a:ln>
            <a:noFill/>
          </a:ln>
        </p:spPr>
        <p:txBody>
          <a:bodyPr anchorCtr="0" anchor="t" bIns="38075" lIns="0" spcFirstLastPara="1" rIns="0" wrap="square" tIns="0">
            <a:noAutofit/>
          </a:bodyPr>
          <a:lstStyle>
            <a:lvl1pPr indent="-228600" lvl="0" marL="457200" algn="l">
              <a:lnSpc>
                <a:spcPct val="100000"/>
              </a:lnSpc>
              <a:spcBef>
                <a:spcPts val="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400"/>
              </a:spcBef>
              <a:spcAft>
                <a:spcPts val="0"/>
              </a:spcAft>
              <a:buClr>
                <a:srgbClr val="005677"/>
              </a:buClr>
              <a:buSzPts val="1300"/>
              <a:buFont typeface="Arial"/>
              <a:buNone/>
              <a:defRPr sz="1300">
                <a:solidFill>
                  <a:srgbClr val="005677"/>
                </a:solidFill>
              </a:defRPr>
            </a:lvl2pPr>
            <a:lvl3pPr indent="-228600" lvl="2" marL="1371600" algn="l">
              <a:lnSpc>
                <a:spcPct val="90000"/>
              </a:lnSpc>
              <a:spcBef>
                <a:spcPts val="400"/>
              </a:spcBef>
              <a:spcAft>
                <a:spcPts val="0"/>
              </a:spcAft>
              <a:buClr>
                <a:srgbClr val="005677"/>
              </a:buClr>
              <a:buSzPts val="1300"/>
              <a:buFont typeface="Arial"/>
              <a:buNone/>
              <a:defRPr sz="1300">
                <a:solidFill>
                  <a:srgbClr val="005677"/>
                </a:solidFill>
              </a:defRPr>
            </a:lvl3pPr>
            <a:lvl4pPr indent="-228600" lvl="3" marL="1828800" algn="l">
              <a:lnSpc>
                <a:spcPct val="90000"/>
              </a:lnSpc>
              <a:spcBef>
                <a:spcPts val="400"/>
              </a:spcBef>
              <a:spcAft>
                <a:spcPts val="0"/>
              </a:spcAft>
              <a:buClr>
                <a:srgbClr val="005677"/>
              </a:buClr>
              <a:buSzPts val="1300"/>
              <a:buFont typeface="Arial"/>
              <a:buNone/>
              <a:defRPr sz="1300">
                <a:solidFill>
                  <a:srgbClr val="005677"/>
                </a:solidFill>
              </a:defRPr>
            </a:lvl4pPr>
            <a:lvl5pPr indent="-228600" lvl="4" marL="2286000" algn="l">
              <a:lnSpc>
                <a:spcPct val="90000"/>
              </a:lnSpc>
              <a:spcBef>
                <a:spcPts val="400"/>
              </a:spcBef>
              <a:spcAft>
                <a:spcPts val="0"/>
              </a:spcAft>
              <a:buClr>
                <a:srgbClr val="005677"/>
              </a:buClr>
              <a:buSzPts val="1300"/>
              <a:buFont typeface="Arial"/>
              <a:buNone/>
              <a:defRPr sz="1300">
                <a:solidFill>
                  <a:srgbClr val="005677"/>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51" name="Google Shape;151;g31682c8c8a7_0_295"/>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Advancing Equity. Ending Sexual Violence.</a:t>
            </a:r>
            <a:endParaRPr b="0" i="0" sz="800" u="none" cap="none" strike="noStrike">
              <a:solidFill>
                <a:schemeClr val="lt1"/>
              </a:solidFill>
              <a:latin typeface="Calibri"/>
              <a:ea typeface="Calibri"/>
              <a:cs typeface="Calibri"/>
              <a:sym typeface="Calibri"/>
            </a:endParaRPr>
          </a:p>
        </p:txBody>
      </p:sp>
      <p:sp>
        <p:nvSpPr>
          <p:cNvPr id="152" name="Google Shape;152;g31682c8c8a7_0_295"/>
          <p:cNvSpPr txBox="1"/>
          <p:nvPr>
            <p:ph type="title"/>
          </p:nvPr>
        </p:nvSpPr>
        <p:spPr>
          <a:xfrm>
            <a:off x="381000" y="508000"/>
            <a:ext cx="8382000" cy="533100"/>
          </a:xfrm>
          <a:prstGeom prst="rect">
            <a:avLst/>
          </a:prstGeom>
          <a:noFill/>
          <a:ln>
            <a:noFill/>
          </a:ln>
        </p:spPr>
        <p:txBody>
          <a:bodyPr anchorCtr="0" anchor="t" bIns="38075" lIns="0" spcFirstLastPara="1" rIns="0" wrap="square" tIns="38075">
            <a:spAutoFit/>
          </a:bodyPr>
          <a:lstStyle>
            <a:lvl1pPr lvl="0" algn="l">
              <a:lnSpc>
                <a:spcPct val="90000"/>
              </a:lnSpc>
              <a:spcBef>
                <a:spcPts val="0"/>
              </a:spcBef>
              <a:spcAft>
                <a:spcPts val="0"/>
              </a:spcAft>
              <a:buClr>
                <a:schemeClr val="dk1"/>
              </a:buClr>
              <a:buSzPts val="1500"/>
              <a:buFont typeface="Calibri"/>
              <a:buNone/>
              <a:defRPr b="0" i="0" sz="2300">
                <a:solidFill>
                  <a:srgbClr val="00A6CE"/>
                </a:solidFill>
                <a:latin typeface="Calibri"/>
                <a:ea typeface="Calibri"/>
                <a:cs typeface="Calibri"/>
                <a:sym typeface="Calibri"/>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53" name="Google Shape;153;g31682c8c8a7_0_295"/>
          <p:cNvSpPr/>
          <p:nvPr>
            <p:ph idx="5" type="pic"/>
          </p:nvPr>
        </p:nvSpPr>
        <p:spPr>
          <a:xfrm>
            <a:off x="2578674" y="1662057"/>
            <a:ext cx="1524000" cy="2288100"/>
          </a:xfrm>
          <a:prstGeom prst="rect">
            <a:avLst/>
          </a:prstGeom>
          <a:solidFill>
            <a:srgbClr val="53575A"/>
          </a:solidFill>
          <a:ln cap="flat" cmpd="sng" w="9525">
            <a:solidFill>
              <a:schemeClr val="lt1"/>
            </a:solidFill>
            <a:prstDash val="solid"/>
            <a:round/>
            <a:headEnd len="sm" w="sm" type="none"/>
            <a:tailEnd len="sm" w="sm" type="none"/>
          </a:ln>
        </p:spPr>
      </p:sp>
      <p:sp>
        <p:nvSpPr>
          <p:cNvPr id="154" name="Google Shape;154;g31682c8c8a7_0_295"/>
          <p:cNvSpPr txBox="1"/>
          <p:nvPr>
            <p:ph idx="6" type="body"/>
          </p:nvPr>
        </p:nvSpPr>
        <p:spPr>
          <a:xfrm>
            <a:off x="2578674" y="3947331"/>
            <a:ext cx="1752000" cy="529200"/>
          </a:xfrm>
          <a:prstGeom prst="rect">
            <a:avLst/>
          </a:prstGeom>
          <a:noFill/>
          <a:ln>
            <a:noFill/>
          </a:ln>
        </p:spPr>
        <p:txBody>
          <a:bodyPr anchorCtr="0" anchor="b" bIns="38075" lIns="0" spcFirstLastPara="1" rIns="0" wrap="square" tIns="0">
            <a:noAutofit/>
          </a:bodyPr>
          <a:lstStyle>
            <a:lvl1pPr indent="-228600" lvl="0" marL="457200" algn="l">
              <a:lnSpc>
                <a:spcPct val="0"/>
              </a:lnSpc>
              <a:spcBef>
                <a:spcPts val="0"/>
              </a:spcBef>
              <a:spcAft>
                <a:spcPts val="0"/>
              </a:spcAft>
              <a:buClr>
                <a:schemeClr val="lt1"/>
              </a:buClr>
              <a:buSzPts val="1500"/>
              <a:buNone/>
              <a:defRPr b="0" i="0" sz="1500">
                <a:solidFill>
                  <a:schemeClr val="lt1"/>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1700"/>
              <a:buNone/>
              <a:defRPr sz="1700">
                <a:solidFill>
                  <a:schemeClr val="lt1"/>
                </a:solidFill>
              </a:defRPr>
            </a:lvl2pPr>
            <a:lvl3pPr indent="-228600" lvl="2" marL="1371600" algn="l">
              <a:lnSpc>
                <a:spcPct val="90000"/>
              </a:lnSpc>
              <a:spcBef>
                <a:spcPts val="400"/>
              </a:spcBef>
              <a:spcAft>
                <a:spcPts val="0"/>
              </a:spcAft>
              <a:buClr>
                <a:schemeClr val="lt1"/>
              </a:buClr>
              <a:buSzPts val="1700"/>
              <a:buNone/>
              <a:defRPr sz="1700">
                <a:solidFill>
                  <a:schemeClr val="lt1"/>
                </a:solidFill>
              </a:defRPr>
            </a:lvl3pPr>
            <a:lvl4pPr indent="-228600" lvl="3" marL="1828800" algn="l">
              <a:lnSpc>
                <a:spcPct val="90000"/>
              </a:lnSpc>
              <a:spcBef>
                <a:spcPts val="400"/>
              </a:spcBef>
              <a:spcAft>
                <a:spcPts val="0"/>
              </a:spcAft>
              <a:buClr>
                <a:schemeClr val="lt1"/>
              </a:buClr>
              <a:buSzPts val="1700"/>
              <a:buNone/>
              <a:defRPr sz="1700">
                <a:solidFill>
                  <a:schemeClr val="lt1"/>
                </a:solidFill>
              </a:defRPr>
            </a:lvl4pPr>
            <a:lvl5pPr indent="-228600" lvl="4" marL="2286000" algn="l">
              <a:lnSpc>
                <a:spcPct val="90000"/>
              </a:lnSpc>
              <a:spcBef>
                <a:spcPts val="400"/>
              </a:spcBef>
              <a:spcAft>
                <a:spcPts val="0"/>
              </a:spcAft>
              <a:buClr>
                <a:schemeClr val="lt1"/>
              </a:buClr>
              <a:buSzPts val="1700"/>
              <a:buNone/>
              <a:defRPr sz="17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55" name="Google Shape;155;g31682c8c8a7_0_295"/>
          <p:cNvSpPr txBox="1"/>
          <p:nvPr>
            <p:ph idx="7" type="body"/>
          </p:nvPr>
        </p:nvSpPr>
        <p:spPr>
          <a:xfrm>
            <a:off x="2578674" y="4476750"/>
            <a:ext cx="1752000" cy="943500"/>
          </a:xfrm>
          <a:prstGeom prst="rect">
            <a:avLst/>
          </a:prstGeom>
          <a:noFill/>
          <a:ln>
            <a:noFill/>
          </a:ln>
        </p:spPr>
        <p:txBody>
          <a:bodyPr anchorCtr="0" anchor="t" bIns="38075" lIns="0" spcFirstLastPara="1" rIns="0" wrap="square" tIns="0">
            <a:noAutofit/>
          </a:bodyPr>
          <a:lstStyle>
            <a:lvl1pPr indent="-228600" lvl="0" marL="457200" algn="l">
              <a:lnSpc>
                <a:spcPct val="100000"/>
              </a:lnSpc>
              <a:spcBef>
                <a:spcPts val="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400"/>
              </a:spcBef>
              <a:spcAft>
                <a:spcPts val="0"/>
              </a:spcAft>
              <a:buClr>
                <a:srgbClr val="005677"/>
              </a:buClr>
              <a:buSzPts val="1300"/>
              <a:buFont typeface="Arial"/>
              <a:buNone/>
              <a:defRPr sz="1300">
                <a:solidFill>
                  <a:srgbClr val="005677"/>
                </a:solidFill>
              </a:defRPr>
            </a:lvl2pPr>
            <a:lvl3pPr indent="-228600" lvl="2" marL="1371600" algn="l">
              <a:lnSpc>
                <a:spcPct val="90000"/>
              </a:lnSpc>
              <a:spcBef>
                <a:spcPts val="400"/>
              </a:spcBef>
              <a:spcAft>
                <a:spcPts val="0"/>
              </a:spcAft>
              <a:buClr>
                <a:srgbClr val="005677"/>
              </a:buClr>
              <a:buSzPts val="1300"/>
              <a:buFont typeface="Arial"/>
              <a:buNone/>
              <a:defRPr sz="1300">
                <a:solidFill>
                  <a:srgbClr val="005677"/>
                </a:solidFill>
              </a:defRPr>
            </a:lvl3pPr>
            <a:lvl4pPr indent="-228600" lvl="3" marL="1828800" algn="l">
              <a:lnSpc>
                <a:spcPct val="90000"/>
              </a:lnSpc>
              <a:spcBef>
                <a:spcPts val="400"/>
              </a:spcBef>
              <a:spcAft>
                <a:spcPts val="0"/>
              </a:spcAft>
              <a:buClr>
                <a:srgbClr val="005677"/>
              </a:buClr>
              <a:buSzPts val="1300"/>
              <a:buFont typeface="Arial"/>
              <a:buNone/>
              <a:defRPr sz="1300">
                <a:solidFill>
                  <a:srgbClr val="005677"/>
                </a:solidFill>
              </a:defRPr>
            </a:lvl4pPr>
            <a:lvl5pPr indent="-228600" lvl="4" marL="2286000" algn="l">
              <a:lnSpc>
                <a:spcPct val="90000"/>
              </a:lnSpc>
              <a:spcBef>
                <a:spcPts val="400"/>
              </a:spcBef>
              <a:spcAft>
                <a:spcPts val="0"/>
              </a:spcAft>
              <a:buClr>
                <a:srgbClr val="005677"/>
              </a:buClr>
              <a:buSzPts val="1300"/>
              <a:buFont typeface="Arial"/>
              <a:buNone/>
              <a:defRPr sz="1300">
                <a:solidFill>
                  <a:srgbClr val="005677"/>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56" name="Google Shape;156;g31682c8c8a7_0_295"/>
          <p:cNvSpPr/>
          <p:nvPr>
            <p:ph idx="8" type="pic"/>
          </p:nvPr>
        </p:nvSpPr>
        <p:spPr>
          <a:xfrm>
            <a:off x="4723686" y="1662057"/>
            <a:ext cx="1524000" cy="2288100"/>
          </a:xfrm>
          <a:prstGeom prst="rect">
            <a:avLst/>
          </a:prstGeom>
          <a:solidFill>
            <a:srgbClr val="53575A"/>
          </a:solidFill>
          <a:ln cap="flat" cmpd="sng" w="9525">
            <a:solidFill>
              <a:schemeClr val="lt1"/>
            </a:solidFill>
            <a:prstDash val="solid"/>
            <a:round/>
            <a:headEnd len="sm" w="sm" type="none"/>
            <a:tailEnd len="sm" w="sm" type="none"/>
          </a:ln>
        </p:spPr>
      </p:sp>
      <p:sp>
        <p:nvSpPr>
          <p:cNvPr id="157" name="Google Shape;157;g31682c8c8a7_0_295"/>
          <p:cNvSpPr txBox="1"/>
          <p:nvPr>
            <p:ph idx="9" type="body"/>
          </p:nvPr>
        </p:nvSpPr>
        <p:spPr>
          <a:xfrm>
            <a:off x="4723686" y="3947331"/>
            <a:ext cx="1752000" cy="529200"/>
          </a:xfrm>
          <a:prstGeom prst="rect">
            <a:avLst/>
          </a:prstGeom>
          <a:noFill/>
          <a:ln>
            <a:noFill/>
          </a:ln>
        </p:spPr>
        <p:txBody>
          <a:bodyPr anchorCtr="0" anchor="b" bIns="38075" lIns="0" spcFirstLastPara="1" rIns="0" wrap="square" tIns="0">
            <a:noAutofit/>
          </a:bodyPr>
          <a:lstStyle>
            <a:lvl1pPr indent="-228600" lvl="0" marL="457200" algn="l">
              <a:lnSpc>
                <a:spcPct val="0"/>
              </a:lnSpc>
              <a:spcBef>
                <a:spcPts val="0"/>
              </a:spcBef>
              <a:spcAft>
                <a:spcPts val="0"/>
              </a:spcAft>
              <a:buClr>
                <a:schemeClr val="lt1"/>
              </a:buClr>
              <a:buSzPts val="1500"/>
              <a:buNone/>
              <a:defRPr b="0" i="0" sz="1500">
                <a:solidFill>
                  <a:schemeClr val="lt1"/>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1700"/>
              <a:buNone/>
              <a:defRPr sz="1700">
                <a:solidFill>
                  <a:schemeClr val="lt1"/>
                </a:solidFill>
              </a:defRPr>
            </a:lvl2pPr>
            <a:lvl3pPr indent="-228600" lvl="2" marL="1371600" algn="l">
              <a:lnSpc>
                <a:spcPct val="90000"/>
              </a:lnSpc>
              <a:spcBef>
                <a:spcPts val="400"/>
              </a:spcBef>
              <a:spcAft>
                <a:spcPts val="0"/>
              </a:spcAft>
              <a:buClr>
                <a:schemeClr val="lt1"/>
              </a:buClr>
              <a:buSzPts val="1700"/>
              <a:buNone/>
              <a:defRPr sz="1700">
                <a:solidFill>
                  <a:schemeClr val="lt1"/>
                </a:solidFill>
              </a:defRPr>
            </a:lvl3pPr>
            <a:lvl4pPr indent="-228600" lvl="3" marL="1828800" algn="l">
              <a:lnSpc>
                <a:spcPct val="90000"/>
              </a:lnSpc>
              <a:spcBef>
                <a:spcPts val="400"/>
              </a:spcBef>
              <a:spcAft>
                <a:spcPts val="0"/>
              </a:spcAft>
              <a:buClr>
                <a:schemeClr val="lt1"/>
              </a:buClr>
              <a:buSzPts val="1700"/>
              <a:buNone/>
              <a:defRPr sz="1700">
                <a:solidFill>
                  <a:schemeClr val="lt1"/>
                </a:solidFill>
              </a:defRPr>
            </a:lvl4pPr>
            <a:lvl5pPr indent="-228600" lvl="4" marL="2286000" algn="l">
              <a:lnSpc>
                <a:spcPct val="90000"/>
              </a:lnSpc>
              <a:spcBef>
                <a:spcPts val="400"/>
              </a:spcBef>
              <a:spcAft>
                <a:spcPts val="0"/>
              </a:spcAft>
              <a:buClr>
                <a:schemeClr val="lt1"/>
              </a:buClr>
              <a:buSzPts val="1700"/>
              <a:buNone/>
              <a:defRPr sz="17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58" name="Google Shape;158;g31682c8c8a7_0_295"/>
          <p:cNvSpPr txBox="1"/>
          <p:nvPr>
            <p:ph idx="13" type="body"/>
          </p:nvPr>
        </p:nvSpPr>
        <p:spPr>
          <a:xfrm>
            <a:off x="4723686" y="4476750"/>
            <a:ext cx="1752000" cy="943500"/>
          </a:xfrm>
          <a:prstGeom prst="rect">
            <a:avLst/>
          </a:prstGeom>
          <a:noFill/>
          <a:ln>
            <a:noFill/>
          </a:ln>
        </p:spPr>
        <p:txBody>
          <a:bodyPr anchorCtr="0" anchor="t" bIns="38075" lIns="0" spcFirstLastPara="1" rIns="0" wrap="square" tIns="0">
            <a:noAutofit/>
          </a:bodyPr>
          <a:lstStyle>
            <a:lvl1pPr indent="-228600" lvl="0" marL="457200" algn="l">
              <a:lnSpc>
                <a:spcPct val="100000"/>
              </a:lnSpc>
              <a:spcBef>
                <a:spcPts val="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400"/>
              </a:spcBef>
              <a:spcAft>
                <a:spcPts val="0"/>
              </a:spcAft>
              <a:buClr>
                <a:srgbClr val="005677"/>
              </a:buClr>
              <a:buSzPts val="1300"/>
              <a:buFont typeface="Arial"/>
              <a:buNone/>
              <a:defRPr sz="1300">
                <a:solidFill>
                  <a:srgbClr val="005677"/>
                </a:solidFill>
              </a:defRPr>
            </a:lvl2pPr>
            <a:lvl3pPr indent="-228600" lvl="2" marL="1371600" algn="l">
              <a:lnSpc>
                <a:spcPct val="90000"/>
              </a:lnSpc>
              <a:spcBef>
                <a:spcPts val="400"/>
              </a:spcBef>
              <a:spcAft>
                <a:spcPts val="0"/>
              </a:spcAft>
              <a:buClr>
                <a:srgbClr val="005677"/>
              </a:buClr>
              <a:buSzPts val="1300"/>
              <a:buFont typeface="Arial"/>
              <a:buNone/>
              <a:defRPr sz="1300">
                <a:solidFill>
                  <a:srgbClr val="005677"/>
                </a:solidFill>
              </a:defRPr>
            </a:lvl3pPr>
            <a:lvl4pPr indent="-228600" lvl="3" marL="1828800" algn="l">
              <a:lnSpc>
                <a:spcPct val="90000"/>
              </a:lnSpc>
              <a:spcBef>
                <a:spcPts val="400"/>
              </a:spcBef>
              <a:spcAft>
                <a:spcPts val="0"/>
              </a:spcAft>
              <a:buClr>
                <a:srgbClr val="005677"/>
              </a:buClr>
              <a:buSzPts val="1300"/>
              <a:buFont typeface="Arial"/>
              <a:buNone/>
              <a:defRPr sz="1300">
                <a:solidFill>
                  <a:srgbClr val="005677"/>
                </a:solidFill>
              </a:defRPr>
            </a:lvl4pPr>
            <a:lvl5pPr indent="-228600" lvl="4" marL="2286000" algn="l">
              <a:lnSpc>
                <a:spcPct val="90000"/>
              </a:lnSpc>
              <a:spcBef>
                <a:spcPts val="400"/>
              </a:spcBef>
              <a:spcAft>
                <a:spcPts val="0"/>
              </a:spcAft>
              <a:buClr>
                <a:srgbClr val="005677"/>
              </a:buClr>
              <a:buSzPts val="1300"/>
              <a:buFont typeface="Arial"/>
              <a:buNone/>
              <a:defRPr sz="1300">
                <a:solidFill>
                  <a:srgbClr val="005677"/>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59" name="Google Shape;159;g31682c8c8a7_0_295"/>
          <p:cNvSpPr/>
          <p:nvPr>
            <p:ph idx="14" type="pic"/>
          </p:nvPr>
        </p:nvSpPr>
        <p:spPr>
          <a:xfrm>
            <a:off x="6858000" y="1662057"/>
            <a:ext cx="1524000" cy="2288100"/>
          </a:xfrm>
          <a:prstGeom prst="rect">
            <a:avLst/>
          </a:prstGeom>
          <a:solidFill>
            <a:srgbClr val="53575A"/>
          </a:solidFill>
          <a:ln cap="flat" cmpd="sng" w="9525">
            <a:solidFill>
              <a:schemeClr val="lt1"/>
            </a:solidFill>
            <a:prstDash val="solid"/>
            <a:round/>
            <a:headEnd len="sm" w="sm" type="none"/>
            <a:tailEnd len="sm" w="sm" type="none"/>
          </a:ln>
        </p:spPr>
      </p:sp>
      <p:sp>
        <p:nvSpPr>
          <p:cNvPr id="160" name="Google Shape;160;g31682c8c8a7_0_295"/>
          <p:cNvSpPr txBox="1"/>
          <p:nvPr>
            <p:ph idx="15" type="body"/>
          </p:nvPr>
        </p:nvSpPr>
        <p:spPr>
          <a:xfrm>
            <a:off x="6858000" y="3947331"/>
            <a:ext cx="1752000" cy="529200"/>
          </a:xfrm>
          <a:prstGeom prst="rect">
            <a:avLst/>
          </a:prstGeom>
          <a:noFill/>
          <a:ln>
            <a:noFill/>
          </a:ln>
        </p:spPr>
        <p:txBody>
          <a:bodyPr anchorCtr="0" anchor="b" bIns="38075" lIns="0" spcFirstLastPara="1" rIns="0" wrap="square" tIns="0">
            <a:noAutofit/>
          </a:bodyPr>
          <a:lstStyle>
            <a:lvl1pPr indent="-228600" lvl="0" marL="457200" algn="l">
              <a:lnSpc>
                <a:spcPct val="0"/>
              </a:lnSpc>
              <a:spcBef>
                <a:spcPts val="0"/>
              </a:spcBef>
              <a:spcAft>
                <a:spcPts val="0"/>
              </a:spcAft>
              <a:buClr>
                <a:schemeClr val="lt1"/>
              </a:buClr>
              <a:buSzPts val="1500"/>
              <a:buNone/>
              <a:defRPr b="0" i="0" sz="1500">
                <a:solidFill>
                  <a:schemeClr val="lt1"/>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1700"/>
              <a:buNone/>
              <a:defRPr sz="1700">
                <a:solidFill>
                  <a:schemeClr val="lt1"/>
                </a:solidFill>
              </a:defRPr>
            </a:lvl2pPr>
            <a:lvl3pPr indent="-228600" lvl="2" marL="1371600" algn="l">
              <a:lnSpc>
                <a:spcPct val="90000"/>
              </a:lnSpc>
              <a:spcBef>
                <a:spcPts val="400"/>
              </a:spcBef>
              <a:spcAft>
                <a:spcPts val="0"/>
              </a:spcAft>
              <a:buClr>
                <a:schemeClr val="lt1"/>
              </a:buClr>
              <a:buSzPts val="1700"/>
              <a:buNone/>
              <a:defRPr sz="1700">
                <a:solidFill>
                  <a:schemeClr val="lt1"/>
                </a:solidFill>
              </a:defRPr>
            </a:lvl3pPr>
            <a:lvl4pPr indent="-228600" lvl="3" marL="1828800" algn="l">
              <a:lnSpc>
                <a:spcPct val="90000"/>
              </a:lnSpc>
              <a:spcBef>
                <a:spcPts val="400"/>
              </a:spcBef>
              <a:spcAft>
                <a:spcPts val="0"/>
              </a:spcAft>
              <a:buClr>
                <a:schemeClr val="lt1"/>
              </a:buClr>
              <a:buSzPts val="1700"/>
              <a:buNone/>
              <a:defRPr sz="1700">
                <a:solidFill>
                  <a:schemeClr val="lt1"/>
                </a:solidFill>
              </a:defRPr>
            </a:lvl4pPr>
            <a:lvl5pPr indent="-228600" lvl="4" marL="2286000" algn="l">
              <a:lnSpc>
                <a:spcPct val="90000"/>
              </a:lnSpc>
              <a:spcBef>
                <a:spcPts val="400"/>
              </a:spcBef>
              <a:spcAft>
                <a:spcPts val="0"/>
              </a:spcAft>
              <a:buClr>
                <a:schemeClr val="lt1"/>
              </a:buClr>
              <a:buSzPts val="1700"/>
              <a:buNone/>
              <a:defRPr sz="17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61" name="Google Shape;161;g31682c8c8a7_0_295"/>
          <p:cNvSpPr txBox="1"/>
          <p:nvPr>
            <p:ph idx="16" type="body"/>
          </p:nvPr>
        </p:nvSpPr>
        <p:spPr>
          <a:xfrm>
            <a:off x="6858000" y="4476750"/>
            <a:ext cx="1752000" cy="943500"/>
          </a:xfrm>
          <a:prstGeom prst="rect">
            <a:avLst/>
          </a:prstGeom>
          <a:noFill/>
          <a:ln>
            <a:noFill/>
          </a:ln>
        </p:spPr>
        <p:txBody>
          <a:bodyPr anchorCtr="0" anchor="t" bIns="38075" lIns="0" spcFirstLastPara="1" rIns="0" wrap="square" tIns="0">
            <a:noAutofit/>
          </a:bodyPr>
          <a:lstStyle>
            <a:lvl1pPr indent="-228600" lvl="0" marL="457200" algn="l">
              <a:lnSpc>
                <a:spcPct val="100000"/>
              </a:lnSpc>
              <a:spcBef>
                <a:spcPts val="0"/>
              </a:spcBef>
              <a:spcAft>
                <a:spcPts val="0"/>
              </a:spcAft>
              <a:buClr>
                <a:srgbClr val="53575A"/>
              </a:buClr>
              <a:buSzPts val="1000"/>
              <a:buFont typeface="Arial"/>
              <a:buNone/>
              <a:defRPr b="1" i="0" sz="1000">
                <a:solidFill>
                  <a:srgbClr val="53575A"/>
                </a:solidFill>
                <a:latin typeface="Calibri"/>
                <a:ea typeface="Calibri"/>
                <a:cs typeface="Calibri"/>
                <a:sym typeface="Calibri"/>
              </a:defRPr>
            </a:lvl1pPr>
            <a:lvl2pPr indent="-228600" lvl="1" marL="914400" algn="l">
              <a:lnSpc>
                <a:spcPct val="90000"/>
              </a:lnSpc>
              <a:spcBef>
                <a:spcPts val="400"/>
              </a:spcBef>
              <a:spcAft>
                <a:spcPts val="0"/>
              </a:spcAft>
              <a:buClr>
                <a:srgbClr val="005677"/>
              </a:buClr>
              <a:buSzPts val="1300"/>
              <a:buFont typeface="Arial"/>
              <a:buNone/>
              <a:defRPr sz="1300">
                <a:solidFill>
                  <a:srgbClr val="005677"/>
                </a:solidFill>
              </a:defRPr>
            </a:lvl2pPr>
            <a:lvl3pPr indent="-228600" lvl="2" marL="1371600" algn="l">
              <a:lnSpc>
                <a:spcPct val="90000"/>
              </a:lnSpc>
              <a:spcBef>
                <a:spcPts val="400"/>
              </a:spcBef>
              <a:spcAft>
                <a:spcPts val="0"/>
              </a:spcAft>
              <a:buClr>
                <a:srgbClr val="005677"/>
              </a:buClr>
              <a:buSzPts val="1300"/>
              <a:buFont typeface="Arial"/>
              <a:buNone/>
              <a:defRPr sz="1300">
                <a:solidFill>
                  <a:srgbClr val="005677"/>
                </a:solidFill>
              </a:defRPr>
            </a:lvl3pPr>
            <a:lvl4pPr indent="-228600" lvl="3" marL="1828800" algn="l">
              <a:lnSpc>
                <a:spcPct val="90000"/>
              </a:lnSpc>
              <a:spcBef>
                <a:spcPts val="400"/>
              </a:spcBef>
              <a:spcAft>
                <a:spcPts val="0"/>
              </a:spcAft>
              <a:buClr>
                <a:srgbClr val="005677"/>
              </a:buClr>
              <a:buSzPts val="1300"/>
              <a:buFont typeface="Arial"/>
              <a:buNone/>
              <a:defRPr sz="1300">
                <a:solidFill>
                  <a:srgbClr val="005677"/>
                </a:solidFill>
              </a:defRPr>
            </a:lvl4pPr>
            <a:lvl5pPr indent="-228600" lvl="4" marL="2286000" algn="l">
              <a:lnSpc>
                <a:spcPct val="90000"/>
              </a:lnSpc>
              <a:spcBef>
                <a:spcPts val="400"/>
              </a:spcBef>
              <a:spcAft>
                <a:spcPts val="0"/>
              </a:spcAft>
              <a:buClr>
                <a:srgbClr val="005677"/>
              </a:buClr>
              <a:buSzPts val="1300"/>
              <a:buFont typeface="Arial"/>
              <a:buNone/>
              <a:defRPr sz="1300">
                <a:solidFill>
                  <a:srgbClr val="005677"/>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8">
    <p:spTree>
      <p:nvGrpSpPr>
        <p:cNvPr id="162" name="Shape 162"/>
        <p:cNvGrpSpPr/>
        <p:nvPr/>
      </p:nvGrpSpPr>
      <p:grpSpPr>
        <a:xfrm>
          <a:off x="0" y="0"/>
          <a:ext cx="0" cy="0"/>
          <a:chOff x="0" y="0"/>
          <a:chExt cx="0" cy="0"/>
        </a:xfrm>
      </p:grpSpPr>
      <p:sp>
        <p:nvSpPr>
          <p:cNvPr id="163" name="Google Shape;163;g31682c8c8a7_0_313"/>
          <p:cNvSpPr/>
          <p:nvPr/>
        </p:nvSpPr>
        <p:spPr>
          <a:xfrm>
            <a:off x="3202" y="3271836"/>
            <a:ext cx="9140700" cy="3585900"/>
          </a:xfrm>
          <a:prstGeom prst="rect">
            <a:avLst/>
          </a:prstGeom>
          <a:solidFill>
            <a:srgbClr val="00A6CE"/>
          </a:solidFill>
          <a:ln>
            <a:noFill/>
          </a:ln>
        </p:spPr>
        <p:txBody>
          <a:bodyPr anchorCtr="0" anchor="ctr" bIns="38075" lIns="76200" spcFirstLastPara="1" rIns="76200" wrap="square" tIns="380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53575A"/>
              </a:solidFill>
              <a:latin typeface="Calibri"/>
              <a:ea typeface="Calibri"/>
              <a:cs typeface="Calibri"/>
              <a:sym typeface="Calibri"/>
            </a:endParaRPr>
          </a:p>
        </p:txBody>
      </p:sp>
      <p:pic>
        <p:nvPicPr>
          <p:cNvPr descr="A black and white logo&#10;&#10;Description automatically generated with low confidence" id="164" name="Google Shape;164;g31682c8c8a7_0_313"/>
          <p:cNvPicPr preferRelativeResize="0"/>
          <p:nvPr/>
        </p:nvPicPr>
        <p:blipFill rotWithShape="1">
          <a:blip r:embed="rId2">
            <a:alphaModFix/>
          </a:blip>
          <a:srcRect b="0" l="0" r="0" t="0"/>
          <a:stretch/>
        </p:blipFill>
        <p:spPr>
          <a:xfrm>
            <a:off x="7295744" y="6237944"/>
            <a:ext cx="1372702" cy="207431"/>
          </a:xfrm>
          <a:prstGeom prst="rect">
            <a:avLst/>
          </a:prstGeom>
          <a:noFill/>
          <a:ln>
            <a:noFill/>
          </a:ln>
        </p:spPr>
      </p:pic>
      <p:sp>
        <p:nvSpPr>
          <p:cNvPr id="165" name="Google Shape;165;g31682c8c8a7_0_313"/>
          <p:cNvSpPr/>
          <p:nvPr>
            <p:ph idx="2" type="pic"/>
          </p:nvPr>
        </p:nvSpPr>
        <p:spPr>
          <a:xfrm>
            <a:off x="5130825" y="6096001"/>
            <a:ext cx="1689300" cy="626100"/>
          </a:xfrm>
          <a:prstGeom prst="rect">
            <a:avLst/>
          </a:prstGeom>
          <a:noFill/>
          <a:ln>
            <a:noFill/>
          </a:ln>
        </p:spPr>
      </p:sp>
      <p:sp>
        <p:nvSpPr>
          <p:cNvPr id="166" name="Google Shape;166;g31682c8c8a7_0_313"/>
          <p:cNvSpPr/>
          <p:nvPr>
            <p:ph idx="3" type="pic"/>
          </p:nvPr>
        </p:nvSpPr>
        <p:spPr>
          <a:xfrm>
            <a:off x="529888" y="1176819"/>
            <a:ext cx="1333500" cy="2031900"/>
          </a:xfrm>
          <a:prstGeom prst="rect">
            <a:avLst/>
          </a:prstGeom>
          <a:solidFill>
            <a:srgbClr val="53575A"/>
          </a:solidFill>
          <a:ln cap="flat" cmpd="sng" w="9525">
            <a:solidFill>
              <a:schemeClr val="lt1"/>
            </a:solidFill>
            <a:prstDash val="solid"/>
            <a:round/>
            <a:headEnd len="sm" w="sm" type="none"/>
            <a:tailEnd len="sm" w="sm" type="none"/>
          </a:ln>
        </p:spPr>
      </p:sp>
      <p:sp>
        <p:nvSpPr>
          <p:cNvPr id="167" name="Google Shape;167;g31682c8c8a7_0_313"/>
          <p:cNvSpPr/>
          <p:nvPr>
            <p:ph idx="4" type="pic"/>
          </p:nvPr>
        </p:nvSpPr>
        <p:spPr>
          <a:xfrm>
            <a:off x="3338196" y="1176747"/>
            <a:ext cx="1333500" cy="2031900"/>
          </a:xfrm>
          <a:prstGeom prst="rect">
            <a:avLst/>
          </a:prstGeom>
          <a:solidFill>
            <a:srgbClr val="53575A"/>
          </a:solidFill>
          <a:ln cap="flat" cmpd="sng" w="9525">
            <a:solidFill>
              <a:schemeClr val="lt1"/>
            </a:solidFill>
            <a:prstDash val="solid"/>
            <a:round/>
            <a:headEnd len="sm" w="sm" type="none"/>
            <a:tailEnd len="sm" w="sm" type="none"/>
          </a:ln>
        </p:spPr>
      </p:sp>
      <p:sp>
        <p:nvSpPr>
          <p:cNvPr id="168" name="Google Shape;168;g31682c8c8a7_0_313"/>
          <p:cNvSpPr txBox="1"/>
          <p:nvPr>
            <p:ph idx="1" type="body"/>
          </p:nvPr>
        </p:nvSpPr>
        <p:spPr>
          <a:xfrm>
            <a:off x="1865158" y="1176819"/>
            <a:ext cx="1333500" cy="529200"/>
          </a:xfrm>
          <a:prstGeom prst="rect">
            <a:avLst/>
          </a:prstGeom>
          <a:noFill/>
          <a:ln>
            <a:noFill/>
          </a:ln>
        </p:spPr>
        <p:txBody>
          <a:bodyPr anchorCtr="0" anchor="t" bIns="38075" lIns="76200" spcFirstLastPara="1" rIns="0" wrap="square" tIns="0">
            <a:noAutofit/>
          </a:bodyPr>
          <a:lstStyle>
            <a:lvl1pPr indent="-228600" lvl="0" marL="457200" algn="l">
              <a:lnSpc>
                <a:spcPct val="100000"/>
              </a:lnSpc>
              <a:spcBef>
                <a:spcPts val="0"/>
              </a:spcBef>
              <a:spcAft>
                <a:spcPts val="0"/>
              </a:spcAft>
              <a:buClr>
                <a:srgbClr val="00A6CE"/>
              </a:buClr>
              <a:buSzPts val="1200"/>
              <a:buNone/>
              <a:defRPr b="0" i="0" sz="1200">
                <a:solidFill>
                  <a:srgbClr val="00A6CE"/>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1700"/>
              <a:buNone/>
              <a:defRPr sz="1700">
                <a:solidFill>
                  <a:schemeClr val="lt1"/>
                </a:solidFill>
              </a:defRPr>
            </a:lvl2pPr>
            <a:lvl3pPr indent="-228600" lvl="2" marL="1371600" algn="l">
              <a:lnSpc>
                <a:spcPct val="90000"/>
              </a:lnSpc>
              <a:spcBef>
                <a:spcPts val="400"/>
              </a:spcBef>
              <a:spcAft>
                <a:spcPts val="0"/>
              </a:spcAft>
              <a:buClr>
                <a:schemeClr val="lt1"/>
              </a:buClr>
              <a:buSzPts val="1700"/>
              <a:buNone/>
              <a:defRPr sz="1700">
                <a:solidFill>
                  <a:schemeClr val="lt1"/>
                </a:solidFill>
              </a:defRPr>
            </a:lvl3pPr>
            <a:lvl4pPr indent="-228600" lvl="3" marL="1828800" algn="l">
              <a:lnSpc>
                <a:spcPct val="90000"/>
              </a:lnSpc>
              <a:spcBef>
                <a:spcPts val="400"/>
              </a:spcBef>
              <a:spcAft>
                <a:spcPts val="0"/>
              </a:spcAft>
              <a:buClr>
                <a:schemeClr val="lt1"/>
              </a:buClr>
              <a:buSzPts val="1700"/>
              <a:buNone/>
              <a:defRPr sz="1700">
                <a:solidFill>
                  <a:schemeClr val="lt1"/>
                </a:solidFill>
              </a:defRPr>
            </a:lvl4pPr>
            <a:lvl5pPr indent="-228600" lvl="4" marL="2286000" algn="l">
              <a:lnSpc>
                <a:spcPct val="90000"/>
              </a:lnSpc>
              <a:spcBef>
                <a:spcPts val="400"/>
              </a:spcBef>
              <a:spcAft>
                <a:spcPts val="0"/>
              </a:spcAft>
              <a:buClr>
                <a:schemeClr val="lt1"/>
              </a:buClr>
              <a:buSzPts val="1700"/>
              <a:buNone/>
              <a:defRPr sz="17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69" name="Google Shape;169;g31682c8c8a7_0_313"/>
          <p:cNvSpPr txBox="1"/>
          <p:nvPr>
            <p:ph idx="5" type="body"/>
          </p:nvPr>
        </p:nvSpPr>
        <p:spPr>
          <a:xfrm>
            <a:off x="1863389" y="1883842"/>
            <a:ext cx="1333500" cy="663300"/>
          </a:xfrm>
          <a:prstGeom prst="rect">
            <a:avLst/>
          </a:prstGeom>
          <a:noFill/>
          <a:ln>
            <a:noFill/>
          </a:ln>
        </p:spPr>
        <p:txBody>
          <a:bodyPr anchorCtr="0" anchor="t" bIns="38075" lIns="76200" spcFirstLastPara="1" rIns="0" wrap="square" tIns="0">
            <a:noAutofit/>
          </a:bodyPr>
          <a:lstStyle>
            <a:lvl1pPr indent="-228600" lvl="0" marL="457200" algn="l">
              <a:lnSpc>
                <a:spcPct val="100000"/>
              </a:lnSpc>
              <a:spcBef>
                <a:spcPts val="600"/>
              </a:spcBef>
              <a:spcAft>
                <a:spcPts val="0"/>
              </a:spcAft>
              <a:buClr>
                <a:srgbClr val="53575A"/>
              </a:buClr>
              <a:buSzPts val="800"/>
              <a:buFont typeface="Arial"/>
              <a:buNone/>
              <a:defRPr b="1" i="0" sz="800">
                <a:solidFill>
                  <a:srgbClr val="53575A"/>
                </a:solidFill>
                <a:latin typeface="Calibri"/>
                <a:ea typeface="Calibri"/>
                <a:cs typeface="Calibri"/>
                <a:sym typeface="Calibri"/>
              </a:defRPr>
            </a:lvl1pPr>
            <a:lvl2pPr indent="-228600" lvl="1" marL="914400" algn="l">
              <a:lnSpc>
                <a:spcPct val="90000"/>
              </a:lnSpc>
              <a:spcBef>
                <a:spcPts val="600"/>
              </a:spcBef>
              <a:spcAft>
                <a:spcPts val="0"/>
              </a:spcAft>
              <a:buClr>
                <a:srgbClr val="005677"/>
              </a:buClr>
              <a:buSzPts val="1300"/>
              <a:buFont typeface="Arial"/>
              <a:buNone/>
              <a:defRPr sz="1300">
                <a:solidFill>
                  <a:srgbClr val="005677"/>
                </a:solidFill>
              </a:defRPr>
            </a:lvl2pPr>
            <a:lvl3pPr indent="-228600" lvl="2" marL="1371600" algn="l">
              <a:lnSpc>
                <a:spcPct val="90000"/>
              </a:lnSpc>
              <a:spcBef>
                <a:spcPts val="400"/>
              </a:spcBef>
              <a:spcAft>
                <a:spcPts val="0"/>
              </a:spcAft>
              <a:buClr>
                <a:srgbClr val="005677"/>
              </a:buClr>
              <a:buSzPts val="1300"/>
              <a:buFont typeface="Arial"/>
              <a:buNone/>
              <a:defRPr sz="1300">
                <a:solidFill>
                  <a:srgbClr val="005677"/>
                </a:solidFill>
              </a:defRPr>
            </a:lvl3pPr>
            <a:lvl4pPr indent="-228600" lvl="3" marL="1828800" algn="l">
              <a:lnSpc>
                <a:spcPct val="90000"/>
              </a:lnSpc>
              <a:spcBef>
                <a:spcPts val="400"/>
              </a:spcBef>
              <a:spcAft>
                <a:spcPts val="0"/>
              </a:spcAft>
              <a:buClr>
                <a:srgbClr val="005677"/>
              </a:buClr>
              <a:buSzPts val="1300"/>
              <a:buFont typeface="Arial"/>
              <a:buNone/>
              <a:defRPr sz="1300">
                <a:solidFill>
                  <a:srgbClr val="005677"/>
                </a:solidFill>
              </a:defRPr>
            </a:lvl4pPr>
            <a:lvl5pPr indent="-228600" lvl="4" marL="2286000" algn="l">
              <a:lnSpc>
                <a:spcPct val="90000"/>
              </a:lnSpc>
              <a:spcBef>
                <a:spcPts val="400"/>
              </a:spcBef>
              <a:spcAft>
                <a:spcPts val="0"/>
              </a:spcAft>
              <a:buClr>
                <a:srgbClr val="005677"/>
              </a:buClr>
              <a:buSzPts val="1300"/>
              <a:buFont typeface="Arial"/>
              <a:buNone/>
              <a:defRPr sz="1300">
                <a:solidFill>
                  <a:srgbClr val="005677"/>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70" name="Google Shape;170;g31682c8c8a7_0_313"/>
          <p:cNvSpPr/>
          <p:nvPr>
            <p:ph idx="6" type="pic"/>
          </p:nvPr>
        </p:nvSpPr>
        <p:spPr>
          <a:xfrm>
            <a:off x="6146502" y="1176346"/>
            <a:ext cx="1333500" cy="2031900"/>
          </a:xfrm>
          <a:prstGeom prst="rect">
            <a:avLst/>
          </a:prstGeom>
          <a:solidFill>
            <a:srgbClr val="53575A"/>
          </a:solidFill>
          <a:ln cap="flat" cmpd="sng" w="9525">
            <a:solidFill>
              <a:schemeClr val="lt1"/>
            </a:solidFill>
            <a:prstDash val="solid"/>
            <a:round/>
            <a:headEnd len="sm" w="sm" type="none"/>
            <a:tailEnd len="sm" w="sm" type="none"/>
          </a:ln>
        </p:spPr>
      </p:sp>
      <p:sp>
        <p:nvSpPr>
          <p:cNvPr id="171" name="Google Shape;171;g31682c8c8a7_0_313"/>
          <p:cNvSpPr/>
          <p:nvPr>
            <p:ph idx="7" type="pic"/>
          </p:nvPr>
        </p:nvSpPr>
        <p:spPr>
          <a:xfrm>
            <a:off x="529888" y="3583646"/>
            <a:ext cx="1333500" cy="2031900"/>
          </a:xfrm>
          <a:prstGeom prst="rect">
            <a:avLst/>
          </a:prstGeom>
          <a:solidFill>
            <a:srgbClr val="53575A"/>
          </a:solidFill>
          <a:ln cap="flat" cmpd="sng" w="9525">
            <a:solidFill>
              <a:schemeClr val="lt1"/>
            </a:solidFill>
            <a:prstDash val="solid"/>
            <a:round/>
            <a:headEnd len="sm" w="sm" type="none"/>
            <a:tailEnd len="sm" w="sm" type="none"/>
          </a:ln>
        </p:spPr>
      </p:sp>
      <p:sp>
        <p:nvSpPr>
          <p:cNvPr id="172" name="Google Shape;172;g31682c8c8a7_0_313"/>
          <p:cNvSpPr/>
          <p:nvPr>
            <p:ph idx="8" type="pic"/>
          </p:nvPr>
        </p:nvSpPr>
        <p:spPr>
          <a:xfrm>
            <a:off x="3336396" y="3584222"/>
            <a:ext cx="1333500" cy="2031900"/>
          </a:xfrm>
          <a:prstGeom prst="rect">
            <a:avLst/>
          </a:prstGeom>
          <a:solidFill>
            <a:srgbClr val="53575A"/>
          </a:solidFill>
          <a:ln cap="flat" cmpd="sng" w="9525">
            <a:solidFill>
              <a:schemeClr val="lt1"/>
            </a:solidFill>
            <a:prstDash val="solid"/>
            <a:round/>
            <a:headEnd len="sm" w="sm" type="none"/>
            <a:tailEnd len="sm" w="sm" type="none"/>
          </a:ln>
        </p:spPr>
      </p:sp>
      <p:sp>
        <p:nvSpPr>
          <p:cNvPr id="173" name="Google Shape;173;g31682c8c8a7_0_313"/>
          <p:cNvSpPr/>
          <p:nvPr>
            <p:ph idx="9" type="pic"/>
          </p:nvPr>
        </p:nvSpPr>
        <p:spPr>
          <a:xfrm>
            <a:off x="6146271" y="3598333"/>
            <a:ext cx="1333500" cy="2018100"/>
          </a:xfrm>
          <a:prstGeom prst="rect">
            <a:avLst/>
          </a:prstGeom>
          <a:solidFill>
            <a:srgbClr val="53575A"/>
          </a:solidFill>
          <a:ln cap="flat" cmpd="sng" w="9525">
            <a:solidFill>
              <a:schemeClr val="lt1"/>
            </a:solidFill>
            <a:prstDash val="solid"/>
            <a:round/>
            <a:headEnd len="sm" w="sm" type="none"/>
            <a:tailEnd len="sm" w="sm" type="none"/>
          </a:ln>
        </p:spPr>
      </p:sp>
      <p:sp>
        <p:nvSpPr>
          <p:cNvPr id="174" name="Google Shape;174;g31682c8c8a7_0_313"/>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Advancing Equity. Ending Sexual Violence.</a:t>
            </a:r>
            <a:endParaRPr b="0" i="0" sz="800" u="none" cap="none" strike="noStrike">
              <a:solidFill>
                <a:schemeClr val="lt1"/>
              </a:solidFill>
              <a:latin typeface="Calibri"/>
              <a:ea typeface="Calibri"/>
              <a:cs typeface="Calibri"/>
              <a:sym typeface="Calibri"/>
            </a:endParaRPr>
          </a:p>
        </p:txBody>
      </p:sp>
      <p:sp>
        <p:nvSpPr>
          <p:cNvPr id="175" name="Google Shape;175;g31682c8c8a7_0_313"/>
          <p:cNvSpPr txBox="1"/>
          <p:nvPr>
            <p:ph type="title"/>
          </p:nvPr>
        </p:nvSpPr>
        <p:spPr>
          <a:xfrm>
            <a:off x="381000" y="508000"/>
            <a:ext cx="8382000" cy="533100"/>
          </a:xfrm>
          <a:prstGeom prst="rect">
            <a:avLst/>
          </a:prstGeom>
          <a:noFill/>
          <a:ln>
            <a:noFill/>
          </a:ln>
        </p:spPr>
        <p:txBody>
          <a:bodyPr anchorCtr="0" anchor="t" bIns="38075" lIns="0" spcFirstLastPara="1" rIns="0" wrap="square" tIns="38075">
            <a:spAutoFit/>
          </a:bodyPr>
          <a:lstStyle>
            <a:lvl1pPr lvl="0" algn="l">
              <a:lnSpc>
                <a:spcPct val="90000"/>
              </a:lnSpc>
              <a:spcBef>
                <a:spcPts val="0"/>
              </a:spcBef>
              <a:spcAft>
                <a:spcPts val="0"/>
              </a:spcAft>
              <a:buClr>
                <a:schemeClr val="dk1"/>
              </a:buClr>
              <a:buSzPts val="1500"/>
              <a:buFont typeface="Calibri"/>
              <a:buNone/>
              <a:defRPr b="0" i="0" sz="2300">
                <a:solidFill>
                  <a:srgbClr val="00A6CE"/>
                </a:solidFill>
                <a:latin typeface="Calibri"/>
                <a:ea typeface="Calibri"/>
                <a:cs typeface="Calibri"/>
                <a:sym typeface="Calibri"/>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76" name="Google Shape;176;g31682c8c8a7_0_313"/>
          <p:cNvSpPr txBox="1"/>
          <p:nvPr>
            <p:ph idx="13" type="body"/>
          </p:nvPr>
        </p:nvSpPr>
        <p:spPr>
          <a:xfrm>
            <a:off x="4672527" y="1176819"/>
            <a:ext cx="1333500" cy="529200"/>
          </a:xfrm>
          <a:prstGeom prst="rect">
            <a:avLst/>
          </a:prstGeom>
          <a:noFill/>
          <a:ln>
            <a:noFill/>
          </a:ln>
        </p:spPr>
        <p:txBody>
          <a:bodyPr anchorCtr="0" anchor="t" bIns="38075" lIns="76200" spcFirstLastPara="1" rIns="0" wrap="square" tIns="0">
            <a:noAutofit/>
          </a:bodyPr>
          <a:lstStyle>
            <a:lvl1pPr indent="-228600" lvl="0" marL="457200" algn="l">
              <a:lnSpc>
                <a:spcPct val="100000"/>
              </a:lnSpc>
              <a:spcBef>
                <a:spcPts val="0"/>
              </a:spcBef>
              <a:spcAft>
                <a:spcPts val="0"/>
              </a:spcAft>
              <a:buClr>
                <a:srgbClr val="00A6CE"/>
              </a:buClr>
              <a:buSzPts val="1200"/>
              <a:buNone/>
              <a:defRPr b="0" i="0" sz="1200">
                <a:solidFill>
                  <a:srgbClr val="00A6CE"/>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1700"/>
              <a:buNone/>
              <a:defRPr sz="1700">
                <a:solidFill>
                  <a:schemeClr val="lt1"/>
                </a:solidFill>
              </a:defRPr>
            </a:lvl2pPr>
            <a:lvl3pPr indent="-228600" lvl="2" marL="1371600" algn="l">
              <a:lnSpc>
                <a:spcPct val="90000"/>
              </a:lnSpc>
              <a:spcBef>
                <a:spcPts val="400"/>
              </a:spcBef>
              <a:spcAft>
                <a:spcPts val="0"/>
              </a:spcAft>
              <a:buClr>
                <a:schemeClr val="lt1"/>
              </a:buClr>
              <a:buSzPts val="1700"/>
              <a:buNone/>
              <a:defRPr sz="1700">
                <a:solidFill>
                  <a:schemeClr val="lt1"/>
                </a:solidFill>
              </a:defRPr>
            </a:lvl3pPr>
            <a:lvl4pPr indent="-228600" lvl="3" marL="1828800" algn="l">
              <a:lnSpc>
                <a:spcPct val="90000"/>
              </a:lnSpc>
              <a:spcBef>
                <a:spcPts val="400"/>
              </a:spcBef>
              <a:spcAft>
                <a:spcPts val="0"/>
              </a:spcAft>
              <a:buClr>
                <a:schemeClr val="lt1"/>
              </a:buClr>
              <a:buSzPts val="1700"/>
              <a:buNone/>
              <a:defRPr sz="1700">
                <a:solidFill>
                  <a:schemeClr val="lt1"/>
                </a:solidFill>
              </a:defRPr>
            </a:lvl4pPr>
            <a:lvl5pPr indent="-228600" lvl="4" marL="2286000" algn="l">
              <a:lnSpc>
                <a:spcPct val="90000"/>
              </a:lnSpc>
              <a:spcBef>
                <a:spcPts val="400"/>
              </a:spcBef>
              <a:spcAft>
                <a:spcPts val="0"/>
              </a:spcAft>
              <a:buClr>
                <a:schemeClr val="lt1"/>
              </a:buClr>
              <a:buSzPts val="1700"/>
              <a:buNone/>
              <a:defRPr sz="17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77" name="Google Shape;177;g31682c8c8a7_0_313"/>
          <p:cNvSpPr txBox="1"/>
          <p:nvPr>
            <p:ph idx="14" type="body"/>
          </p:nvPr>
        </p:nvSpPr>
        <p:spPr>
          <a:xfrm>
            <a:off x="4670758" y="1883842"/>
            <a:ext cx="1333500" cy="663300"/>
          </a:xfrm>
          <a:prstGeom prst="rect">
            <a:avLst/>
          </a:prstGeom>
          <a:noFill/>
          <a:ln>
            <a:noFill/>
          </a:ln>
        </p:spPr>
        <p:txBody>
          <a:bodyPr anchorCtr="0" anchor="t" bIns="38075" lIns="76200" spcFirstLastPara="1" rIns="0" wrap="square" tIns="0">
            <a:noAutofit/>
          </a:bodyPr>
          <a:lstStyle>
            <a:lvl1pPr indent="-228600" lvl="0" marL="457200" algn="l">
              <a:lnSpc>
                <a:spcPct val="100000"/>
              </a:lnSpc>
              <a:spcBef>
                <a:spcPts val="600"/>
              </a:spcBef>
              <a:spcAft>
                <a:spcPts val="0"/>
              </a:spcAft>
              <a:buClr>
                <a:srgbClr val="53575A"/>
              </a:buClr>
              <a:buSzPts val="800"/>
              <a:buFont typeface="Arial"/>
              <a:buNone/>
              <a:defRPr b="1" i="0" sz="800">
                <a:solidFill>
                  <a:srgbClr val="53575A"/>
                </a:solidFill>
                <a:latin typeface="Calibri"/>
                <a:ea typeface="Calibri"/>
                <a:cs typeface="Calibri"/>
                <a:sym typeface="Calibri"/>
              </a:defRPr>
            </a:lvl1pPr>
            <a:lvl2pPr indent="-228600" lvl="1" marL="914400" algn="l">
              <a:lnSpc>
                <a:spcPct val="90000"/>
              </a:lnSpc>
              <a:spcBef>
                <a:spcPts val="600"/>
              </a:spcBef>
              <a:spcAft>
                <a:spcPts val="0"/>
              </a:spcAft>
              <a:buClr>
                <a:srgbClr val="005677"/>
              </a:buClr>
              <a:buSzPts val="1300"/>
              <a:buFont typeface="Arial"/>
              <a:buNone/>
              <a:defRPr sz="1300">
                <a:solidFill>
                  <a:srgbClr val="005677"/>
                </a:solidFill>
              </a:defRPr>
            </a:lvl2pPr>
            <a:lvl3pPr indent="-228600" lvl="2" marL="1371600" algn="l">
              <a:lnSpc>
                <a:spcPct val="90000"/>
              </a:lnSpc>
              <a:spcBef>
                <a:spcPts val="400"/>
              </a:spcBef>
              <a:spcAft>
                <a:spcPts val="0"/>
              </a:spcAft>
              <a:buClr>
                <a:srgbClr val="005677"/>
              </a:buClr>
              <a:buSzPts val="1300"/>
              <a:buFont typeface="Arial"/>
              <a:buNone/>
              <a:defRPr sz="1300">
                <a:solidFill>
                  <a:srgbClr val="005677"/>
                </a:solidFill>
              </a:defRPr>
            </a:lvl3pPr>
            <a:lvl4pPr indent="-228600" lvl="3" marL="1828800" algn="l">
              <a:lnSpc>
                <a:spcPct val="90000"/>
              </a:lnSpc>
              <a:spcBef>
                <a:spcPts val="400"/>
              </a:spcBef>
              <a:spcAft>
                <a:spcPts val="0"/>
              </a:spcAft>
              <a:buClr>
                <a:srgbClr val="005677"/>
              </a:buClr>
              <a:buSzPts val="1300"/>
              <a:buFont typeface="Arial"/>
              <a:buNone/>
              <a:defRPr sz="1300">
                <a:solidFill>
                  <a:srgbClr val="005677"/>
                </a:solidFill>
              </a:defRPr>
            </a:lvl4pPr>
            <a:lvl5pPr indent="-228600" lvl="4" marL="2286000" algn="l">
              <a:lnSpc>
                <a:spcPct val="90000"/>
              </a:lnSpc>
              <a:spcBef>
                <a:spcPts val="400"/>
              </a:spcBef>
              <a:spcAft>
                <a:spcPts val="0"/>
              </a:spcAft>
              <a:buClr>
                <a:srgbClr val="005677"/>
              </a:buClr>
              <a:buSzPts val="1300"/>
              <a:buFont typeface="Arial"/>
              <a:buNone/>
              <a:defRPr sz="1300">
                <a:solidFill>
                  <a:srgbClr val="005677"/>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78" name="Google Shape;178;g31682c8c8a7_0_313"/>
          <p:cNvSpPr txBox="1"/>
          <p:nvPr>
            <p:ph idx="15" type="body"/>
          </p:nvPr>
        </p:nvSpPr>
        <p:spPr>
          <a:xfrm>
            <a:off x="7479895" y="1176819"/>
            <a:ext cx="1333500" cy="529200"/>
          </a:xfrm>
          <a:prstGeom prst="rect">
            <a:avLst/>
          </a:prstGeom>
          <a:noFill/>
          <a:ln>
            <a:noFill/>
          </a:ln>
        </p:spPr>
        <p:txBody>
          <a:bodyPr anchorCtr="0" anchor="t" bIns="38075" lIns="76200" spcFirstLastPara="1" rIns="0" wrap="square" tIns="0">
            <a:noAutofit/>
          </a:bodyPr>
          <a:lstStyle>
            <a:lvl1pPr indent="-228600" lvl="0" marL="457200" algn="l">
              <a:lnSpc>
                <a:spcPct val="100000"/>
              </a:lnSpc>
              <a:spcBef>
                <a:spcPts val="0"/>
              </a:spcBef>
              <a:spcAft>
                <a:spcPts val="0"/>
              </a:spcAft>
              <a:buClr>
                <a:srgbClr val="00A6CE"/>
              </a:buClr>
              <a:buSzPts val="1200"/>
              <a:buNone/>
              <a:defRPr b="0" i="0" sz="1200">
                <a:solidFill>
                  <a:srgbClr val="00A6CE"/>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1700"/>
              <a:buNone/>
              <a:defRPr sz="1700">
                <a:solidFill>
                  <a:schemeClr val="lt1"/>
                </a:solidFill>
              </a:defRPr>
            </a:lvl2pPr>
            <a:lvl3pPr indent="-228600" lvl="2" marL="1371600" algn="l">
              <a:lnSpc>
                <a:spcPct val="90000"/>
              </a:lnSpc>
              <a:spcBef>
                <a:spcPts val="400"/>
              </a:spcBef>
              <a:spcAft>
                <a:spcPts val="0"/>
              </a:spcAft>
              <a:buClr>
                <a:schemeClr val="lt1"/>
              </a:buClr>
              <a:buSzPts val="1700"/>
              <a:buNone/>
              <a:defRPr sz="1700">
                <a:solidFill>
                  <a:schemeClr val="lt1"/>
                </a:solidFill>
              </a:defRPr>
            </a:lvl3pPr>
            <a:lvl4pPr indent="-228600" lvl="3" marL="1828800" algn="l">
              <a:lnSpc>
                <a:spcPct val="90000"/>
              </a:lnSpc>
              <a:spcBef>
                <a:spcPts val="400"/>
              </a:spcBef>
              <a:spcAft>
                <a:spcPts val="0"/>
              </a:spcAft>
              <a:buClr>
                <a:schemeClr val="lt1"/>
              </a:buClr>
              <a:buSzPts val="1700"/>
              <a:buNone/>
              <a:defRPr sz="1700">
                <a:solidFill>
                  <a:schemeClr val="lt1"/>
                </a:solidFill>
              </a:defRPr>
            </a:lvl4pPr>
            <a:lvl5pPr indent="-228600" lvl="4" marL="2286000" algn="l">
              <a:lnSpc>
                <a:spcPct val="90000"/>
              </a:lnSpc>
              <a:spcBef>
                <a:spcPts val="400"/>
              </a:spcBef>
              <a:spcAft>
                <a:spcPts val="0"/>
              </a:spcAft>
              <a:buClr>
                <a:schemeClr val="lt1"/>
              </a:buClr>
              <a:buSzPts val="1700"/>
              <a:buNone/>
              <a:defRPr sz="17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79" name="Google Shape;179;g31682c8c8a7_0_313"/>
          <p:cNvSpPr txBox="1"/>
          <p:nvPr>
            <p:ph idx="16" type="body"/>
          </p:nvPr>
        </p:nvSpPr>
        <p:spPr>
          <a:xfrm>
            <a:off x="7478126" y="1883842"/>
            <a:ext cx="1333500" cy="663300"/>
          </a:xfrm>
          <a:prstGeom prst="rect">
            <a:avLst/>
          </a:prstGeom>
          <a:noFill/>
          <a:ln>
            <a:noFill/>
          </a:ln>
        </p:spPr>
        <p:txBody>
          <a:bodyPr anchorCtr="0" anchor="t" bIns="38075" lIns="76200" spcFirstLastPara="1" rIns="0" wrap="square" tIns="0">
            <a:noAutofit/>
          </a:bodyPr>
          <a:lstStyle>
            <a:lvl1pPr indent="-228600" lvl="0" marL="457200" algn="l">
              <a:lnSpc>
                <a:spcPct val="100000"/>
              </a:lnSpc>
              <a:spcBef>
                <a:spcPts val="600"/>
              </a:spcBef>
              <a:spcAft>
                <a:spcPts val="0"/>
              </a:spcAft>
              <a:buClr>
                <a:srgbClr val="53575A"/>
              </a:buClr>
              <a:buSzPts val="800"/>
              <a:buFont typeface="Arial"/>
              <a:buNone/>
              <a:defRPr b="1" i="0" sz="800">
                <a:solidFill>
                  <a:srgbClr val="53575A"/>
                </a:solidFill>
                <a:latin typeface="Calibri"/>
                <a:ea typeface="Calibri"/>
                <a:cs typeface="Calibri"/>
                <a:sym typeface="Calibri"/>
              </a:defRPr>
            </a:lvl1pPr>
            <a:lvl2pPr indent="-228600" lvl="1" marL="914400" algn="l">
              <a:lnSpc>
                <a:spcPct val="90000"/>
              </a:lnSpc>
              <a:spcBef>
                <a:spcPts val="600"/>
              </a:spcBef>
              <a:spcAft>
                <a:spcPts val="0"/>
              </a:spcAft>
              <a:buClr>
                <a:srgbClr val="005677"/>
              </a:buClr>
              <a:buSzPts val="1300"/>
              <a:buFont typeface="Arial"/>
              <a:buNone/>
              <a:defRPr sz="1300">
                <a:solidFill>
                  <a:srgbClr val="005677"/>
                </a:solidFill>
              </a:defRPr>
            </a:lvl2pPr>
            <a:lvl3pPr indent="-228600" lvl="2" marL="1371600" algn="l">
              <a:lnSpc>
                <a:spcPct val="90000"/>
              </a:lnSpc>
              <a:spcBef>
                <a:spcPts val="400"/>
              </a:spcBef>
              <a:spcAft>
                <a:spcPts val="0"/>
              </a:spcAft>
              <a:buClr>
                <a:srgbClr val="005677"/>
              </a:buClr>
              <a:buSzPts val="1300"/>
              <a:buFont typeface="Arial"/>
              <a:buNone/>
              <a:defRPr sz="1300">
                <a:solidFill>
                  <a:srgbClr val="005677"/>
                </a:solidFill>
              </a:defRPr>
            </a:lvl3pPr>
            <a:lvl4pPr indent="-228600" lvl="3" marL="1828800" algn="l">
              <a:lnSpc>
                <a:spcPct val="90000"/>
              </a:lnSpc>
              <a:spcBef>
                <a:spcPts val="400"/>
              </a:spcBef>
              <a:spcAft>
                <a:spcPts val="0"/>
              </a:spcAft>
              <a:buClr>
                <a:srgbClr val="005677"/>
              </a:buClr>
              <a:buSzPts val="1300"/>
              <a:buFont typeface="Arial"/>
              <a:buNone/>
              <a:defRPr sz="1300">
                <a:solidFill>
                  <a:srgbClr val="005677"/>
                </a:solidFill>
              </a:defRPr>
            </a:lvl4pPr>
            <a:lvl5pPr indent="-228600" lvl="4" marL="2286000" algn="l">
              <a:lnSpc>
                <a:spcPct val="90000"/>
              </a:lnSpc>
              <a:spcBef>
                <a:spcPts val="400"/>
              </a:spcBef>
              <a:spcAft>
                <a:spcPts val="0"/>
              </a:spcAft>
              <a:buClr>
                <a:srgbClr val="005677"/>
              </a:buClr>
              <a:buSzPts val="1300"/>
              <a:buFont typeface="Arial"/>
              <a:buNone/>
              <a:defRPr sz="1300">
                <a:solidFill>
                  <a:srgbClr val="005677"/>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80" name="Google Shape;180;g31682c8c8a7_0_313"/>
          <p:cNvSpPr txBox="1"/>
          <p:nvPr>
            <p:ph idx="17" type="body"/>
          </p:nvPr>
        </p:nvSpPr>
        <p:spPr>
          <a:xfrm>
            <a:off x="1865158" y="3576450"/>
            <a:ext cx="1333500" cy="529200"/>
          </a:xfrm>
          <a:prstGeom prst="rect">
            <a:avLst/>
          </a:prstGeom>
          <a:noFill/>
          <a:ln>
            <a:noFill/>
          </a:ln>
        </p:spPr>
        <p:txBody>
          <a:bodyPr anchorCtr="0" anchor="t" bIns="38075" lIns="76200" spcFirstLastPara="1" rIns="0" wrap="square" tIns="0">
            <a:noAutofit/>
          </a:bodyPr>
          <a:lstStyle>
            <a:lvl1pPr indent="-228600" lvl="0" marL="457200" algn="l">
              <a:lnSpc>
                <a:spcPct val="100000"/>
              </a:lnSpc>
              <a:spcBef>
                <a:spcPts val="0"/>
              </a:spcBef>
              <a:spcAft>
                <a:spcPts val="0"/>
              </a:spcAft>
              <a:buClr>
                <a:schemeClr val="lt1"/>
              </a:buClr>
              <a:buSzPts val="1200"/>
              <a:buNone/>
              <a:defRPr b="0" i="0" sz="1200">
                <a:solidFill>
                  <a:schemeClr val="lt1"/>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1700"/>
              <a:buNone/>
              <a:defRPr sz="1700">
                <a:solidFill>
                  <a:schemeClr val="lt1"/>
                </a:solidFill>
              </a:defRPr>
            </a:lvl2pPr>
            <a:lvl3pPr indent="-228600" lvl="2" marL="1371600" algn="l">
              <a:lnSpc>
                <a:spcPct val="90000"/>
              </a:lnSpc>
              <a:spcBef>
                <a:spcPts val="400"/>
              </a:spcBef>
              <a:spcAft>
                <a:spcPts val="0"/>
              </a:spcAft>
              <a:buClr>
                <a:schemeClr val="lt1"/>
              </a:buClr>
              <a:buSzPts val="1700"/>
              <a:buNone/>
              <a:defRPr sz="1700">
                <a:solidFill>
                  <a:schemeClr val="lt1"/>
                </a:solidFill>
              </a:defRPr>
            </a:lvl3pPr>
            <a:lvl4pPr indent="-228600" lvl="3" marL="1828800" algn="l">
              <a:lnSpc>
                <a:spcPct val="90000"/>
              </a:lnSpc>
              <a:spcBef>
                <a:spcPts val="400"/>
              </a:spcBef>
              <a:spcAft>
                <a:spcPts val="0"/>
              </a:spcAft>
              <a:buClr>
                <a:schemeClr val="lt1"/>
              </a:buClr>
              <a:buSzPts val="1700"/>
              <a:buNone/>
              <a:defRPr sz="1700">
                <a:solidFill>
                  <a:schemeClr val="lt1"/>
                </a:solidFill>
              </a:defRPr>
            </a:lvl4pPr>
            <a:lvl5pPr indent="-228600" lvl="4" marL="2286000" algn="l">
              <a:lnSpc>
                <a:spcPct val="90000"/>
              </a:lnSpc>
              <a:spcBef>
                <a:spcPts val="400"/>
              </a:spcBef>
              <a:spcAft>
                <a:spcPts val="0"/>
              </a:spcAft>
              <a:buClr>
                <a:schemeClr val="lt1"/>
              </a:buClr>
              <a:buSzPts val="1700"/>
              <a:buNone/>
              <a:defRPr sz="17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81" name="Google Shape;181;g31682c8c8a7_0_313"/>
          <p:cNvSpPr txBox="1"/>
          <p:nvPr>
            <p:ph idx="18" type="body"/>
          </p:nvPr>
        </p:nvSpPr>
        <p:spPr>
          <a:xfrm>
            <a:off x="1863389" y="4283473"/>
            <a:ext cx="1333500" cy="663300"/>
          </a:xfrm>
          <a:prstGeom prst="rect">
            <a:avLst/>
          </a:prstGeom>
          <a:noFill/>
          <a:ln>
            <a:noFill/>
          </a:ln>
        </p:spPr>
        <p:txBody>
          <a:bodyPr anchorCtr="0" anchor="t" bIns="38075" lIns="76200" spcFirstLastPara="1" rIns="0" wrap="square" tIns="0">
            <a:noAutofit/>
          </a:bodyPr>
          <a:lstStyle>
            <a:lvl1pPr indent="-228600" lvl="0" marL="457200" algn="l">
              <a:lnSpc>
                <a:spcPct val="100000"/>
              </a:lnSpc>
              <a:spcBef>
                <a:spcPts val="600"/>
              </a:spcBef>
              <a:spcAft>
                <a:spcPts val="0"/>
              </a:spcAft>
              <a:buClr>
                <a:srgbClr val="53575A"/>
              </a:buClr>
              <a:buSzPts val="800"/>
              <a:buFont typeface="Arial"/>
              <a:buNone/>
              <a:defRPr b="1" i="0" sz="800">
                <a:solidFill>
                  <a:srgbClr val="53575A"/>
                </a:solidFill>
                <a:latin typeface="Calibri"/>
                <a:ea typeface="Calibri"/>
                <a:cs typeface="Calibri"/>
                <a:sym typeface="Calibri"/>
              </a:defRPr>
            </a:lvl1pPr>
            <a:lvl2pPr indent="-228600" lvl="1" marL="914400" algn="l">
              <a:lnSpc>
                <a:spcPct val="90000"/>
              </a:lnSpc>
              <a:spcBef>
                <a:spcPts val="600"/>
              </a:spcBef>
              <a:spcAft>
                <a:spcPts val="0"/>
              </a:spcAft>
              <a:buClr>
                <a:srgbClr val="005677"/>
              </a:buClr>
              <a:buSzPts val="1300"/>
              <a:buFont typeface="Arial"/>
              <a:buNone/>
              <a:defRPr sz="1300">
                <a:solidFill>
                  <a:srgbClr val="005677"/>
                </a:solidFill>
              </a:defRPr>
            </a:lvl2pPr>
            <a:lvl3pPr indent="-228600" lvl="2" marL="1371600" algn="l">
              <a:lnSpc>
                <a:spcPct val="90000"/>
              </a:lnSpc>
              <a:spcBef>
                <a:spcPts val="400"/>
              </a:spcBef>
              <a:spcAft>
                <a:spcPts val="0"/>
              </a:spcAft>
              <a:buClr>
                <a:srgbClr val="005677"/>
              </a:buClr>
              <a:buSzPts val="1300"/>
              <a:buFont typeface="Arial"/>
              <a:buNone/>
              <a:defRPr sz="1300">
                <a:solidFill>
                  <a:srgbClr val="005677"/>
                </a:solidFill>
              </a:defRPr>
            </a:lvl3pPr>
            <a:lvl4pPr indent="-228600" lvl="3" marL="1828800" algn="l">
              <a:lnSpc>
                <a:spcPct val="90000"/>
              </a:lnSpc>
              <a:spcBef>
                <a:spcPts val="400"/>
              </a:spcBef>
              <a:spcAft>
                <a:spcPts val="0"/>
              </a:spcAft>
              <a:buClr>
                <a:srgbClr val="005677"/>
              </a:buClr>
              <a:buSzPts val="1300"/>
              <a:buFont typeface="Arial"/>
              <a:buNone/>
              <a:defRPr sz="1300">
                <a:solidFill>
                  <a:srgbClr val="005677"/>
                </a:solidFill>
              </a:defRPr>
            </a:lvl4pPr>
            <a:lvl5pPr indent="-228600" lvl="4" marL="2286000" algn="l">
              <a:lnSpc>
                <a:spcPct val="90000"/>
              </a:lnSpc>
              <a:spcBef>
                <a:spcPts val="400"/>
              </a:spcBef>
              <a:spcAft>
                <a:spcPts val="0"/>
              </a:spcAft>
              <a:buClr>
                <a:srgbClr val="005677"/>
              </a:buClr>
              <a:buSzPts val="1300"/>
              <a:buFont typeface="Arial"/>
              <a:buNone/>
              <a:defRPr sz="1300">
                <a:solidFill>
                  <a:srgbClr val="005677"/>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82" name="Google Shape;182;g31682c8c8a7_0_313"/>
          <p:cNvSpPr txBox="1"/>
          <p:nvPr>
            <p:ph idx="19" type="body"/>
          </p:nvPr>
        </p:nvSpPr>
        <p:spPr>
          <a:xfrm>
            <a:off x="4672527" y="3576450"/>
            <a:ext cx="1333500" cy="529200"/>
          </a:xfrm>
          <a:prstGeom prst="rect">
            <a:avLst/>
          </a:prstGeom>
          <a:noFill/>
          <a:ln>
            <a:noFill/>
          </a:ln>
        </p:spPr>
        <p:txBody>
          <a:bodyPr anchorCtr="0" anchor="t" bIns="38075" lIns="76200" spcFirstLastPara="1" rIns="0" wrap="square" tIns="0">
            <a:noAutofit/>
          </a:bodyPr>
          <a:lstStyle>
            <a:lvl1pPr indent="-228600" lvl="0" marL="457200" algn="l">
              <a:lnSpc>
                <a:spcPct val="100000"/>
              </a:lnSpc>
              <a:spcBef>
                <a:spcPts val="0"/>
              </a:spcBef>
              <a:spcAft>
                <a:spcPts val="0"/>
              </a:spcAft>
              <a:buClr>
                <a:schemeClr val="lt1"/>
              </a:buClr>
              <a:buSzPts val="1200"/>
              <a:buNone/>
              <a:defRPr b="0" i="0" sz="1200">
                <a:solidFill>
                  <a:schemeClr val="lt1"/>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1700"/>
              <a:buNone/>
              <a:defRPr sz="1700">
                <a:solidFill>
                  <a:schemeClr val="lt1"/>
                </a:solidFill>
              </a:defRPr>
            </a:lvl2pPr>
            <a:lvl3pPr indent="-228600" lvl="2" marL="1371600" algn="l">
              <a:lnSpc>
                <a:spcPct val="90000"/>
              </a:lnSpc>
              <a:spcBef>
                <a:spcPts val="400"/>
              </a:spcBef>
              <a:spcAft>
                <a:spcPts val="0"/>
              </a:spcAft>
              <a:buClr>
                <a:schemeClr val="lt1"/>
              </a:buClr>
              <a:buSzPts val="1700"/>
              <a:buNone/>
              <a:defRPr sz="1700">
                <a:solidFill>
                  <a:schemeClr val="lt1"/>
                </a:solidFill>
              </a:defRPr>
            </a:lvl3pPr>
            <a:lvl4pPr indent="-228600" lvl="3" marL="1828800" algn="l">
              <a:lnSpc>
                <a:spcPct val="90000"/>
              </a:lnSpc>
              <a:spcBef>
                <a:spcPts val="400"/>
              </a:spcBef>
              <a:spcAft>
                <a:spcPts val="0"/>
              </a:spcAft>
              <a:buClr>
                <a:schemeClr val="lt1"/>
              </a:buClr>
              <a:buSzPts val="1700"/>
              <a:buNone/>
              <a:defRPr sz="1700">
                <a:solidFill>
                  <a:schemeClr val="lt1"/>
                </a:solidFill>
              </a:defRPr>
            </a:lvl4pPr>
            <a:lvl5pPr indent="-228600" lvl="4" marL="2286000" algn="l">
              <a:lnSpc>
                <a:spcPct val="90000"/>
              </a:lnSpc>
              <a:spcBef>
                <a:spcPts val="400"/>
              </a:spcBef>
              <a:spcAft>
                <a:spcPts val="0"/>
              </a:spcAft>
              <a:buClr>
                <a:schemeClr val="lt1"/>
              </a:buClr>
              <a:buSzPts val="1700"/>
              <a:buNone/>
              <a:defRPr sz="17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83" name="Google Shape;183;g31682c8c8a7_0_313"/>
          <p:cNvSpPr txBox="1"/>
          <p:nvPr>
            <p:ph idx="20" type="body"/>
          </p:nvPr>
        </p:nvSpPr>
        <p:spPr>
          <a:xfrm>
            <a:off x="4670758" y="4283473"/>
            <a:ext cx="1333500" cy="663300"/>
          </a:xfrm>
          <a:prstGeom prst="rect">
            <a:avLst/>
          </a:prstGeom>
          <a:noFill/>
          <a:ln>
            <a:noFill/>
          </a:ln>
        </p:spPr>
        <p:txBody>
          <a:bodyPr anchorCtr="0" anchor="t" bIns="38075" lIns="76200" spcFirstLastPara="1" rIns="0" wrap="square" tIns="0">
            <a:noAutofit/>
          </a:bodyPr>
          <a:lstStyle>
            <a:lvl1pPr indent="-228600" lvl="0" marL="457200" algn="l">
              <a:lnSpc>
                <a:spcPct val="100000"/>
              </a:lnSpc>
              <a:spcBef>
                <a:spcPts val="600"/>
              </a:spcBef>
              <a:spcAft>
                <a:spcPts val="0"/>
              </a:spcAft>
              <a:buClr>
                <a:srgbClr val="53575A"/>
              </a:buClr>
              <a:buSzPts val="800"/>
              <a:buFont typeface="Arial"/>
              <a:buNone/>
              <a:defRPr b="1" i="0" sz="800">
                <a:solidFill>
                  <a:srgbClr val="53575A"/>
                </a:solidFill>
                <a:latin typeface="Calibri"/>
                <a:ea typeface="Calibri"/>
                <a:cs typeface="Calibri"/>
                <a:sym typeface="Calibri"/>
              </a:defRPr>
            </a:lvl1pPr>
            <a:lvl2pPr indent="-228600" lvl="1" marL="914400" algn="l">
              <a:lnSpc>
                <a:spcPct val="90000"/>
              </a:lnSpc>
              <a:spcBef>
                <a:spcPts val="600"/>
              </a:spcBef>
              <a:spcAft>
                <a:spcPts val="0"/>
              </a:spcAft>
              <a:buClr>
                <a:srgbClr val="005677"/>
              </a:buClr>
              <a:buSzPts val="1300"/>
              <a:buFont typeface="Arial"/>
              <a:buNone/>
              <a:defRPr sz="1300">
                <a:solidFill>
                  <a:srgbClr val="005677"/>
                </a:solidFill>
              </a:defRPr>
            </a:lvl2pPr>
            <a:lvl3pPr indent="-228600" lvl="2" marL="1371600" algn="l">
              <a:lnSpc>
                <a:spcPct val="90000"/>
              </a:lnSpc>
              <a:spcBef>
                <a:spcPts val="400"/>
              </a:spcBef>
              <a:spcAft>
                <a:spcPts val="0"/>
              </a:spcAft>
              <a:buClr>
                <a:srgbClr val="005677"/>
              </a:buClr>
              <a:buSzPts val="1300"/>
              <a:buFont typeface="Arial"/>
              <a:buNone/>
              <a:defRPr sz="1300">
                <a:solidFill>
                  <a:srgbClr val="005677"/>
                </a:solidFill>
              </a:defRPr>
            </a:lvl3pPr>
            <a:lvl4pPr indent="-228600" lvl="3" marL="1828800" algn="l">
              <a:lnSpc>
                <a:spcPct val="90000"/>
              </a:lnSpc>
              <a:spcBef>
                <a:spcPts val="400"/>
              </a:spcBef>
              <a:spcAft>
                <a:spcPts val="0"/>
              </a:spcAft>
              <a:buClr>
                <a:srgbClr val="005677"/>
              </a:buClr>
              <a:buSzPts val="1300"/>
              <a:buFont typeface="Arial"/>
              <a:buNone/>
              <a:defRPr sz="1300">
                <a:solidFill>
                  <a:srgbClr val="005677"/>
                </a:solidFill>
              </a:defRPr>
            </a:lvl4pPr>
            <a:lvl5pPr indent="-228600" lvl="4" marL="2286000" algn="l">
              <a:lnSpc>
                <a:spcPct val="90000"/>
              </a:lnSpc>
              <a:spcBef>
                <a:spcPts val="400"/>
              </a:spcBef>
              <a:spcAft>
                <a:spcPts val="0"/>
              </a:spcAft>
              <a:buClr>
                <a:srgbClr val="005677"/>
              </a:buClr>
              <a:buSzPts val="1300"/>
              <a:buFont typeface="Arial"/>
              <a:buNone/>
              <a:defRPr sz="1300">
                <a:solidFill>
                  <a:srgbClr val="005677"/>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84" name="Google Shape;184;g31682c8c8a7_0_313"/>
          <p:cNvSpPr txBox="1"/>
          <p:nvPr>
            <p:ph idx="21" type="body"/>
          </p:nvPr>
        </p:nvSpPr>
        <p:spPr>
          <a:xfrm>
            <a:off x="7479895" y="3576450"/>
            <a:ext cx="1333500" cy="529200"/>
          </a:xfrm>
          <a:prstGeom prst="rect">
            <a:avLst/>
          </a:prstGeom>
          <a:noFill/>
          <a:ln>
            <a:noFill/>
          </a:ln>
        </p:spPr>
        <p:txBody>
          <a:bodyPr anchorCtr="0" anchor="t" bIns="38075" lIns="76200" spcFirstLastPara="1" rIns="0" wrap="square" tIns="0">
            <a:noAutofit/>
          </a:bodyPr>
          <a:lstStyle>
            <a:lvl1pPr indent="-228600" lvl="0" marL="457200" algn="l">
              <a:lnSpc>
                <a:spcPct val="100000"/>
              </a:lnSpc>
              <a:spcBef>
                <a:spcPts val="0"/>
              </a:spcBef>
              <a:spcAft>
                <a:spcPts val="0"/>
              </a:spcAft>
              <a:buClr>
                <a:schemeClr val="lt1"/>
              </a:buClr>
              <a:buSzPts val="1200"/>
              <a:buNone/>
              <a:defRPr b="0" i="0" sz="1200">
                <a:solidFill>
                  <a:schemeClr val="lt1"/>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1700"/>
              <a:buNone/>
              <a:defRPr sz="1700">
                <a:solidFill>
                  <a:schemeClr val="lt1"/>
                </a:solidFill>
              </a:defRPr>
            </a:lvl2pPr>
            <a:lvl3pPr indent="-228600" lvl="2" marL="1371600" algn="l">
              <a:lnSpc>
                <a:spcPct val="90000"/>
              </a:lnSpc>
              <a:spcBef>
                <a:spcPts val="400"/>
              </a:spcBef>
              <a:spcAft>
                <a:spcPts val="0"/>
              </a:spcAft>
              <a:buClr>
                <a:schemeClr val="lt1"/>
              </a:buClr>
              <a:buSzPts val="1700"/>
              <a:buNone/>
              <a:defRPr sz="1700">
                <a:solidFill>
                  <a:schemeClr val="lt1"/>
                </a:solidFill>
              </a:defRPr>
            </a:lvl3pPr>
            <a:lvl4pPr indent="-228600" lvl="3" marL="1828800" algn="l">
              <a:lnSpc>
                <a:spcPct val="90000"/>
              </a:lnSpc>
              <a:spcBef>
                <a:spcPts val="400"/>
              </a:spcBef>
              <a:spcAft>
                <a:spcPts val="0"/>
              </a:spcAft>
              <a:buClr>
                <a:schemeClr val="lt1"/>
              </a:buClr>
              <a:buSzPts val="1700"/>
              <a:buNone/>
              <a:defRPr sz="1700">
                <a:solidFill>
                  <a:schemeClr val="lt1"/>
                </a:solidFill>
              </a:defRPr>
            </a:lvl4pPr>
            <a:lvl5pPr indent="-228600" lvl="4" marL="2286000" algn="l">
              <a:lnSpc>
                <a:spcPct val="90000"/>
              </a:lnSpc>
              <a:spcBef>
                <a:spcPts val="400"/>
              </a:spcBef>
              <a:spcAft>
                <a:spcPts val="0"/>
              </a:spcAft>
              <a:buClr>
                <a:schemeClr val="lt1"/>
              </a:buClr>
              <a:buSzPts val="1700"/>
              <a:buNone/>
              <a:defRPr sz="17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85" name="Google Shape;185;g31682c8c8a7_0_313"/>
          <p:cNvSpPr txBox="1"/>
          <p:nvPr>
            <p:ph idx="22" type="body"/>
          </p:nvPr>
        </p:nvSpPr>
        <p:spPr>
          <a:xfrm>
            <a:off x="7478126" y="4283473"/>
            <a:ext cx="1333500" cy="663300"/>
          </a:xfrm>
          <a:prstGeom prst="rect">
            <a:avLst/>
          </a:prstGeom>
          <a:noFill/>
          <a:ln>
            <a:noFill/>
          </a:ln>
        </p:spPr>
        <p:txBody>
          <a:bodyPr anchorCtr="0" anchor="t" bIns="38075" lIns="76200" spcFirstLastPara="1" rIns="0" wrap="square" tIns="0">
            <a:noAutofit/>
          </a:bodyPr>
          <a:lstStyle>
            <a:lvl1pPr indent="-228600" lvl="0" marL="457200" algn="l">
              <a:lnSpc>
                <a:spcPct val="100000"/>
              </a:lnSpc>
              <a:spcBef>
                <a:spcPts val="600"/>
              </a:spcBef>
              <a:spcAft>
                <a:spcPts val="0"/>
              </a:spcAft>
              <a:buClr>
                <a:srgbClr val="53575A"/>
              </a:buClr>
              <a:buSzPts val="800"/>
              <a:buFont typeface="Arial"/>
              <a:buNone/>
              <a:defRPr b="1" i="0" sz="800">
                <a:solidFill>
                  <a:srgbClr val="53575A"/>
                </a:solidFill>
                <a:latin typeface="Calibri"/>
                <a:ea typeface="Calibri"/>
                <a:cs typeface="Calibri"/>
                <a:sym typeface="Calibri"/>
              </a:defRPr>
            </a:lvl1pPr>
            <a:lvl2pPr indent="-228600" lvl="1" marL="914400" algn="l">
              <a:lnSpc>
                <a:spcPct val="90000"/>
              </a:lnSpc>
              <a:spcBef>
                <a:spcPts val="600"/>
              </a:spcBef>
              <a:spcAft>
                <a:spcPts val="0"/>
              </a:spcAft>
              <a:buClr>
                <a:srgbClr val="005677"/>
              </a:buClr>
              <a:buSzPts val="1300"/>
              <a:buFont typeface="Arial"/>
              <a:buNone/>
              <a:defRPr sz="1300">
                <a:solidFill>
                  <a:srgbClr val="005677"/>
                </a:solidFill>
              </a:defRPr>
            </a:lvl2pPr>
            <a:lvl3pPr indent="-228600" lvl="2" marL="1371600" algn="l">
              <a:lnSpc>
                <a:spcPct val="90000"/>
              </a:lnSpc>
              <a:spcBef>
                <a:spcPts val="400"/>
              </a:spcBef>
              <a:spcAft>
                <a:spcPts val="0"/>
              </a:spcAft>
              <a:buClr>
                <a:srgbClr val="005677"/>
              </a:buClr>
              <a:buSzPts val="1300"/>
              <a:buFont typeface="Arial"/>
              <a:buNone/>
              <a:defRPr sz="1300">
                <a:solidFill>
                  <a:srgbClr val="005677"/>
                </a:solidFill>
              </a:defRPr>
            </a:lvl3pPr>
            <a:lvl4pPr indent="-228600" lvl="3" marL="1828800" algn="l">
              <a:lnSpc>
                <a:spcPct val="90000"/>
              </a:lnSpc>
              <a:spcBef>
                <a:spcPts val="400"/>
              </a:spcBef>
              <a:spcAft>
                <a:spcPts val="0"/>
              </a:spcAft>
              <a:buClr>
                <a:srgbClr val="005677"/>
              </a:buClr>
              <a:buSzPts val="1300"/>
              <a:buFont typeface="Arial"/>
              <a:buNone/>
              <a:defRPr sz="1300">
                <a:solidFill>
                  <a:srgbClr val="005677"/>
                </a:solidFill>
              </a:defRPr>
            </a:lvl4pPr>
            <a:lvl5pPr indent="-228600" lvl="4" marL="2286000" algn="l">
              <a:lnSpc>
                <a:spcPct val="90000"/>
              </a:lnSpc>
              <a:spcBef>
                <a:spcPts val="400"/>
              </a:spcBef>
              <a:spcAft>
                <a:spcPts val="0"/>
              </a:spcAft>
              <a:buClr>
                <a:srgbClr val="005677"/>
              </a:buClr>
              <a:buSzPts val="1300"/>
              <a:buFont typeface="Arial"/>
              <a:buNone/>
              <a:defRPr sz="1300">
                <a:solidFill>
                  <a:srgbClr val="005677"/>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8" name="Shape 18"/>
        <p:cNvGrpSpPr/>
        <p:nvPr/>
      </p:nvGrpSpPr>
      <p:grpSpPr>
        <a:xfrm>
          <a:off x="0" y="0"/>
          <a:ext cx="0" cy="0"/>
          <a:chOff x="0" y="0"/>
          <a:chExt cx="0" cy="0"/>
        </a:xfrm>
      </p:grpSpPr>
      <p:pic>
        <p:nvPicPr>
          <p:cNvPr descr="https://lh7-rt.googleusercontent.com/slidesz/AGV_vUceJdqhF56xIlPaYYfEzVRjrsnt-BY6_03-y2uuDDZPftapO9iKmJQoRmSD8Ari3dZBJr--cqUu5bMfK8qsmnRJeAR4jpK7BvdbrbC9UqjccLxNsvXtYILlVn_4-ofrdemH-ZQsRUdHuUX8WDW4YmCmPXYx8KKaQCWHQ6BjknmvqQ=s2048?key=me4DI1zu2lN9PXRnwQny8A" id="19" name="Google Shape;19;p12"/>
          <p:cNvPicPr preferRelativeResize="0"/>
          <p:nvPr/>
        </p:nvPicPr>
        <p:blipFill rotWithShape="1">
          <a:blip r:embed="rId2">
            <a:alphaModFix/>
          </a:blip>
          <a:srcRect b="0" l="0" r="0" t="0"/>
          <a:stretch/>
        </p:blipFill>
        <p:spPr>
          <a:xfrm>
            <a:off x="544286" y="1772332"/>
            <a:ext cx="2177142" cy="4572927"/>
          </a:xfrm>
          <a:prstGeom prst="rect">
            <a:avLst/>
          </a:prstGeom>
          <a:noFill/>
          <a:ln>
            <a:noFill/>
          </a:ln>
        </p:spPr>
      </p:pic>
      <p:pic>
        <p:nvPicPr>
          <p:cNvPr descr="https://lh7-rt.googleusercontent.com/slidesz/AGV_vUceJdqhF56xIlPaYYfEzVRjrsnt-BY6_03-y2uuDDZPftapO9iKmJQoRmSD8Ari3dZBJr--cqUu5bMfK8qsmnRJeAR4jpK7BvdbrbC9UqjccLxNsvXtYILlVn_4-ofrdemH-ZQsRUdHuUX8WDW4YmCmPXYx8KKaQCWHQ6BjknmvqQ=s2048?key=me4DI1zu2lN9PXRnwQny8A" id="20" name="Google Shape;20;p12"/>
          <p:cNvPicPr preferRelativeResize="0"/>
          <p:nvPr/>
        </p:nvPicPr>
        <p:blipFill rotWithShape="1">
          <a:blip r:embed="rId2">
            <a:alphaModFix/>
          </a:blip>
          <a:srcRect b="0" l="0" r="0" t="0"/>
          <a:stretch/>
        </p:blipFill>
        <p:spPr>
          <a:xfrm>
            <a:off x="0" y="1226194"/>
            <a:ext cx="9144003" cy="85536"/>
          </a:xfrm>
          <a:prstGeom prst="rect">
            <a:avLst/>
          </a:prstGeom>
          <a:noFill/>
          <a:ln>
            <a:noFill/>
          </a:ln>
        </p:spPr>
      </p:pic>
      <p:sp>
        <p:nvSpPr>
          <p:cNvPr id="21" name="Google Shape;21;p12"/>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Tahom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2"/>
          <p:cNvSpPr/>
          <p:nvPr>
            <p:ph idx="2" type="pic"/>
          </p:nvPr>
        </p:nvSpPr>
        <p:spPr>
          <a:xfrm>
            <a:off x="628650" y="1841978"/>
            <a:ext cx="1989300" cy="2173800"/>
          </a:xfrm>
          <a:prstGeom prst="rect">
            <a:avLst/>
          </a:prstGeom>
          <a:noFill/>
          <a:ln>
            <a:noFill/>
          </a:ln>
        </p:spPr>
      </p:sp>
      <p:sp>
        <p:nvSpPr>
          <p:cNvPr id="23" name="Google Shape;23;p12"/>
          <p:cNvSpPr/>
          <p:nvPr>
            <p:ph idx="3" type="pic"/>
          </p:nvPr>
        </p:nvSpPr>
        <p:spPr>
          <a:xfrm>
            <a:off x="628650" y="4101875"/>
            <a:ext cx="1989300" cy="2173800"/>
          </a:xfrm>
          <a:prstGeom prst="rect">
            <a:avLst/>
          </a:prstGeom>
          <a:noFill/>
          <a:ln>
            <a:noFill/>
          </a:ln>
        </p:spPr>
      </p:sp>
      <p:sp>
        <p:nvSpPr>
          <p:cNvPr id="24" name="Google Shape;24;p12"/>
          <p:cNvSpPr txBox="1"/>
          <p:nvPr>
            <p:ph idx="1" type="body"/>
          </p:nvPr>
        </p:nvSpPr>
        <p:spPr>
          <a:xfrm>
            <a:off x="2830286" y="1772332"/>
            <a:ext cx="5685000" cy="2243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 name="Google Shape;25;p12"/>
          <p:cNvSpPr txBox="1"/>
          <p:nvPr>
            <p:ph idx="4" type="body"/>
          </p:nvPr>
        </p:nvSpPr>
        <p:spPr>
          <a:xfrm>
            <a:off x="2830286" y="4101875"/>
            <a:ext cx="5685000" cy="22434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VALOR – Advancing Equity. Ending Sexual Violence." id="26" name="Google Shape;26;p12"/>
          <p:cNvPicPr preferRelativeResize="0"/>
          <p:nvPr/>
        </p:nvPicPr>
        <p:blipFill rotWithShape="1">
          <a:blip r:embed="rId3">
            <a:alphaModFix/>
          </a:blip>
          <a:srcRect b="0" l="0" r="0" t="0"/>
          <a:stretch/>
        </p:blipFill>
        <p:spPr>
          <a:xfrm>
            <a:off x="7710360" y="6406491"/>
            <a:ext cx="1292126" cy="380752"/>
          </a:xfrm>
          <a:prstGeom prst="rect">
            <a:avLst/>
          </a:prstGeom>
          <a:noFill/>
          <a:ln>
            <a:noFill/>
          </a:ln>
        </p:spPr>
      </p:pic>
      <p:pic>
        <p:nvPicPr>
          <p:cNvPr descr="jdi.FNL.horiz.jpg" id="27" name="Google Shape;27;p12"/>
          <p:cNvPicPr preferRelativeResize="0"/>
          <p:nvPr/>
        </p:nvPicPr>
        <p:blipFill rotWithShape="1">
          <a:blip r:embed="rId4">
            <a:alphaModFix/>
          </a:blip>
          <a:srcRect b="6036" l="0" r="6742" t="6983"/>
          <a:stretch/>
        </p:blipFill>
        <p:spPr>
          <a:xfrm>
            <a:off x="6243877" y="6431418"/>
            <a:ext cx="1309711" cy="359463"/>
          </a:xfrm>
          <a:prstGeom prst="rect">
            <a:avLst/>
          </a:prstGeom>
          <a:noFill/>
          <a:ln>
            <a:noFill/>
          </a:ln>
          <a:effectLst>
            <a:outerShdw blurRad="50800" sx="1000" rotWithShape="0" algn="ctr" dir="5400000" dist="50800" sy="1000">
              <a:srgbClr val="000000"/>
            </a:outerShdw>
          </a:effectLst>
        </p:spPr>
      </p:pic>
      <p:cxnSp>
        <p:nvCxnSpPr>
          <p:cNvPr id="28" name="Google Shape;28;p12"/>
          <p:cNvCxnSpPr/>
          <p:nvPr/>
        </p:nvCxnSpPr>
        <p:spPr>
          <a:xfrm>
            <a:off x="7630886" y="6406491"/>
            <a:ext cx="0" cy="380700"/>
          </a:xfrm>
          <a:prstGeom prst="straightConnector1">
            <a:avLst/>
          </a:prstGeom>
          <a:noFill/>
          <a:ln cap="flat" cmpd="sng" w="9525">
            <a:solidFill>
              <a:srgbClr val="ACB8CA"/>
            </a:solidFill>
            <a:prstDash val="solid"/>
            <a:miter lim="8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1_Content with Caption">
    <p:spTree>
      <p:nvGrpSpPr>
        <p:cNvPr id="186" name="Shape 186"/>
        <p:cNvGrpSpPr/>
        <p:nvPr/>
      </p:nvGrpSpPr>
      <p:grpSpPr>
        <a:xfrm>
          <a:off x="0" y="0"/>
          <a:ext cx="0" cy="0"/>
          <a:chOff x="0" y="0"/>
          <a:chExt cx="0" cy="0"/>
        </a:xfrm>
      </p:grpSpPr>
      <p:pic>
        <p:nvPicPr>
          <p:cNvPr id="187" name="Google Shape;187;g31682c8c8a7_0_337"/>
          <p:cNvPicPr preferRelativeResize="0"/>
          <p:nvPr/>
        </p:nvPicPr>
        <p:blipFill rotWithShape="1">
          <a:blip r:embed="rId2">
            <a:alphaModFix/>
          </a:blip>
          <a:srcRect b="0" l="25000" r="25000" t="0"/>
          <a:stretch/>
        </p:blipFill>
        <p:spPr>
          <a:xfrm>
            <a:off x="0" y="9961"/>
            <a:ext cx="4572000" cy="6858001"/>
          </a:xfrm>
          <a:prstGeom prst="rect">
            <a:avLst/>
          </a:prstGeom>
          <a:noFill/>
          <a:ln>
            <a:noFill/>
          </a:ln>
        </p:spPr>
      </p:pic>
      <p:sp>
        <p:nvSpPr>
          <p:cNvPr id="188" name="Google Shape;188;g31682c8c8a7_0_337"/>
          <p:cNvSpPr txBox="1"/>
          <p:nvPr>
            <p:ph idx="1" type="body"/>
          </p:nvPr>
        </p:nvSpPr>
        <p:spPr>
          <a:xfrm>
            <a:off x="4572000" y="421107"/>
            <a:ext cx="4095900" cy="5534700"/>
          </a:xfrm>
          <a:prstGeom prst="rect">
            <a:avLst/>
          </a:prstGeom>
          <a:noFill/>
          <a:ln>
            <a:noFill/>
          </a:ln>
        </p:spPr>
        <p:txBody>
          <a:bodyPr anchorCtr="0" anchor="ctr" bIns="38075" lIns="76200" spcFirstLastPara="1" rIns="0" wrap="square" tIns="38075">
            <a:noAutofit/>
          </a:bodyPr>
          <a:lstStyle>
            <a:lvl1pPr indent="-228600" lvl="0" marL="457200" algn="r">
              <a:lnSpc>
                <a:spcPct val="90000"/>
              </a:lnSpc>
              <a:spcBef>
                <a:spcPts val="800"/>
              </a:spcBef>
              <a:spcAft>
                <a:spcPts val="0"/>
              </a:spcAft>
              <a:buClr>
                <a:srgbClr val="53575A"/>
              </a:buClr>
              <a:buSzPts val="2500"/>
              <a:buNone/>
              <a:defRPr sz="2500">
                <a:solidFill>
                  <a:srgbClr val="53575A"/>
                </a:solidFill>
              </a:defRPr>
            </a:lvl1pPr>
            <a:lvl2pPr indent="-228600" lvl="1" marL="914400" algn="r">
              <a:lnSpc>
                <a:spcPct val="90000"/>
              </a:lnSpc>
              <a:spcBef>
                <a:spcPts val="400"/>
              </a:spcBef>
              <a:spcAft>
                <a:spcPts val="0"/>
              </a:spcAft>
              <a:buClr>
                <a:srgbClr val="00A6CE"/>
              </a:buClr>
              <a:buSzPts val="2300"/>
              <a:buNone/>
              <a:defRPr sz="2300">
                <a:solidFill>
                  <a:srgbClr val="00A6CE"/>
                </a:solidFill>
              </a:defRPr>
            </a:lvl2pPr>
            <a:lvl3pPr indent="-228600" lvl="2" marL="1371600" algn="r">
              <a:lnSpc>
                <a:spcPct val="90000"/>
              </a:lnSpc>
              <a:spcBef>
                <a:spcPts val="400"/>
              </a:spcBef>
              <a:spcAft>
                <a:spcPts val="0"/>
              </a:spcAft>
              <a:buClr>
                <a:srgbClr val="00A6CE"/>
              </a:buClr>
              <a:buSzPts val="2300"/>
              <a:buNone/>
              <a:defRPr sz="2300">
                <a:solidFill>
                  <a:srgbClr val="00A6CE"/>
                </a:solidFill>
              </a:defRPr>
            </a:lvl3pPr>
            <a:lvl4pPr indent="-228600" lvl="3" marL="1828800" algn="r">
              <a:lnSpc>
                <a:spcPct val="90000"/>
              </a:lnSpc>
              <a:spcBef>
                <a:spcPts val="400"/>
              </a:spcBef>
              <a:spcAft>
                <a:spcPts val="0"/>
              </a:spcAft>
              <a:buClr>
                <a:srgbClr val="00A6CE"/>
              </a:buClr>
              <a:buSzPts val="2300"/>
              <a:buNone/>
              <a:defRPr sz="2300">
                <a:solidFill>
                  <a:srgbClr val="00A6CE"/>
                </a:solidFill>
              </a:defRPr>
            </a:lvl4pPr>
            <a:lvl5pPr indent="-228600" lvl="4" marL="2286000" algn="r">
              <a:lnSpc>
                <a:spcPct val="90000"/>
              </a:lnSpc>
              <a:spcBef>
                <a:spcPts val="400"/>
              </a:spcBef>
              <a:spcAft>
                <a:spcPts val="0"/>
              </a:spcAft>
              <a:buClr>
                <a:srgbClr val="00A6CE"/>
              </a:buClr>
              <a:buSzPts val="2300"/>
              <a:buNone/>
              <a:defRPr sz="2300">
                <a:solidFill>
                  <a:srgbClr val="00A6CE"/>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89" name="Google Shape;189;g31682c8c8a7_0_337"/>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Advancing Equity. Ending Sexual Violence.</a:t>
            </a:r>
            <a:endParaRPr b="0" i="0" sz="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1_Section Header">
    <p:bg>
      <p:bgPr>
        <a:solidFill>
          <a:srgbClr val="F1F1F1"/>
        </a:solidFill>
      </p:bgPr>
    </p:bg>
    <p:spTree>
      <p:nvGrpSpPr>
        <p:cNvPr id="190" name="Shape 190"/>
        <p:cNvGrpSpPr/>
        <p:nvPr/>
      </p:nvGrpSpPr>
      <p:grpSpPr>
        <a:xfrm>
          <a:off x="0" y="0"/>
          <a:ext cx="0" cy="0"/>
          <a:chOff x="0" y="0"/>
          <a:chExt cx="0" cy="0"/>
        </a:xfrm>
      </p:grpSpPr>
      <p:sp>
        <p:nvSpPr>
          <p:cNvPr id="191" name="Google Shape;191;g31682c8c8a7_0_341"/>
          <p:cNvSpPr txBox="1"/>
          <p:nvPr>
            <p:ph type="title"/>
          </p:nvPr>
        </p:nvSpPr>
        <p:spPr>
          <a:xfrm>
            <a:off x="623888" y="1751738"/>
            <a:ext cx="7886700" cy="989100"/>
          </a:xfrm>
          <a:prstGeom prst="rect">
            <a:avLst/>
          </a:prstGeom>
          <a:noFill/>
          <a:ln>
            <a:noFill/>
          </a:ln>
        </p:spPr>
        <p:txBody>
          <a:bodyPr anchorCtr="0" anchor="b" bIns="38075" lIns="76200" spcFirstLastPara="1" rIns="76200" wrap="square" tIns="38075">
            <a:spAutoFit/>
          </a:bodyPr>
          <a:lstStyle>
            <a:lvl1pPr lvl="0" algn="l">
              <a:lnSpc>
                <a:spcPct val="90000"/>
              </a:lnSpc>
              <a:spcBef>
                <a:spcPts val="0"/>
              </a:spcBef>
              <a:spcAft>
                <a:spcPts val="0"/>
              </a:spcAft>
              <a:buClr>
                <a:srgbClr val="49B5FF"/>
              </a:buClr>
              <a:buSzPts val="4000"/>
              <a:buFont typeface="Avenir"/>
              <a:buNone/>
              <a:defRPr sz="4800">
                <a:solidFill>
                  <a:srgbClr val="49B5FF"/>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192" name="Google Shape;192;g31682c8c8a7_0_341"/>
          <p:cNvSpPr txBox="1"/>
          <p:nvPr>
            <p:ph idx="1" type="body"/>
          </p:nvPr>
        </p:nvSpPr>
        <p:spPr>
          <a:xfrm>
            <a:off x="623888" y="2766110"/>
            <a:ext cx="7886700" cy="1500900"/>
          </a:xfrm>
          <a:prstGeom prst="rect">
            <a:avLst/>
          </a:prstGeom>
          <a:noFill/>
          <a:ln>
            <a:noFill/>
          </a:ln>
        </p:spPr>
        <p:txBody>
          <a:bodyPr anchorCtr="0" anchor="t" bIns="38075" lIns="76200" spcFirstLastPara="1" rIns="76200" wrap="square" tIns="38075">
            <a:normAutofit/>
          </a:bodyPr>
          <a:lstStyle>
            <a:lvl1pPr indent="-228600" lvl="0" marL="457200" algn="l">
              <a:lnSpc>
                <a:spcPct val="90000"/>
              </a:lnSpc>
              <a:spcBef>
                <a:spcPts val="1000"/>
              </a:spcBef>
              <a:spcAft>
                <a:spcPts val="0"/>
              </a:spcAft>
              <a:buClr>
                <a:schemeClr val="lt1"/>
              </a:buClr>
              <a:buSzPts val="2000"/>
              <a:buNone/>
              <a:defRPr sz="2400">
                <a:solidFill>
                  <a:schemeClr val="lt1"/>
                </a:solidFill>
              </a:defRPr>
            </a:lvl1pPr>
            <a:lvl2pPr indent="-228600" lvl="1" marL="914400" algn="l">
              <a:lnSpc>
                <a:spcPct val="90000"/>
              </a:lnSpc>
              <a:spcBef>
                <a:spcPts val="500"/>
              </a:spcBef>
              <a:spcAft>
                <a:spcPts val="0"/>
              </a:spcAft>
              <a:buClr>
                <a:srgbClr val="888888"/>
              </a:buClr>
              <a:buSzPts val="1700"/>
              <a:buNone/>
              <a:defRPr sz="2000">
                <a:solidFill>
                  <a:srgbClr val="888888"/>
                </a:solidFill>
              </a:defRPr>
            </a:lvl2pPr>
            <a:lvl3pPr indent="-228600" lvl="2" marL="1371600" algn="l">
              <a:lnSpc>
                <a:spcPct val="90000"/>
              </a:lnSpc>
              <a:spcBef>
                <a:spcPts val="500"/>
              </a:spcBef>
              <a:spcAft>
                <a:spcPts val="0"/>
              </a:spcAft>
              <a:buClr>
                <a:srgbClr val="888888"/>
              </a:buClr>
              <a:buSzPts val="1500"/>
              <a:buNone/>
              <a:defRPr sz="1800">
                <a:solidFill>
                  <a:srgbClr val="888888"/>
                </a:solidFill>
              </a:defRPr>
            </a:lvl3pPr>
            <a:lvl4pPr indent="-228600" lvl="3" marL="1828800" algn="l">
              <a:lnSpc>
                <a:spcPct val="90000"/>
              </a:lnSpc>
              <a:spcBef>
                <a:spcPts val="500"/>
              </a:spcBef>
              <a:spcAft>
                <a:spcPts val="0"/>
              </a:spcAft>
              <a:buClr>
                <a:srgbClr val="888888"/>
              </a:buClr>
              <a:buSzPts val="1300"/>
              <a:buNone/>
              <a:defRPr sz="1600">
                <a:solidFill>
                  <a:srgbClr val="888888"/>
                </a:solidFill>
              </a:defRPr>
            </a:lvl4pPr>
            <a:lvl5pPr indent="-228600" lvl="4" marL="2286000" algn="l">
              <a:lnSpc>
                <a:spcPct val="90000"/>
              </a:lnSpc>
              <a:spcBef>
                <a:spcPts val="500"/>
              </a:spcBef>
              <a:spcAft>
                <a:spcPts val="0"/>
              </a:spcAft>
              <a:buClr>
                <a:srgbClr val="888888"/>
              </a:buClr>
              <a:buSzPts val="1300"/>
              <a:buNone/>
              <a:defRPr sz="1600">
                <a:solidFill>
                  <a:srgbClr val="888888"/>
                </a:solidFill>
              </a:defRPr>
            </a:lvl5pPr>
            <a:lvl6pPr indent="-228600" lvl="5" marL="2743200" algn="l">
              <a:lnSpc>
                <a:spcPct val="90000"/>
              </a:lnSpc>
              <a:spcBef>
                <a:spcPts val="500"/>
              </a:spcBef>
              <a:spcAft>
                <a:spcPts val="0"/>
              </a:spcAft>
              <a:buClr>
                <a:srgbClr val="888888"/>
              </a:buClr>
              <a:buSzPts val="1300"/>
              <a:buNone/>
              <a:defRPr sz="1600">
                <a:solidFill>
                  <a:srgbClr val="888888"/>
                </a:solidFill>
              </a:defRPr>
            </a:lvl6pPr>
            <a:lvl7pPr indent="-228600" lvl="6" marL="3200400" algn="l">
              <a:lnSpc>
                <a:spcPct val="90000"/>
              </a:lnSpc>
              <a:spcBef>
                <a:spcPts val="500"/>
              </a:spcBef>
              <a:spcAft>
                <a:spcPts val="0"/>
              </a:spcAft>
              <a:buClr>
                <a:srgbClr val="888888"/>
              </a:buClr>
              <a:buSzPts val="1300"/>
              <a:buNone/>
              <a:defRPr sz="1600">
                <a:solidFill>
                  <a:srgbClr val="888888"/>
                </a:solidFill>
              </a:defRPr>
            </a:lvl7pPr>
            <a:lvl8pPr indent="-228600" lvl="7" marL="3657600" algn="l">
              <a:lnSpc>
                <a:spcPct val="90000"/>
              </a:lnSpc>
              <a:spcBef>
                <a:spcPts val="500"/>
              </a:spcBef>
              <a:spcAft>
                <a:spcPts val="0"/>
              </a:spcAft>
              <a:buClr>
                <a:srgbClr val="888888"/>
              </a:buClr>
              <a:buSzPts val="1300"/>
              <a:buNone/>
              <a:defRPr sz="1600">
                <a:solidFill>
                  <a:srgbClr val="888888"/>
                </a:solidFill>
              </a:defRPr>
            </a:lvl8pPr>
            <a:lvl9pPr indent="-228600" lvl="8" marL="4114800" algn="l">
              <a:lnSpc>
                <a:spcPct val="90000"/>
              </a:lnSpc>
              <a:spcBef>
                <a:spcPts val="500"/>
              </a:spcBef>
              <a:spcAft>
                <a:spcPts val="0"/>
              </a:spcAft>
              <a:buClr>
                <a:srgbClr val="888888"/>
              </a:buClr>
              <a:buSzPts val="1300"/>
              <a:buNone/>
              <a:defRPr sz="1600">
                <a:solidFill>
                  <a:srgbClr val="888888"/>
                </a:solidFill>
              </a:defRPr>
            </a:lvl9pPr>
          </a:lstStyle>
          <a:p/>
        </p:txBody>
      </p:sp>
      <p:sp>
        <p:nvSpPr>
          <p:cNvPr id="193" name="Google Shape;193;g31682c8c8a7_0_341"/>
          <p:cNvSpPr/>
          <p:nvPr/>
        </p:nvSpPr>
        <p:spPr>
          <a:xfrm>
            <a:off x="6770598" y="0"/>
            <a:ext cx="2373600" cy="6858000"/>
          </a:xfrm>
          <a:prstGeom prst="rect">
            <a:avLst/>
          </a:prstGeom>
          <a:solidFill>
            <a:srgbClr val="00A6CE"/>
          </a:solidFill>
          <a:ln>
            <a:noFill/>
          </a:ln>
        </p:spPr>
        <p:txBody>
          <a:bodyPr anchorCtr="0" anchor="ctr" bIns="38075" lIns="76200" spcFirstLastPara="1" rIns="76200" wrap="square" tIns="380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Calibri"/>
              <a:ea typeface="Calibri"/>
              <a:cs typeface="Calibri"/>
              <a:sym typeface="Calibri"/>
            </a:endParaRPr>
          </a:p>
        </p:txBody>
      </p:sp>
      <p:sp>
        <p:nvSpPr>
          <p:cNvPr id="194" name="Google Shape;194;g31682c8c8a7_0_341"/>
          <p:cNvSpPr/>
          <p:nvPr/>
        </p:nvSpPr>
        <p:spPr>
          <a:xfrm>
            <a:off x="-9523" y="0"/>
            <a:ext cx="6888000" cy="6858000"/>
          </a:xfrm>
          <a:prstGeom prst="rect">
            <a:avLst/>
          </a:prstGeom>
          <a:solidFill>
            <a:srgbClr val="53575A"/>
          </a:solidFill>
          <a:ln>
            <a:noFill/>
          </a:ln>
        </p:spPr>
        <p:txBody>
          <a:bodyPr anchorCtr="0" anchor="ctr" bIns="38075" lIns="76200" spcFirstLastPara="1" rIns="76200" wrap="square" tIns="380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Calibri"/>
              <a:ea typeface="Calibri"/>
              <a:cs typeface="Calibri"/>
              <a:sym typeface="Calibri"/>
            </a:endParaRPr>
          </a:p>
        </p:txBody>
      </p:sp>
      <p:pic>
        <p:nvPicPr>
          <p:cNvPr descr="A black and white logo&#10;&#10;Description automatically generated with low confidence" id="195" name="Google Shape;195;g31682c8c8a7_0_341"/>
          <p:cNvPicPr preferRelativeResize="0"/>
          <p:nvPr/>
        </p:nvPicPr>
        <p:blipFill rotWithShape="1">
          <a:blip r:embed="rId2">
            <a:alphaModFix/>
          </a:blip>
          <a:srcRect b="0" l="0" r="0" t="0"/>
          <a:stretch/>
        </p:blipFill>
        <p:spPr>
          <a:xfrm>
            <a:off x="7295744" y="6237944"/>
            <a:ext cx="1372702" cy="207431"/>
          </a:xfrm>
          <a:prstGeom prst="rect">
            <a:avLst/>
          </a:prstGeom>
          <a:noFill/>
          <a:ln>
            <a:noFill/>
          </a:ln>
        </p:spPr>
      </p:pic>
      <p:sp>
        <p:nvSpPr>
          <p:cNvPr id="196" name="Google Shape;196;g31682c8c8a7_0_341"/>
          <p:cNvSpPr/>
          <p:nvPr>
            <p:ph idx="2" type="pic"/>
          </p:nvPr>
        </p:nvSpPr>
        <p:spPr>
          <a:xfrm>
            <a:off x="5130823" y="6096001"/>
            <a:ext cx="1689300" cy="626100"/>
          </a:xfrm>
          <a:prstGeom prst="rect">
            <a:avLst/>
          </a:prstGeom>
          <a:noFill/>
          <a:ln>
            <a:noFill/>
          </a:ln>
        </p:spPr>
      </p:sp>
      <p:pic>
        <p:nvPicPr>
          <p:cNvPr descr="Shape, arrow&#10;&#10;Description automatically generated" id="197" name="Google Shape;197;g31682c8c8a7_0_341"/>
          <p:cNvPicPr preferRelativeResize="0"/>
          <p:nvPr/>
        </p:nvPicPr>
        <p:blipFill rotWithShape="1">
          <a:blip r:embed="rId3">
            <a:alphaModFix amt="48000"/>
          </a:blip>
          <a:srcRect b="0" l="0" r="0" t="5285"/>
          <a:stretch/>
        </p:blipFill>
        <p:spPr>
          <a:xfrm>
            <a:off x="563590" y="0"/>
            <a:ext cx="1952694" cy="2857085"/>
          </a:xfrm>
          <a:prstGeom prst="rect">
            <a:avLst/>
          </a:prstGeom>
          <a:noFill/>
          <a:ln>
            <a:noFill/>
          </a:ln>
        </p:spPr>
      </p:pic>
      <p:sp>
        <p:nvSpPr>
          <p:cNvPr id="198" name="Google Shape;198;g31682c8c8a7_0_341"/>
          <p:cNvSpPr txBox="1"/>
          <p:nvPr>
            <p:ph idx="3" type="body"/>
          </p:nvPr>
        </p:nvSpPr>
        <p:spPr>
          <a:xfrm>
            <a:off x="1140323" y="1097259"/>
            <a:ext cx="5053500" cy="1759500"/>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800"/>
              </a:spcBef>
              <a:spcAft>
                <a:spcPts val="0"/>
              </a:spcAft>
              <a:buClr>
                <a:schemeClr val="lt1"/>
              </a:buClr>
              <a:buSzPts val="3300"/>
              <a:buNone/>
              <a:defRPr b="0" i="0" sz="3300">
                <a:solidFill>
                  <a:schemeClr val="lt1"/>
                </a:solidFill>
                <a:latin typeface="Calibri"/>
                <a:ea typeface="Calibri"/>
                <a:cs typeface="Calibri"/>
                <a:sym typeface="Calibri"/>
              </a:defRPr>
            </a:lvl1pPr>
            <a:lvl2pPr indent="-228600" lvl="1" marL="914400" algn="l">
              <a:lnSpc>
                <a:spcPct val="90000"/>
              </a:lnSpc>
              <a:spcBef>
                <a:spcPts val="400"/>
              </a:spcBef>
              <a:spcAft>
                <a:spcPts val="0"/>
              </a:spcAft>
              <a:buClr>
                <a:schemeClr val="lt1"/>
              </a:buClr>
              <a:buSzPts val="3000"/>
              <a:buNone/>
              <a:defRPr sz="3000">
                <a:solidFill>
                  <a:schemeClr val="lt1"/>
                </a:solidFill>
              </a:defRPr>
            </a:lvl2pPr>
            <a:lvl3pPr indent="-228600" lvl="2" marL="1371600" algn="l">
              <a:lnSpc>
                <a:spcPct val="90000"/>
              </a:lnSpc>
              <a:spcBef>
                <a:spcPts val="400"/>
              </a:spcBef>
              <a:spcAft>
                <a:spcPts val="0"/>
              </a:spcAft>
              <a:buClr>
                <a:schemeClr val="lt1"/>
              </a:buClr>
              <a:buSzPts val="3000"/>
              <a:buNone/>
              <a:defRPr sz="3000">
                <a:solidFill>
                  <a:schemeClr val="lt1"/>
                </a:solidFill>
              </a:defRPr>
            </a:lvl3pPr>
            <a:lvl4pPr indent="-228600" lvl="3" marL="1828800" algn="l">
              <a:lnSpc>
                <a:spcPct val="90000"/>
              </a:lnSpc>
              <a:spcBef>
                <a:spcPts val="400"/>
              </a:spcBef>
              <a:spcAft>
                <a:spcPts val="0"/>
              </a:spcAft>
              <a:buClr>
                <a:schemeClr val="lt1"/>
              </a:buClr>
              <a:buSzPts val="3000"/>
              <a:buNone/>
              <a:defRPr sz="3000">
                <a:solidFill>
                  <a:schemeClr val="lt1"/>
                </a:solidFill>
              </a:defRPr>
            </a:lvl4pPr>
            <a:lvl5pPr indent="-228600" lvl="4" marL="2286000" algn="l">
              <a:lnSpc>
                <a:spcPct val="90000"/>
              </a:lnSpc>
              <a:spcBef>
                <a:spcPts val="400"/>
              </a:spcBef>
              <a:spcAft>
                <a:spcPts val="0"/>
              </a:spcAft>
              <a:buClr>
                <a:schemeClr val="lt1"/>
              </a:buClr>
              <a:buSzPts val="3000"/>
              <a:buNone/>
              <a:defRPr sz="3000">
                <a:solidFill>
                  <a:schemeClr val="lt1"/>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199" name="Google Shape;199;g31682c8c8a7_0_341"/>
          <p:cNvSpPr txBox="1"/>
          <p:nvPr>
            <p:ph idx="4" type="body"/>
          </p:nvPr>
        </p:nvSpPr>
        <p:spPr>
          <a:xfrm>
            <a:off x="1140910" y="2929247"/>
            <a:ext cx="5053500" cy="16224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800"/>
              </a:spcBef>
              <a:spcAft>
                <a:spcPts val="0"/>
              </a:spcAft>
              <a:buClr>
                <a:srgbClr val="00A6CE"/>
              </a:buClr>
              <a:buSzPts val="1700"/>
              <a:buNone/>
              <a:defRPr b="1" sz="1700">
                <a:solidFill>
                  <a:srgbClr val="00A6CE"/>
                </a:solidFill>
              </a:defRPr>
            </a:lvl1pPr>
            <a:lvl2pPr indent="-228600" lvl="1" marL="914400" algn="l">
              <a:lnSpc>
                <a:spcPct val="90000"/>
              </a:lnSpc>
              <a:spcBef>
                <a:spcPts val="400"/>
              </a:spcBef>
              <a:spcAft>
                <a:spcPts val="0"/>
              </a:spcAft>
              <a:buClr>
                <a:srgbClr val="00A6CE"/>
              </a:buClr>
              <a:buSzPts val="2000"/>
              <a:buNone/>
              <a:defRPr sz="2000">
                <a:solidFill>
                  <a:srgbClr val="00A6CE"/>
                </a:solidFill>
              </a:defRPr>
            </a:lvl2pPr>
            <a:lvl3pPr indent="-228600" lvl="2" marL="1371600" algn="l">
              <a:lnSpc>
                <a:spcPct val="90000"/>
              </a:lnSpc>
              <a:spcBef>
                <a:spcPts val="400"/>
              </a:spcBef>
              <a:spcAft>
                <a:spcPts val="0"/>
              </a:spcAft>
              <a:buClr>
                <a:srgbClr val="00A6CE"/>
              </a:buClr>
              <a:buSzPts val="2000"/>
              <a:buNone/>
              <a:defRPr sz="2000">
                <a:solidFill>
                  <a:srgbClr val="00A6CE"/>
                </a:solidFill>
              </a:defRPr>
            </a:lvl3pPr>
            <a:lvl4pPr indent="-228600" lvl="3" marL="1828800" algn="l">
              <a:lnSpc>
                <a:spcPct val="90000"/>
              </a:lnSpc>
              <a:spcBef>
                <a:spcPts val="400"/>
              </a:spcBef>
              <a:spcAft>
                <a:spcPts val="0"/>
              </a:spcAft>
              <a:buClr>
                <a:srgbClr val="00A6CE"/>
              </a:buClr>
              <a:buSzPts val="2000"/>
              <a:buNone/>
              <a:defRPr sz="2000">
                <a:solidFill>
                  <a:srgbClr val="00A6CE"/>
                </a:solidFill>
              </a:defRPr>
            </a:lvl4pPr>
            <a:lvl5pPr indent="-228600" lvl="4" marL="2286000" algn="l">
              <a:lnSpc>
                <a:spcPct val="90000"/>
              </a:lnSpc>
              <a:spcBef>
                <a:spcPts val="400"/>
              </a:spcBef>
              <a:spcAft>
                <a:spcPts val="0"/>
              </a:spcAft>
              <a:buClr>
                <a:srgbClr val="00A6CE"/>
              </a:buClr>
              <a:buSzPts val="2000"/>
              <a:buNone/>
              <a:defRPr sz="2000">
                <a:solidFill>
                  <a:srgbClr val="00A6CE"/>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200" name="Google Shape;200;g31682c8c8a7_0_341"/>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Advancing Equity. Ending Sexual Violence.</a:t>
            </a:r>
            <a:endParaRPr b="0" i="0" sz="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2">
    <p:spTree>
      <p:nvGrpSpPr>
        <p:cNvPr id="201" name="Shape 201"/>
        <p:cNvGrpSpPr/>
        <p:nvPr/>
      </p:nvGrpSpPr>
      <p:grpSpPr>
        <a:xfrm>
          <a:off x="0" y="0"/>
          <a:ext cx="0" cy="0"/>
          <a:chOff x="0" y="0"/>
          <a:chExt cx="0" cy="0"/>
        </a:xfrm>
      </p:grpSpPr>
      <p:sp>
        <p:nvSpPr>
          <p:cNvPr id="202" name="Google Shape;202;g31682c8c8a7_0_352"/>
          <p:cNvSpPr/>
          <p:nvPr>
            <p:ph idx="2" type="pic"/>
          </p:nvPr>
        </p:nvSpPr>
        <p:spPr>
          <a:xfrm>
            <a:off x="4572000" y="-1"/>
            <a:ext cx="4572000" cy="5916900"/>
          </a:xfrm>
          <a:prstGeom prst="rect">
            <a:avLst/>
          </a:prstGeom>
          <a:noFill/>
          <a:ln>
            <a:noFill/>
          </a:ln>
        </p:spPr>
      </p:sp>
      <p:sp>
        <p:nvSpPr>
          <p:cNvPr id="203" name="Google Shape;203;g31682c8c8a7_0_352"/>
          <p:cNvSpPr/>
          <p:nvPr/>
        </p:nvSpPr>
        <p:spPr>
          <a:xfrm>
            <a:off x="0" y="0"/>
            <a:ext cx="4572000" cy="6858000"/>
          </a:xfrm>
          <a:prstGeom prst="rect">
            <a:avLst/>
          </a:prstGeom>
          <a:solidFill>
            <a:srgbClr val="00A6CE"/>
          </a:solidFill>
          <a:ln>
            <a:noFill/>
          </a:ln>
        </p:spPr>
        <p:txBody>
          <a:bodyPr anchorCtr="0" anchor="ctr" bIns="38075" lIns="76200" spcFirstLastPara="1" rIns="76200" wrap="square" tIns="380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Calibri"/>
              <a:ea typeface="Calibri"/>
              <a:cs typeface="Calibri"/>
              <a:sym typeface="Calibri"/>
            </a:endParaRPr>
          </a:p>
        </p:txBody>
      </p:sp>
      <p:pic>
        <p:nvPicPr>
          <p:cNvPr descr="Logo&#10;&#10;Description automatically generated" id="204" name="Google Shape;204;g31682c8c8a7_0_352"/>
          <p:cNvPicPr preferRelativeResize="0"/>
          <p:nvPr/>
        </p:nvPicPr>
        <p:blipFill rotWithShape="1">
          <a:blip r:embed="rId2">
            <a:alphaModFix/>
          </a:blip>
          <a:srcRect b="0" l="0" r="0" t="0"/>
          <a:stretch/>
        </p:blipFill>
        <p:spPr>
          <a:xfrm>
            <a:off x="7328534" y="6242752"/>
            <a:ext cx="1348019" cy="203701"/>
          </a:xfrm>
          <a:prstGeom prst="rect">
            <a:avLst/>
          </a:prstGeom>
          <a:noFill/>
          <a:ln>
            <a:noFill/>
          </a:ln>
        </p:spPr>
      </p:pic>
      <p:sp>
        <p:nvSpPr>
          <p:cNvPr id="205" name="Google Shape;205;g31682c8c8a7_0_352"/>
          <p:cNvSpPr/>
          <p:nvPr>
            <p:ph idx="3" type="pic"/>
          </p:nvPr>
        </p:nvSpPr>
        <p:spPr>
          <a:xfrm>
            <a:off x="5005917" y="6106654"/>
            <a:ext cx="1860000" cy="546900"/>
          </a:xfrm>
          <a:prstGeom prst="rect">
            <a:avLst/>
          </a:prstGeom>
          <a:noFill/>
          <a:ln>
            <a:noFill/>
          </a:ln>
        </p:spPr>
      </p:sp>
      <p:sp>
        <p:nvSpPr>
          <p:cNvPr id="206" name="Google Shape;206;g31682c8c8a7_0_352"/>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Advancing Equity. Ending Sexual Violence.</a:t>
            </a:r>
            <a:endParaRPr b="0" i="0" sz="800" u="none" cap="none" strike="noStrike">
              <a:solidFill>
                <a:schemeClr val="lt1"/>
              </a:solidFill>
              <a:latin typeface="Calibri"/>
              <a:ea typeface="Calibri"/>
              <a:cs typeface="Calibri"/>
              <a:sym typeface="Calibri"/>
            </a:endParaRPr>
          </a:p>
        </p:txBody>
      </p:sp>
      <p:sp>
        <p:nvSpPr>
          <p:cNvPr id="207" name="Google Shape;207;g31682c8c8a7_0_352"/>
          <p:cNvSpPr txBox="1"/>
          <p:nvPr>
            <p:ph type="ctrTitle"/>
          </p:nvPr>
        </p:nvSpPr>
        <p:spPr>
          <a:xfrm>
            <a:off x="0" y="2641600"/>
            <a:ext cx="4572000" cy="625500"/>
          </a:xfrm>
          <a:prstGeom prst="rect">
            <a:avLst/>
          </a:prstGeom>
          <a:noFill/>
          <a:ln>
            <a:noFill/>
          </a:ln>
        </p:spPr>
        <p:txBody>
          <a:bodyPr anchorCtr="0" anchor="t" bIns="38075" lIns="0" spcFirstLastPara="1" rIns="76200" wrap="square" tIns="38075">
            <a:spAutoFit/>
          </a:bodyPr>
          <a:lstStyle>
            <a:lvl1pPr lvl="0" algn="ctr">
              <a:lnSpc>
                <a:spcPct val="90000"/>
              </a:lnSpc>
              <a:spcBef>
                <a:spcPts val="0"/>
              </a:spcBef>
              <a:spcAft>
                <a:spcPts val="0"/>
              </a:spcAft>
              <a:buClr>
                <a:schemeClr val="dk1"/>
              </a:buClr>
              <a:buSzPts val="5000"/>
              <a:buFont typeface="Avenir"/>
              <a:buNone/>
              <a:defRPr b="0" i="0" sz="2800">
                <a:solidFill>
                  <a:schemeClr val="lt1"/>
                </a:solidFill>
                <a:latin typeface="Calibri"/>
                <a:ea typeface="Calibri"/>
                <a:cs typeface="Calibri"/>
                <a:sym typeface="Calibri"/>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208" name="Google Shape;208;g31682c8c8a7_0_352"/>
          <p:cNvSpPr txBox="1"/>
          <p:nvPr>
            <p:ph idx="1" type="subTitle"/>
          </p:nvPr>
        </p:nvSpPr>
        <p:spPr>
          <a:xfrm>
            <a:off x="0" y="3291840"/>
            <a:ext cx="4572000" cy="871200"/>
          </a:xfrm>
          <a:prstGeom prst="rect">
            <a:avLst/>
          </a:prstGeom>
          <a:noFill/>
          <a:ln>
            <a:noFill/>
          </a:ln>
        </p:spPr>
        <p:txBody>
          <a:bodyPr anchorCtr="0" anchor="t" bIns="38075" lIns="0" spcFirstLastPara="1" rIns="0" wrap="square" tIns="0">
            <a:normAutofit/>
          </a:bodyPr>
          <a:lstStyle>
            <a:lvl1pPr lvl="0" algn="ctr">
              <a:lnSpc>
                <a:spcPct val="90000"/>
              </a:lnSpc>
              <a:spcBef>
                <a:spcPts val="1000"/>
              </a:spcBef>
              <a:spcAft>
                <a:spcPts val="0"/>
              </a:spcAft>
              <a:buClr>
                <a:schemeClr val="dk1"/>
              </a:buClr>
              <a:buSzPts val="2000"/>
              <a:buNone/>
              <a:defRPr sz="1500">
                <a:solidFill>
                  <a:srgbClr val="53575A"/>
                </a:solidFill>
              </a:defRPr>
            </a:lvl1pPr>
            <a:lvl2pPr lvl="1" algn="ctr">
              <a:lnSpc>
                <a:spcPct val="90000"/>
              </a:lnSpc>
              <a:spcBef>
                <a:spcPts val="500"/>
              </a:spcBef>
              <a:spcAft>
                <a:spcPts val="0"/>
              </a:spcAft>
              <a:buClr>
                <a:schemeClr val="dk1"/>
              </a:buClr>
              <a:buSzPts val="1700"/>
              <a:buNone/>
              <a:defRPr sz="2000"/>
            </a:lvl2pPr>
            <a:lvl3pPr lvl="2" algn="ctr">
              <a:lnSpc>
                <a:spcPct val="90000"/>
              </a:lnSpc>
              <a:spcBef>
                <a:spcPts val="500"/>
              </a:spcBef>
              <a:spcAft>
                <a:spcPts val="0"/>
              </a:spcAft>
              <a:buClr>
                <a:schemeClr val="dk1"/>
              </a:buClr>
              <a:buSzPts val="1500"/>
              <a:buNone/>
              <a:defRPr sz="1800"/>
            </a:lvl3pPr>
            <a:lvl4pPr lvl="3" algn="ctr">
              <a:lnSpc>
                <a:spcPct val="90000"/>
              </a:lnSpc>
              <a:spcBef>
                <a:spcPts val="500"/>
              </a:spcBef>
              <a:spcAft>
                <a:spcPts val="0"/>
              </a:spcAft>
              <a:buClr>
                <a:schemeClr val="dk1"/>
              </a:buClr>
              <a:buSzPts val="1300"/>
              <a:buNone/>
              <a:defRPr sz="1600"/>
            </a:lvl4pPr>
            <a:lvl5pPr lvl="4" algn="ctr">
              <a:lnSpc>
                <a:spcPct val="90000"/>
              </a:lnSpc>
              <a:spcBef>
                <a:spcPts val="500"/>
              </a:spcBef>
              <a:spcAft>
                <a:spcPts val="0"/>
              </a:spcAft>
              <a:buClr>
                <a:schemeClr val="dk1"/>
              </a:buClr>
              <a:buSzPts val="1300"/>
              <a:buNone/>
              <a:defRPr sz="1600"/>
            </a:lvl5pPr>
            <a:lvl6pPr lvl="5" algn="ctr">
              <a:lnSpc>
                <a:spcPct val="90000"/>
              </a:lnSpc>
              <a:spcBef>
                <a:spcPts val="500"/>
              </a:spcBef>
              <a:spcAft>
                <a:spcPts val="0"/>
              </a:spcAft>
              <a:buClr>
                <a:schemeClr val="dk1"/>
              </a:buClr>
              <a:buSzPts val="1300"/>
              <a:buNone/>
              <a:defRPr sz="1600"/>
            </a:lvl6pPr>
            <a:lvl7pPr lvl="6" algn="ctr">
              <a:lnSpc>
                <a:spcPct val="90000"/>
              </a:lnSpc>
              <a:spcBef>
                <a:spcPts val="500"/>
              </a:spcBef>
              <a:spcAft>
                <a:spcPts val="0"/>
              </a:spcAft>
              <a:buClr>
                <a:schemeClr val="dk1"/>
              </a:buClr>
              <a:buSzPts val="1300"/>
              <a:buNone/>
              <a:defRPr sz="1600"/>
            </a:lvl7pPr>
            <a:lvl8pPr lvl="7" algn="ctr">
              <a:lnSpc>
                <a:spcPct val="90000"/>
              </a:lnSpc>
              <a:spcBef>
                <a:spcPts val="500"/>
              </a:spcBef>
              <a:spcAft>
                <a:spcPts val="0"/>
              </a:spcAft>
              <a:buClr>
                <a:schemeClr val="dk1"/>
              </a:buClr>
              <a:buSzPts val="1300"/>
              <a:buNone/>
              <a:defRPr sz="1600"/>
            </a:lvl8pPr>
            <a:lvl9pPr lvl="8" algn="ctr">
              <a:lnSpc>
                <a:spcPct val="90000"/>
              </a:lnSpc>
              <a:spcBef>
                <a:spcPts val="500"/>
              </a:spcBef>
              <a:spcAft>
                <a:spcPts val="0"/>
              </a:spcAft>
              <a:buClr>
                <a:schemeClr val="dk1"/>
              </a:buClr>
              <a:buSzPts val="1300"/>
              <a:buNone/>
              <a:defRPr sz="1600"/>
            </a:lvl9pPr>
          </a:lstStyle>
          <a:p/>
        </p:txBody>
      </p:sp>
      <p:sp>
        <p:nvSpPr>
          <p:cNvPr id="209" name="Google Shape;209;g31682c8c8a7_0_352"/>
          <p:cNvSpPr txBox="1"/>
          <p:nvPr>
            <p:ph idx="4" type="body"/>
          </p:nvPr>
        </p:nvSpPr>
        <p:spPr>
          <a:xfrm>
            <a:off x="0" y="508000"/>
            <a:ext cx="4572000" cy="866100"/>
          </a:xfrm>
          <a:prstGeom prst="rect">
            <a:avLst/>
          </a:prstGeom>
          <a:noFill/>
          <a:ln>
            <a:noFill/>
          </a:ln>
        </p:spPr>
        <p:txBody>
          <a:bodyPr anchorCtr="0" anchor="t" bIns="38075" lIns="0" spcFirstLastPara="1" rIns="0" wrap="square" tIns="38075">
            <a:normAutofit/>
          </a:bodyPr>
          <a:lstStyle>
            <a:lvl1pPr indent="-228600" lvl="0" marL="457200" algn="ctr">
              <a:lnSpc>
                <a:spcPct val="90000"/>
              </a:lnSpc>
              <a:spcBef>
                <a:spcPts val="800"/>
              </a:spcBef>
              <a:spcAft>
                <a:spcPts val="0"/>
              </a:spcAft>
              <a:buClr>
                <a:schemeClr val="lt1"/>
              </a:buClr>
              <a:buSzPts val="1500"/>
              <a:buNone/>
              <a:defRPr sz="1500">
                <a:solidFill>
                  <a:schemeClr val="lt1"/>
                </a:solidFill>
              </a:defRPr>
            </a:lvl1pPr>
            <a:lvl2pPr indent="-323850" lvl="1" marL="914400" algn="l">
              <a:lnSpc>
                <a:spcPct val="90000"/>
              </a:lnSpc>
              <a:spcBef>
                <a:spcPts val="400"/>
              </a:spcBef>
              <a:spcAft>
                <a:spcPts val="0"/>
              </a:spcAft>
              <a:buClr>
                <a:schemeClr val="dk1"/>
              </a:buClr>
              <a:buSzPts val="1500"/>
              <a:buChar char="•"/>
              <a:defRPr/>
            </a:lvl2pPr>
            <a:lvl3pPr indent="-323850" lvl="2" marL="1371600" algn="l">
              <a:lnSpc>
                <a:spcPct val="90000"/>
              </a:lnSpc>
              <a:spcBef>
                <a:spcPts val="400"/>
              </a:spcBef>
              <a:spcAft>
                <a:spcPts val="0"/>
              </a:spcAft>
              <a:buClr>
                <a:schemeClr val="dk1"/>
              </a:buClr>
              <a:buSzPts val="1500"/>
              <a:buChar char="•"/>
              <a:defRPr/>
            </a:lvl3pPr>
            <a:lvl4pPr indent="-323850" lvl="3" marL="1828800" algn="l">
              <a:lnSpc>
                <a:spcPct val="90000"/>
              </a:lnSpc>
              <a:spcBef>
                <a:spcPts val="400"/>
              </a:spcBef>
              <a:spcAft>
                <a:spcPts val="0"/>
              </a:spcAft>
              <a:buClr>
                <a:schemeClr val="dk1"/>
              </a:buClr>
              <a:buSzPts val="1500"/>
              <a:buChar char="•"/>
              <a:defRPr/>
            </a:lvl4pPr>
            <a:lvl5pPr indent="-323850" lvl="4" marL="2286000" algn="l">
              <a:lnSpc>
                <a:spcPct val="90000"/>
              </a:lnSpc>
              <a:spcBef>
                <a:spcPts val="400"/>
              </a:spcBef>
              <a:spcAft>
                <a:spcPts val="0"/>
              </a:spcAft>
              <a:buClr>
                <a:schemeClr val="dk1"/>
              </a:buClr>
              <a:buSzPts val="1500"/>
              <a:buChar char="•"/>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1_Picture with Caption">
    <p:spTree>
      <p:nvGrpSpPr>
        <p:cNvPr id="210" name="Shape 210"/>
        <p:cNvGrpSpPr/>
        <p:nvPr/>
      </p:nvGrpSpPr>
      <p:grpSpPr>
        <a:xfrm>
          <a:off x="0" y="0"/>
          <a:ext cx="0" cy="0"/>
          <a:chOff x="0" y="0"/>
          <a:chExt cx="0" cy="0"/>
        </a:xfrm>
      </p:grpSpPr>
      <p:sp>
        <p:nvSpPr>
          <p:cNvPr id="211" name="Google Shape;211;g31682c8c8a7_0_361"/>
          <p:cNvSpPr/>
          <p:nvPr>
            <p:ph idx="2" type="pic"/>
          </p:nvPr>
        </p:nvSpPr>
        <p:spPr>
          <a:xfrm>
            <a:off x="3887788" y="508000"/>
            <a:ext cx="4875300" cy="5353200"/>
          </a:xfrm>
          <a:prstGeom prst="rect">
            <a:avLst/>
          </a:prstGeom>
          <a:solidFill>
            <a:srgbClr val="53575A"/>
          </a:solidFill>
          <a:ln>
            <a:noFill/>
          </a:ln>
        </p:spPr>
      </p:sp>
      <p:sp>
        <p:nvSpPr>
          <p:cNvPr id="212" name="Google Shape;212;g31682c8c8a7_0_361"/>
          <p:cNvSpPr txBox="1"/>
          <p:nvPr>
            <p:ph idx="1" type="body"/>
          </p:nvPr>
        </p:nvSpPr>
        <p:spPr>
          <a:xfrm>
            <a:off x="380999" y="1649351"/>
            <a:ext cx="3506700" cy="4211700"/>
          </a:xfrm>
          <a:prstGeom prst="rect">
            <a:avLst/>
          </a:prstGeom>
          <a:noFill/>
          <a:ln>
            <a:noFill/>
          </a:ln>
        </p:spPr>
        <p:txBody>
          <a:bodyPr anchorCtr="0" anchor="t" bIns="38075" lIns="0" spcFirstLastPara="1" rIns="76200" wrap="square" tIns="38075">
            <a:normAutofit/>
          </a:bodyPr>
          <a:lstStyle>
            <a:lvl1pPr indent="-228600" lvl="0" marL="457200" algn="l">
              <a:lnSpc>
                <a:spcPct val="150000"/>
              </a:lnSpc>
              <a:spcBef>
                <a:spcPts val="500"/>
              </a:spcBef>
              <a:spcAft>
                <a:spcPts val="0"/>
              </a:spcAft>
              <a:buClr>
                <a:schemeClr val="dk1"/>
              </a:buClr>
              <a:buSzPts val="1300"/>
              <a:buNone/>
              <a:defRPr sz="1500">
                <a:solidFill>
                  <a:srgbClr val="53575A"/>
                </a:solidFill>
              </a:defRPr>
            </a:lvl1pPr>
            <a:lvl2pPr indent="-228600" lvl="1" marL="914400" algn="l">
              <a:lnSpc>
                <a:spcPct val="90000"/>
              </a:lnSpc>
              <a:spcBef>
                <a:spcPts val="500"/>
              </a:spcBef>
              <a:spcAft>
                <a:spcPts val="0"/>
              </a:spcAft>
              <a:buClr>
                <a:schemeClr val="dk1"/>
              </a:buClr>
              <a:buSzPts val="1200"/>
              <a:buNone/>
              <a:defRPr sz="1400"/>
            </a:lvl2pPr>
            <a:lvl3pPr indent="-228600" lvl="2" marL="1371600" algn="l">
              <a:lnSpc>
                <a:spcPct val="90000"/>
              </a:lnSpc>
              <a:spcBef>
                <a:spcPts val="500"/>
              </a:spcBef>
              <a:spcAft>
                <a:spcPts val="0"/>
              </a:spcAft>
              <a:buClr>
                <a:schemeClr val="dk1"/>
              </a:buClr>
              <a:buSzPts val="1000"/>
              <a:buNone/>
              <a:defRPr sz="1200"/>
            </a:lvl3pPr>
            <a:lvl4pPr indent="-228600" lvl="3" marL="1828800" algn="l">
              <a:lnSpc>
                <a:spcPct val="90000"/>
              </a:lnSpc>
              <a:spcBef>
                <a:spcPts val="500"/>
              </a:spcBef>
              <a:spcAft>
                <a:spcPts val="0"/>
              </a:spcAft>
              <a:buClr>
                <a:schemeClr val="dk1"/>
              </a:buClr>
              <a:buSzPts val="800"/>
              <a:buNone/>
              <a:defRPr sz="1000"/>
            </a:lvl4pPr>
            <a:lvl5pPr indent="-228600" lvl="4" marL="2286000" algn="l">
              <a:lnSpc>
                <a:spcPct val="90000"/>
              </a:lnSpc>
              <a:spcBef>
                <a:spcPts val="500"/>
              </a:spcBef>
              <a:spcAft>
                <a:spcPts val="0"/>
              </a:spcAft>
              <a:buClr>
                <a:schemeClr val="dk1"/>
              </a:buClr>
              <a:buSzPts val="800"/>
              <a:buNone/>
              <a:defRPr sz="1000"/>
            </a:lvl5pPr>
            <a:lvl6pPr indent="-228600" lvl="5" marL="2743200" algn="l">
              <a:lnSpc>
                <a:spcPct val="90000"/>
              </a:lnSpc>
              <a:spcBef>
                <a:spcPts val="500"/>
              </a:spcBef>
              <a:spcAft>
                <a:spcPts val="0"/>
              </a:spcAft>
              <a:buClr>
                <a:schemeClr val="dk1"/>
              </a:buClr>
              <a:buSzPts val="800"/>
              <a:buNone/>
              <a:defRPr sz="1000"/>
            </a:lvl6pPr>
            <a:lvl7pPr indent="-228600" lvl="6" marL="3200400" algn="l">
              <a:lnSpc>
                <a:spcPct val="90000"/>
              </a:lnSpc>
              <a:spcBef>
                <a:spcPts val="500"/>
              </a:spcBef>
              <a:spcAft>
                <a:spcPts val="0"/>
              </a:spcAft>
              <a:buClr>
                <a:schemeClr val="dk1"/>
              </a:buClr>
              <a:buSzPts val="800"/>
              <a:buNone/>
              <a:defRPr sz="1000"/>
            </a:lvl7pPr>
            <a:lvl8pPr indent="-228600" lvl="7" marL="3657600" algn="l">
              <a:lnSpc>
                <a:spcPct val="90000"/>
              </a:lnSpc>
              <a:spcBef>
                <a:spcPts val="500"/>
              </a:spcBef>
              <a:spcAft>
                <a:spcPts val="0"/>
              </a:spcAft>
              <a:buClr>
                <a:schemeClr val="dk1"/>
              </a:buClr>
              <a:buSzPts val="800"/>
              <a:buNone/>
              <a:defRPr sz="1000"/>
            </a:lvl8pPr>
            <a:lvl9pPr indent="-228600" lvl="8" marL="4114800" algn="l">
              <a:lnSpc>
                <a:spcPct val="90000"/>
              </a:lnSpc>
              <a:spcBef>
                <a:spcPts val="500"/>
              </a:spcBef>
              <a:spcAft>
                <a:spcPts val="0"/>
              </a:spcAft>
              <a:buClr>
                <a:schemeClr val="dk1"/>
              </a:buClr>
              <a:buSzPts val="800"/>
              <a:buNone/>
              <a:defRPr sz="1000"/>
            </a:lvl9pPr>
          </a:lstStyle>
          <a:p/>
        </p:txBody>
      </p:sp>
      <p:sp>
        <p:nvSpPr>
          <p:cNvPr id="213" name="Google Shape;213;g31682c8c8a7_0_361"/>
          <p:cNvSpPr/>
          <p:nvPr>
            <p:ph idx="3" type="pic"/>
          </p:nvPr>
        </p:nvSpPr>
        <p:spPr>
          <a:xfrm>
            <a:off x="5108447" y="6105961"/>
            <a:ext cx="1865100" cy="577500"/>
          </a:xfrm>
          <a:prstGeom prst="rect">
            <a:avLst/>
          </a:prstGeom>
          <a:noFill/>
          <a:ln>
            <a:noFill/>
          </a:ln>
        </p:spPr>
      </p:sp>
      <p:sp>
        <p:nvSpPr>
          <p:cNvPr id="214" name="Google Shape;214;g31682c8c8a7_0_361"/>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53575A"/>
              </a:buClr>
              <a:buSzPts val="800"/>
              <a:buFont typeface="Calibri"/>
              <a:buNone/>
            </a:pPr>
            <a:r>
              <a:rPr b="0" i="0" lang="en-US" sz="800" u="none" cap="none" strike="noStrike">
                <a:solidFill>
                  <a:srgbClr val="53575A"/>
                </a:solidFill>
                <a:latin typeface="Calibri"/>
                <a:ea typeface="Calibri"/>
                <a:cs typeface="Calibri"/>
                <a:sym typeface="Calibri"/>
              </a:rPr>
              <a:t>Advancing Equity. Ending Sexual Violence.</a:t>
            </a:r>
            <a:endParaRPr b="0" i="0" sz="800" u="none" cap="none" strike="noStrike">
              <a:solidFill>
                <a:srgbClr val="53575A"/>
              </a:solidFill>
              <a:latin typeface="Calibri"/>
              <a:ea typeface="Calibri"/>
              <a:cs typeface="Calibri"/>
              <a:sym typeface="Calibri"/>
            </a:endParaRPr>
          </a:p>
        </p:txBody>
      </p:sp>
      <p:sp>
        <p:nvSpPr>
          <p:cNvPr id="215" name="Google Shape;215;g31682c8c8a7_0_361"/>
          <p:cNvSpPr txBox="1"/>
          <p:nvPr>
            <p:ph type="title"/>
          </p:nvPr>
        </p:nvSpPr>
        <p:spPr>
          <a:xfrm>
            <a:off x="381000" y="508000"/>
            <a:ext cx="3506700" cy="533100"/>
          </a:xfrm>
          <a:prstGeom prst="rect">
            <a:avLst/>
          </a:prstGeom>
          <a:noFill/>
          <a:ln>
            <a:noFill/>
          </a:ln>
        </p:spPr>
        <p:txBody>
          <a:bodyPr anchorCtr="0" anchor="t" bIns="38075" lIns="0" spcFirstLastPara="1" rIns="0" wrap="square" tIns="38075">
            <a:spAutoFit/>
          </a:bodyPr>
          <a:lstStyle>
            <a:lvl1pPr lvl="0" algn="l">
              <a:lnSpc>
                <a:spcPct val="90000"/>
              </a:lnSpc>
              <a:spcBef>
                <a:spcPts val="0"/>
              </a:spcBef>
              <a:spcAft>
                <a:spcPts val="0"/>
              </a:spcAft>
              <a:buClr>
                <a:schemeClr val="dk1"/>
              </a:buClr>
              <a:buSzPts val="1500"/>
              <a:buFont typeface="Calibri"/>
              <a:buNone/>
              <a:defRPr sz="2300">
                <a:solidFill>
                  <a:srgbClr val="53575A"/>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2">
    <p:spTree>
      <p:nvGrpSpPr>
        <p:cNvPr id="216" name="Shape 216"/>
        <p:cNvGrpSpPr/>
        <p:nvPr/>
      </p:nvGrpSpPr>
      <p:grpSpPr>
        <a:xfrm>
          <a:off x="0" y="0"/>
          <a:ext cx="0" cy="0"/>
          <a:chOff x="0" y="0"/>
          <a:chExt cx="0" cy="0"/>
        </a:xfrm>
      </p:grpSpPr>
      <p:pic>
        <p:nvPicPr>
          <p:cNvPr id="217" name="Google Shape;217;g31682c8c8a7_0_373"/>
          <p:cNvPicPr preferRelativeResize="0"/>
          <p:nvPr/>
        </p:nvPicPr>
        <p:blipFill rotWithShape="1">
          <a:blip r:embed="rId2">
            <a:alphaModFix/>
          </a:blip>
          <a:srcRect b="0" l="0" r="0" t="0"/>
          <a:stretch/>
        </p:blipFill>
        <p:spPr>
          <a:xfrm>
            <a:off x="4565052" y="0"/>
            <a:ext cx="4572004" cy="5143500"/>
          </a:xfrm>
          <a:prstGeom prst="rect">
            <a:avLst/>
          </a:prstGeom>
          <a:noFill/>
          <a:ln>
            <a:noFill/>
          </a:ln>
        </p:spPr>
      </p:pic>
      <p:sp>
        <p:nvSpPr>
          <p:cNvPr id="218" name="Google Shape;218;g31682c8c8a7_0_373"/>
          <p:cNvSpPr/>
          <p:nvPr/>
        </p:nvSpPr>
        <p:spPr>
          <a:xfrm>
            <a:off x="0" y="0"/>
            <a:ext cx="4671900" cy="68580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00A6CE"/>
              </a:solidFill>
              <a:latin typeface="Calibri"/>
              <a:ea typeface="Calibri"/>
              <a:cs typeface="Calibri"/>
              <a:sym typeface="Calibri"/>
            </a:endParaRPr>
          </a:p>
        </p:txBody>
      </p:sp>
      <p:sp>
        <p:nvSpPr>
          <p:cNvPr id="219" name="Google Shape;219;g31682c8c8a7_0_373"/>
          <p:cNvSpPr txBox="1"/>
          <p:nvPr>
            <p:ph idx="1" type="body"/>
          </p:nvPr>
        </p:nvSpPr>
        <p:spPr>
          <a:xfrm>
            <a:off x="402317" y="3290291"/>
            <a:ext cx="3867300" cy="2326800"/>
          </a:xfrm>
          <a:prstGeom prst="rect">
            <a:avLst/>
          </a:prstGeom>
          <a:noFill/>
          <a:ln>
            <a:noFill/>
          </a:ln>
        </p:spPr>
        <p:txBody>
          <a:bodyPr anchorCtr="0" anchor="ctr" bIns="38075" lIns="0" spcFirstLastPara="1" rIns="0" wrap="square" tIns="0">
            <a:normAutofit/>
          </a:bodyPr>
          <a:lstStyle>
            <a:lvl1pPr indent="-228600" lvl="0" marL="457200" algn="ctr">
              <a:lnSpc>
                <a:spcPct val="90000"/>
              </a:lnSpc>
              <a:spcBef>
                <a:spcPts val="1000"/>
              </a:spcBef>
              <a:spcAft>
                <a:spcPts val="0"/>
              </a:spcAft>
              <a:buClr>
                <a:srgbClr val="49B5FF"/>
              </a:buClr>
              <a:buSzPts val="3000"/>
              <a:buNone/>
              <a:defRPr sz="1500">
                <a:solidFill>
                  <a:schemeClr val="lt1"/>
                </a:solidFill>
              </a:defRPr>
            </a:lvl1pPr>
            <a:lvl2pPr indent="-228600" lvl="1" marL="914400" algn="l">
              <a:lnSpc>
                <a:spcPct val="90000"/>
              </a:lnSpc>
              <a:spcBef>
                <a:spcPts val="500"/>
              </a:spcBef>
              <a:spcAft>
                <a:spcPts val="0"/>
              </a:spcAft>
              <a:buClr>
                <a:schemeClr val="dk1"/>
              </a:buClr>
              <a:buSzPts val="1700"/>
              <a:buNone/>
              <a:defRPr/>
            </a:lvl2pPr>
            <a:lvl3pPr indent="-228600" lvl="2" marL="1371600" algn="l">
              <a:lnSpc>
                <a:spcPct val="90000"/>
              </a:lnSpc>
              <a:spcBef>
                <a:spcPts val="500"/>
              </a:spcBef>
              <a:spcAft>
                <a:spcPts val="0"/>
              </a:spcAft>
              <a:buClr>
                <a:schemeClr val="dk1"/>
              </a:buClr>
              <a:buSzPts val="1500"/>
              <a:buNone/>
              <a:defRPr/>
            </a:lvl3pPr>
            <a:lvl4pPr indent="-228600" lvl="3" marL="1828800" algn="l">
              <a:lnSpc>
                <a:spcPct val="90000"/>
              </a:lnSpc>
              <a:spcBef>
                <a:spcPts val="500"/>
              </a:spcBef>
              <a:spcAft>
                <a:spcPts val="0"/>
              </a:spcAft>
              <a:buClr>
                <a:schemeClr val="dk1"/>
              </a:buClr>
              <a:buSzPts val="1500"/>
              <a:buNone/>
              <a:defRPr/>
            </a:lvl4pPr>
            <a:lvl5pPr indent="-228600" lvl="4" marL="2286000" algn="l">
              <a:lnSpc>
                <a:spcPct val="90000"/>
              </a:lnSpc>
              <a:spcBef>
                <a:spcPts val="500"/>
              </a:spcBef>
              <a:spcAft>
                <a:spcPts val="0"/>
              </a:spcAft>
              <a:buClr>
                <a:schemeClr val="dk1"/>
              </a:buClr>
              <a:buSzPts val="1500"/>
              <a:buNone/>
              <a:defRPr/>
            </a:lvl5pPr>
            <a:lvl6pPr indent="-323850" lvl="5" marL="2743200" algn="l">
              <a:lnSpc>
                <a:spcPct val="90000"/>
              </a:lnSpc>
              <a:spcBef>
                <a:spcPts val="500"/>
              </a:spcBef>
              <a:spcAft>
                <a:spcPts val="0"/>
              </a:spcAft>
              <a:buClr>
                <a:schemeClr val="dk1"/>
              </a:buClr>
              <a:buSzPts val="1500"/>
              <a:buChar char="•"/>
              <a:defRPr/>
            </a:lvl6pPr>
            <a:lvl7pPr indent="-323850" lvl="6" marL="3200400" algn="l">
              <a:lnSpc>
                <a:spcPct val="90000"/>
              </a:lnSpc>
              <a:spcBef>
                <a:spcPts val="500"/>
              </a:spcBef>
              <a:spcAft>
                <a:spcPts val="0"/>
              </a:spcAft>
              <a:buClr>
                <a:schemeClr val="dk1"/>
              </a:buClr>
              <a:buSzPts val="1500"/>
              <a:buChar char="•"/>
              <a:defRPr/>
            </a:lvl7pPr>
            <a:lvl8pPr indent="-323850" lvl="7" marL="3657600" algn="l">
              <a:lnSpc>
                <a:spcPct val="90000"/>
              </a:lnSpc>
              <a:spcBef>
                <a:spcPts val="500"/>
              </a:spcBef>
              <a:spcAft>
                <a:spcPts val="0"/>
              </a:spcAft>
              <a:buClr>
                <a:schemeClr val="dk1"/>
              </a:buClr>
              <a:buSzPts val="1500"/>
              <a:buChar char="•"/>
              <a:defRPr/>
            </a:lvl8pPr>
            <a:lvl9pPr indent="-323850" lvl="8" marL="4114800" algn="l">
              <a:lnSpc>
                <a:spcPct val="90000"/>
              </a:lnSpc>
              <a:spcBef>
                <a:spcPts val="500"/>
              </a:spcBef>
              <a:spcAft>
                <a:spcPts val="0"/>
              </a:spcAft>
              <a:buClr>
                <a:schemeClr val="dk1"/>
              </a:buClr>
              <a:buSzPts val="1500"/>
              <a:buChar char="•"/>
              <a:defRPr/>
            </a:lvl9pPr>
          </a:lstStyle>
          <a:p/>
        </p:txBody>
      </p:sp>
      <p:pic>
        <p:nvPicPr>
          <p:cNvPr descr="A picture containing text, clipart&#10;&#10;Description automatically generated" id="220" name="Google Shape;220;g31682c8c8a7_0_373"/>
          <p:cNvPicPr preferRelativeResize="0"/>
          <p:nvPr/>
        </p:nvPicPr>
        <p:blipFill rotWithShape="1">
          <a:blip r:embed="rId3">
            <a:alphaModFix/>
          </a:blip>
          <a:srcRect b="0" l="0" r="0" t="0"/>
          <a:stretch/>
        </p:blipFill>
        <p:spPr>
          <a:xfrm>
            <a:off x="1060909" y="1807687"/>
            <a:ext cx="2549967" cy="541218"/>
          </a:xfrm>
          <a:prstGeom prst="rect">
            <a:avLst/>
          </a:prstGeom>
          <a:noFill/>
          <a:ln>
            <a:noFill/>
          </a:ln>
        </p:spPr>
      </p:pic>
      <p:sp>
        <p:nvSpPr>
          <p:cNvPr id="221" name="Google Shape;221;g31682c8c8a7_0_373"/>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Advancing Equity. Ending Sexual Violence.</a:t>
            </a:r>
            <a:endParaRPr b="0" i="0" sz="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3">
    <p:spTree>
      <p:nvGrpSpPr>
        <p:cNvPr id="222" name="Shape 222"/>
        <p:cNvGrpSpPr/>
        <p:nvPr/>
      </p:nvGrpSpPr>
      <p:grpSpPr>
        <a:xfrm>
          <a:off x="0" y="0"/>
          <a:ext cx="0" cy="0"/>
          <a:chOff x="0" y="0"/>
          <a:chExt cx="0" cy="0"/>
        </a:xfrm>
      </p:grpSpPr>
      <p:sp>
        <p:nvSpPr>
          <p:cNvPr id="223" name="Google Shape;223;g31682c8c8a7_0_379"/>
          <p:cNvSpPr/>
          <p:nvPr/>
        </p:nvSpPr>
        <p:spPr>
          <a:xfrm>
            <a:off x="-1" y="0"/>
            <a:ext cx="4578600" cy="68580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00A6CE"/>
              </a:solidFill>
              <a:latin typeface="Calibri"/>
              <a:ea typeface="Calibri"/>
              <a:cs typeface="Calibri"/>
              <a:sym typeface="Calibri"/>
            </a:endParaRPr>
          </a:p>
        </p:txBody>
      </p:sp>
      <p:pic>
        <p:nvPicPr>
          <p:cNvPr descr="Logo&#10;&#10;Description automatically generated" id="224" name="Google Shape;224;g31682c8c8a7_0_379"/>
          <p:cNvPicPr preferRelativeResize="0"/>
          <p:nvPr/>
        </p:nvPicPr>
        <p:blipFill rotWithShape="1">
          <a:blip r:embed="rId2">
            <a:alphaModFix/>
          </a:blip>
          <a:srcRect b="0" l="0" r="0" t="0"/>
          <a:stretch/>
        </p:blipFill>
        <p:spPr>
          <a:xfrm>
            <a:off x="7328534" y="6242752"/>
            <a:ext cx="1348019" cy="203701"/>
          </a:xfrm>
          <a:prstGeom prst="rect">
            <a:avLst/>
          </a:prstGeom>
          <a:noFill/>
          <a:ln>
            <a:noFill/>
          </a:ln>
        </p:spPr>
      </p:pic>
      <p:sp>
        <p:nvSpPr>
          <p:cNvPr id="225" name="Google Shape;225;g31682c8c8a7_0_379"/>
          <p:cNvSpPr/>
          <p:nvPr>
            <p:ph idx="2" type="pic"/>
          </p:nvPr>
        </p:nvSpPr>
        <p:spPr>
          <a:xfrm>
            <a:off x="5108447" y="6105961"/>
            <a:ext cx="1865100" cy="577500"/>
          </a:xfrm>
          <a:prstGeom prst="rect">
            <a:avLst/>
          </a:prstGeom>
          <a:noFill/>
          <a:ln>
            <a:noFill/>
          </a:ln>
        </p:spPr>
      </p:sp>
      <p:sp>
        <p:nvSpPr>
          <p:cNvPr id="226" name="Google Shape;226;g31682c8c8a7_0_379"/>
          <p:cNvSpPr txBox="1"/>
          <p:nvPr>
            <p:ph idx="1" type="body"/>
          </p:nvPr>
        </p:nvSpPr>
        <p:spPr>
          <a:xfrm>
            <a:off x="4930335" y="421107"/>
            <a:ext cx="3832800" cy="1305300"/>
          </a:xfrm>
          <a:prstGeom prst="rect">
            <a:avLst/>
          </a:prstGeom>
          <a:noFill/>
          <a:ln>
            <a:noFill/>
          </a:ln>
        </p:spPr>
        <p:txBody>
          <a:bodyPr anchorCtr="0" anchor="t" bIns="38075" lIns="0" spcFirstLastPara="1" rIns="76200" wrap="square" tIns="38075">
            <a:normAutofit/>
          </a:bodyPr>
          <a:lstStyle>
            <a:lvl1pPr indent="-228600" lvl="0" marL="457200" algn="l">
              <a:lnSpc>
                <a:spcPct val="90000"/>
              </a:lnSpc>
              <a:spcBef>
                <a:spcPts val="800"/>
              </a:spcBef>
              <a:spcAft>
                <a:spcPts val="0"/>
              </a:spcAft>
              <a:buClr>
                <a:srgbClr val="00A6CE"/>
              </a:buClr>
              <a:buSzPts val="2100"/>
              <a:buNone/>
              <a:defRPr>
                <a:solidFill>
                  <a:srgbClr val="00A6CE"/>
                </a:solidFill>
              </a:defRPr>
            </a:lvl1pPr>
            <a:lvl2pPr indent="-228600" lvl="1" marL="914400" algn="l">
              <a:lnSpc>
                <a:spcPct val="90000"/>
              </a:lnSpc>
              <a:spcBef>
                <a:spcPts val="400"/>
              </a:spcBef>
              <a:spcAft>
                <a:spcPts val="0"/>
              </a:spcAft>
              <a:buClr>
                <a:srgbClr val="00A6CE"/>
              </a:buClr>
              <a:buSzPts val="1800"/>
              <a:buNone/>
              <a:defRPr>
                <a:solidFill>
                  <a:srgbClr val="00A6CE"/>
                </a:solidFill>
              </a:defRPr>
            </a:lvl2pPr>
            <a:lvl3pPr indent="-228600" lvl="2" marL="1371600" algn="l">
              <a:lnSpc>
                <a:spcPct val="90000"/>
              </a:lnSpc>
              <a:spcBef>
                <a:spcPts val="400"/>
              </a:spcBef>
              <a:spcAft>
                <a:spcPts val="0"/>
              </a:spcAft>
              <a:buClr>
                <a:srgbClr val="00A6CE"/>
              </a:buClr>
              <a:buSzPts val="1500"/>
              <a:buNone/>
              <a:defRPr>
                <a:solidFill>
                  <a:srgbClr val="00A6CE"/>
                </a:solidFill>
              </a:defRPr>
            </a:lvl3pPr>
            <a:lvl4pPr indent="-228600" lvl="3" marL="1828800" algn="l">
              <a:lnSpc>
                <a:spcPct val="90000"/>
              </a:lnSpc>
              <a:spcBef>
                <a:spcPts val="400"/>
              </a:spcBef>
              <a:spcAft>
                <a:spcPts val="0"/>
              </a:spcAft>
              <a:buClr>
                <a:srgbClr val="00A6CE"/>
              </a:buClr>
              <a:buSzPts val="1400"/>
              <a:buNone/>
              <a:defRPr>
                <a:solidFill>
                  <a:srgbClr val="00A6CE"/>
                </a:solidFill>
              </a:defRPr>
            </a:lvl4pPr>
            <a:lvl5pPr indent="-228600" lvl="4" marL="2286000" algn="l">
              <a:lnSpc>
                <a:spcPct val="90000"/>
              </a:lnSpc>
              <a:spcBef>
                <a:spcPts val="400"/>
              </a:spcBef>
              <a:spcAft>
                <a:spcPts val="0"/>
              </a:spcAft>
              <a:buClr>
                <a:srgbClr val="00A6CE"/>
              </a:buClr>
              <a:buSzPts val="1400"/>
              <a:buNone/>
              <a:defRPr>
                <a:solidFill>
                  <a:srgbClr val="00A6CE"/>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227" name="Google Shape;227;g31682c8c8a7_0_379"/>
          <p:cNvSpPr/>
          <p:nvPr>
            <p:ph idx="3" type="pic"/>
          </p:nvPr>
        </p:nvSpPr>
        <p:spPr>
          <a:xfrm>
            <a:off x="4953001" y="1874466"/>
            <a:ext cx="2667000" cy="3259200"/>
          </a:xfrm>
          <a:prstGeom prst="rect">
            <a:avLst/>
          </a:prstGeom>
          <a:solidFill>
            <a:srgbClr val="53575A"/>
          </a:solidFill>
          <a:ln>
            <a:noFill/>
          </a:ln>
        </p:spPr>
      </p:sp>
      <p:sp>
        <p:nvSpPr>
          <p:cNvPr id="228" name="Google Shape;228;g31682c8c8a7_0_379"/>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Advancing Equity. Ending Sexual Violence.</a:t>
            </a:r>
            <a:endParaRPr b="0" i="0" sz="800" u="none" cap="none" strike="noStrike">
              <a:solidFill>
                <a:schemeClr val="lt1"/>
              </a:solidFill>
              <a:latin typeface="Calibri"/>
              <a:ea typeface="Calibri"/>
              <a:cs typeface="Calibri"/>
              <a:sym typeface="Calibri"/>
            </a:endParaRPr>
          </a:p>
        </p:txBody>
      </p:sp>
      <p:sp>
        <p:nvSpPr>
          <p:cNvPr id="229" name="Google Shape;229;g31682c8c8a7_0_379"/>
          <p:cNvSpPr txBox="1"/>
          <p:nvPr>
            <p:ph idx="4" type="body"/>
          </p:nvPr>
        </p:nvSpPr>
        <p:spPr>
          <a:xfrm>
            <a:off x="381000" y="421107"/>
            <a:ext cx="4191000" cy="5534700"/>
          </a:xfrm>
          <a:prstGeom prst="rect">
            <a:avLst/>
          </a:prstGeom>
          <a:noFill/>
          <a:ln>
            <a:noFill/>
          </a:ln>
        </p:spPr>
        <p:txBody>
          <a:bodyPr anchorCtr="0" anchor="ctr" bIns="38075" lIns="76200" spcFirstLastPara="1" rIns="0" wrap="square" tIns="38075">
            <a:noAutofit/>
          </a:bodyPr>
          <a:lstStyle>
            <a:lvl1pPr indent="-228600" lvl="0" marL="457200" algn="l">
              <a:lnSpc>
                <a:spcPct val="90000"/>
              </a:lnSpc>
              <a:spcBef>
                <a:spcPts val="800"/>
              </a:spcBef>
              <a:spcAft>
                <a:spcPts val="0"/>
              </a:spcAft>
              <a:buClr>
                <a:srgbClr val="53575A"/>
              </a:buClr>
              <a:buSzPts val="2500"/>
              <a:buNone/>
              <a:defRPr sz="2500">
                <a:solidFill>
                  <a:srgbClr val="53575A"/>
                </a:solidFill>
              </a:defRPr>
            </a:lvl1pPr>
            <a:lvl2pPr indent="-228600" lvl="1" marL="914400" algn="r">
              <a:lnSpc>
                <a:spcPct val="90000"/>
              </a:lnSpc>
              <a:spcBef>
                <a:spcPts val="400"/>
              </a:spcBef>
              <a:spcAft>
                <a:spcPts val="0"/>
              </a:spcAft>
              <a:buClr>
                <a:srgbClr val="00A6CE"/>
              </a:buClr>
              <a:buSzPts val="2300"/>
              <a:buNone/>
              <a:defRPr sz="2300">
                <a:solidFill>
                  <a:srgbClr val="00A6CE"/>
                </a:solidFill>
              </a:defRPr>
            </a:lvl2pPr>
            <a:lvl3pPr indent="-228600" lvl="2" marL="1371600" algn="r">
              <a:lnSpc>
                <a:spcPct val="90000"/>
              </a:lnSpc>
              <a:spcBef>
                <a:spcPts val="400"/>
              </a:spcBef>
              <a:spcAft>
                <a:spcPts val="0"/>
              </a:spcAft>
              <a:buClr>
                <a:srgbClr val="00A6CE"/>
              </a:buClr>
              <a:buSzPts val="2300"/>
              <a:buNone/>
              <a:defRPr sz="2300">
                <a:solidFill>
                  <a:srgbClr val="00A6CE"/>
                </a:solidFill>
              </a:defRPr>
            </a:lvl3pPr>
            <a:lvl4pPr indent="-228600" lvl="3" marL="1828800" algn="r">
              <a:lnSpc>
                <a:spcPct val="90000"/>
              </a:lnSpc>
              <a:spcBef>
                <a:spcPts val="400"/>
              </a:spcBef>
              <a:spcAft>
                <a:spcPts val="0"/>
              </a:spcAft>
              <a:buClr>
                <a:srgbClr val="00A6CE"/>
              </a:buClr>
              <a:buSzPts val="2300"/>
              <a:buNone/>
              <a:defRPr sz="2300">
                <a:solidFill>
                  <a:srgbClr val="00A6CE"/>
                </a:solidFill>
              </a:defRPr>
            </a:lvl4pPr>
            <a:lvl5pPr indent="-228600" lvl="4" marL="2286000" algn="r">
              <a:lnSpc>
                <a:spcPct val="90000"/>
              </a:lnSpc>
              <a:spcBef>
                <a:spcPts val="400"/>
              </a:spcBef>
              <a:spcAft>
                <a:spcPts val="0"/>
              </a:spcAft>
              <a:buClr>
                <a:srgbClr val="00A6CE"/>
              </a:buClr>
              <a:buSzPts val="2300"/>
              <a:buNone/>
              <a:defRPr sz="2300">
                <a:solidFill>
                  <a:srgbClr val="00A6CE"/>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4">
    <p:spTree>
      <p:nvGrpSpPr>
        <p:cNvPr id="230" name="Shape 230"/>
        <p:cNvGrpSpPr/>
        <p:nvPr/>
      </p:nvGrpSpPr>
      <p:grpSpPr>
        <a:xfrm>
          <a:off x="0" y="0"/>
          <a:ext cx="0" cy="0"/>
          <a:chOff x="0" y="0"/>
          <a:chExt cx="0" cy="0"/>
        </a:xfrm>
      </p:grpSpPr>
      <p:pic>
        <p:nvPicPr>
          <p:cNvPr id="231" name="Google Shape;231;g31682c8c8a7_0_387"/>
          <p:cNvPicPr preferRelativeResize="0"/>
          <p:nvPr/>
        </p:nvPicPr>
        <p:blipFill rotWithShape="1">
          <a:blip r:embed="rId2">
            <a:alphaModFix/>
          </a:blip>
          <a:srcRect b="0" l="0" r="0" t="0"/>
          <a:stretch/>
        </p:blipFill>
        <p:spPr>
          <a:xfrm>
            <a:off x="4572000" y="0"/>
            <a:ext cx="4572004" cy="5143500"/>
          </a:xfrm>
          <a:prstGeom prst="rect">
            <a:avLst/>
          </a:prstGeom>
          <a:noFill/>
          <a:ln>
            <a:noFill/>
          </a:ln>
        </p:spPr>
      </p:pic>
      <p:sp>
        <p:nvSpPr>
          <p:cNvPr id="232" name="Google Shape;232;g31682c8c8a7_0_387"/>
          <p:cNvSpPr/>
          <p:nvPr/>
        </p:nvSpPr>
        <p:spPr>
          <a:xfrm>
            <a:off x="-1" y="0"/>
            <a:ext cx="4578600" cy="68580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53575A"/>
              </a:solidFill>
              <a:latin typeface="Calibri"/>
              <a:ea typeface="Calibri"/>
              <a:cs typeface="Calibri"/>
              <a:sym typeface="Calibri"/>
            </a:endParaRPr>
          </a:p>
        </p:txBody>
      </p:sp>
      <p:pic>
        <p:nvPicPr>
          <p:cNvPr descr="Logo&#10;&#10;Description automatically generated" id="233" name="Google Shape;233;g31682c8c8a7_0_387"/>
          <p:cNvPicPr preferRelativeResize="0"/>
          <p:nvPr/>
        </p:nvPicPr>
        <p:blipFill rotWithShape="1">
          <a:blip r:embed="rId3">
            <a:alphaModFix/>
          </a:blip>
          <a:srcRect b="0" l="0" r="0" t="0"/>
          <a:stretch/>
        </p:blipFill>
        <p:spPr>
          <a:xfrm>
            <a:off x="7328534" y="6242752"/>
            <a:ext cx="1348019" cy="203701"/>
          </a:xfrm>
          <a:prstGeom prst="rect">
            <a:avLst/>
          </a:prstGeom>
          <a:noFill/>
          <a:ln>
            <a:noFill/>
          </a:ln>
        </p:spPr>
      </p:pic>
      <p:sp>
        <p:nvSpPr>
          <p:cNvPr id="234" name="Google Shape;234;g31682c8c8a7_0_387"/>
          <p:cNvSpPr/>
          <p:nvPr>
            <p:ph idx="2" type="pic"/>
          </p:nvPr>
        </p:nvSpPr>
        <p:spPr>
          <a:xfrm>
            <a:off x="5108447" y="6105961"/>
            <a:ext cx="1865100" cy="577500"/>
          </a:xfrm>
          <a:prstGeom prst="rect">
            <a:avLst/>
          </a:prstGeom>
          <a:noFill/>
          <a:ln>
            <a:noFill/>
          </a:ln>
        </p:spPr>
      </p:sp>
      <p:sp>
        <p:nvSpPr>
          <p:cNvPr id="235" name="Google Shape;235;g31682c8c8a7_0_387"/>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Advancing Equity. Ending Sexual Violence.</a:t>
            </a:r>
            <a:endParaRPr b="0" i="0" sz="800" u="none" cap="none" strike="noStrike">
              <a:solidFill>
                <a:schemeClr val="lt1"/>
              </a:solidFill>
              <a:latin typeface="Calibri"/>
              <a:ea typeface="Calibri"/>
              <a:cs typeface="Calibri"/>
              <a:sym typeface="Calibri"/>
            </a:endParaRPr>
          </a:p>
        </p:txBody>
      </p:sp>
      <p:sp>
        <p:nvSpPr>
          <p:cNvPr id="236" name="Google Shape;236;g31682c8c8a7_0_387"/>
          <p:cNvSpPr txBox="1"/>
          <p:nvPr>
            <p:ph type="ctrTitle"/>
          </p:nvPr>
        </p:nvSpPr>
        <p:spPr>
          <a:xfrm>
            <a:off x="0" y="2641600"/>
            <a:ext cx="4572000" cy="625500"/>
          </a:xfrm>
          <a:prstGeom prst="rect">
            <a:avLst/>
          </a:prstGeom>
          <a:noFill/>
          <a:ln>
            <a:noFill/>
          </a:ln>
        </p:spPr>
        <p:txBody>
          <a:bodyPr anchorCtr="0" anchor="t" bIns="38075" lIns="0" spcFirstLastPara="1" rIns="76200" wrap="square" tIns="38075">
            <a:spAutoFit/>
          </a:bodyPr>
          <a:lstStyle>
            <a:lvl1pPr lvl="0" algn="ctr">
              <a:lnSpc>
                <a:spcPct val="90000"/>
              </a:lnSpc>
              <a:spcBef>
                <a:spcPts val="0"/>
              </a:spcBef>
              <a:spcAft>
                <a:spcPts val="0"/>
              </a:spcAft>
              <a:buClr>
                <a:schemeClr val="dk1"/>
              </a:buClr>
              <a:buSzPts val="5000"/>
              <a:buFont typeface="Avenir"/>
              <a:buNone/>
              <a:defRPr b="0" i="0" sz="2800">
                <a:solidFill>
                  <a:schemeClr val="lt1"/>
                </a:solidFill>
                <a:latin typeface="Calibri"/>
                <a:ea typeface="Calibri"/>
                <a:cs typeface="Calibri"/>
                <a:sym typeface="Calibri"/>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237" name="Google Shape;237;g31682c8c8a7_0_387"/>
          <p:cNvSpPr txBox="1"/>
          <p:nvPr>
            <p:ph idx="1" type="subTitle"/>
          </p:nvPr>
        </p:nvSpPr>
        <p:spPr>
          <a:xfrm>
            <a:off x="0" y="3291840"/>
            <a:ext cx="4572000" cy="871200"/>
          </a:xfrm>
          <a:prstGeom prst="rect">
            <a:avLst/>
          </a:prstGeom>
          <a:noFill/>
          <a:ln>
            <a:noFill/>
          </a:ln>
        </p:spPr>
        <p:txBody>
          <a:bodyPr anchorCtr="0" anchor="t" bIns="38075" lIns="0" spcFirstLastPara="1" rIns="0" wrap="square" tIns="0">
            <a:normAutofit/>
          </a:bodyPr>
          <a:lstStyle>
            <a:lvl1pPr lvl="0" algn="ctr">
              <a:lnSpc>
                <a:spcPct val="90000"/>
              </a:lnSpc>
              <a:spcBef>
                <a:spcPts val="1000"/>
              </a:spcBef>
              <a:spcAft>
                <a:spcPts val="0"/>
              </a:spcAft>
              <a:buClr>
                <a:schemeClr val="dk1"/>
              </a:buClr>
              <a:buSzPts val="2000"/>
              <a:buNone/>
              <a:defRPr sz="1500">
                <a:solidFill>
                  <a:srgbClr val="53575A"/>
                </a:solidFill>
              </a:defRPr>
            </a:lvl1pPr>
            <a:lvl2pPr lvl="1" algn="ctr">
              <a:lnSpc>
                <a:spcPct val="90000"/>
              </a:lnSpc>
              <a:spcBef>
                <a:spcPts val="500"/>
              </a:spcBef>
              <a:spcAft>
                <a:spcPts val="0"/>
              </a:spcAft>
              <a:buClr>
                <a:schemeClr val="dk1"/>
              </a:buClr>
              <a:buSzPts val="1700"/>
              <a:buNone/>
              <a:defRPr sz="2000"/>
            </a:lvl2pPr>
            <a:lvl3pPr lvl="2" algn="ctr">
              <a:lnSpc>
                <a:spcPct val="90000"/>
              </a:lnSpc>
              <a:spcBef>
                <a:spcPts val="500"/>
              </a:spcBef>
              <a:spcAft>
                <a:spcPts val="0"/>
              </a:spcAft>
              <a:buClr>
                <a:schemeClr val="dk1"/>
              </a:buClr>
              <a:buSzPts val="1500"/>
              <a:buNone/>
              <a:defRPr sz="1800"/>
            </a:lvl3pPr>
            <a:lvl4pPr lvl="3" algn="ctr">
              <a:lnSpc>
                <a:spcPct val="90000"/>
              </a:lnSpc>
              <a:spcBef>
                <a:spcPts val="500"/>
              </a:spcBef>
              <a:spcAft>
                <a:spcPts val="0"/>
              </a:spcAft>
              <a:buClr>
                <a:schemeClr val="dk1"/>
              </a:buClr>
              <a:buSzPts val="1300"/>
              <a:buNone/>
              <a:defRPr sz="1600"/>
            </a:lvl4pPr>
            <a:lvl5pPr lvl="4" algn="ctr">
              <a:lnSpc>
                <a:spcPct val="90000"/>
              </a:lnSpc>
              <a:spcBef>
                <a:spcPts val="500"/>
              </a:spcBef>
              <a:spcAft>
                <a:spcPts val="0"/>
              </a:spcAft>
              <a:buClr>
                <a:schemeClr val="dk1"/>
              </a:buClr>
              <a:buSzPts val="1300"/>
              <a:buNone/>
              <a:defRPr sz="1600"/>
            </a:lvl5pPr>
            <a:lvl6pPr lvl="5" algn="ctr">
              <a:lnSpc>
                <a:spcPct val="90000"/>
              </a:lnSpc>
              <a:spcBef>
                <a:spcPts val="500"/>
              </a:spcBef>
              <a:spcAft>
                <a:spcPts val="0"/>
              </a:spcAft>
              <a:buClr>
                <a:schemeClr val="dk1"/>
              </a:buClr>
              <a:buSzPts val="1300"/>
              <a:buNone/>
              <a:defRPr sz="1600"/>
            </a:lvl6pPr>
            <a:lvl7pPr lvl="6" algn="ctr">
              <a:lnSpc>
                <a:spcPct val="90000"/>
              </a:lnSpc>
              <a:spcBef>
                <a:spcPts val="500"/>
              </a:spcBef>
              <a:spcAft>
                <a:spcPts val="0"/>
              </a:spcAft>
              <a:buClr>
                <a:schemeClr val="dk1"/>
              </a:buClr>
              <a:buSzPts val="1300"/>
              <a:buNone/>
              <a:defRPr sz="1600"/>
            </a:lvl7pPr>
            <a:lvl8pPr lvl="7" algn="ctr">
              <a:lnSpc>
                <a:spcPct val="90000"/>
              </a:lnSpc>
              <a:spcBef>
                <a:spcPts val="500"/>
              </a:spcBef>
              <a:spcAft>
                <a:spcPts val="0"/>
              </a:spcAft>
              <a:buClr>
                <a:schemeClr val="dk1"/>
              </a:buClr>
              <a:buSzPts val="1300"/>
              <a:buNone/>
              <a:defRPr sz="1600"/>
            </a:lvl8pPr>
            <a:lvl9pPr lvl="8" algn="ctr">
              <a:lnSpc>
                <a:spcPct val="90000"/>
              </a:lnSpc>
              <a:spcBef>
                <a:spcPts val="500"/>
              </a:spcBef>
              <a:spcAft>
                <a:spcPts val="0"/>
              </a:spcAft>
              <a:buClr>
                <a:schemeClr val="dk1"/>
              </a:buClr>
              <a:buSzPts val="1300"/>
              <a:buNone/>
              <a:defRPr sz="1600"/>
            </a:lvl9pPr>
          </a:lstStyle>
          <a:p/>
        </p:txBody>
      </p:sp>
      <p:sp>
        <p:nvSpPr>
          <p:cNvPr id="238" name="Google Shape;238;g31682c8c8a7_0_387"/>
          <p:cNvSpPr txBox="1"/>
          <p:nvPr>
            <p:ph idx="3" type="body"/>
          </p:nvPr>
        </p:nvSpPr>
        <p:spPr>
          <a:xfrm>
            <a:off x="0" y="508000"/>
            <a:ext cx="4572000" cy="866100"/>
          </a:xfrm>
          <a:prstGeom prst="rect">
            <a:avLst/>
          </a:prstGeom>
          <a:noFill/>
          <a:ln>
            <a:noFill/>
          </a:ln>
        </p:spPr>
        <p:txBody>
          <a:bodyPr anchorCtr="0" anchor="t" bIns="38075" lIns="0" spcFirstLastPara="1" rIns="0" wrap="square" tIns="38075">
            <a:normAutofit/>
          </a:bodyPr>
          <a:lstStyle>
            <a:lvl1pPr indent="-228600" lvl="0" marL="457200" algn="ctr">
              <a:lnSpc>
                <a:spcPct val="90000"/>
              </a:lnSpc>
              <a:spcBef>
                <a:spcPts val="800"/>
              </a:spcBef>
              <a:spcAft>
                <a:spcPts val="0"/>
              </a:spcAft>
              <a:buClr>
                <a:schemeClr val="lt1"/>
              </a:buClr>
              <a:buSzPts val="1500"/>
              <a:buNone/>
              <a:defRPr sz="1500">
                <a:solidFill>
                  <a:schemeClr val="lt1"/>
                </a:solidFill>
              </a:defRPr>
            </a:lvl1pPr>
            <a:lvl2pPr indent="-323850" lvl="1" marL="914400" algn="l">
              <a:lnSpc>
                <a:spcPct val="90000"/>
              </a:lnSpc>
              <a:spcBef>
                <a:spcPts val="400"/>
              </a:spcBef>
              <a:spcAft>
                <a:spcPts val="0"/>
              </a:spcAft>
              <a:buClr>
                <a:schemeClr val="dk1"/>
              </a:buClr>
              <a:buSzPts val="1500"/>
              <a:buChar char="•"/>
              <a:defRPr/>
            </a:lvl2pPr>
            <a:lvl3pPr indent="-323850" lvl="2" marL="1371600" algn="l">
              <a:lnSpc>
                <a:spcPct val="90000"/>
              </a:lnSpc>
              <a:spcBef>
                <a:spcPts val="400"/>
              </a:spcBef>
              <a:spcAft>
                <a:spcPts val="0"/>
              </a:spcAft>
              <a:buClr>
                <a:schemeClr val="dk1"/>
              </a:buClr>
              <a:buSzPts val="1500"/>
              <a:buChar char="•"/>
              <a:defRPr/>
            </a:lvl3pPr>
            <a:lvl4pPr indent="-323850" lvl="3" marL="1828800" algn="l">
              <a:lnSpc>
                <a:spcPct val="90000"/>
              </a:lnSpc>
              <a:spcBef>
                <a:spcPts val="400"/>
              </a:spcBef>
              <a:spcAft>
                <a:spcPts val="0"/>
              </a:spcAft>
              <a:buClr>
                <a:schemeClr val="dk1"/>
              </a:buClr>
              <a:buSzPts val="1500"/>
              <a:buChar char="•"/>
              <a:defRPr/>
            </a:lvl4pPr>
            <a:lvl5pPr indent="-323850" lvl="4" marL="2286000" algn="l">
              <a:lnSpc>
                <a:spcPct val="90000"/>
              </a:lnSpc>
              <a:spcBef>
                <a:spcPts val="400"/>
              </a:spcBef>
              <a:spcAft>
                <a:spcPts val="0"/>
              </a:spcAft>
              <a:buClr>
                <a:schemeClr val="dk1"/>
              </a:buClr>
              <a:buSzPts val="1500"/>
              <a:buChar char="•"/>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9" name="Shape 239"/>
        <p:cNvGrpSpPr/>
        <p:nvPr/>
      </p:nvGrpSpPr>
      <p:grpSpPr>
        <a:xfrm>
          <a:off x="0" y="0"/>
          <a:ext cx="0" cy="0"/>
          <a:chOff x="0" y="0"/>
          <a:chExt cx="0" cy="0"/>
        </a:xfrm>
      </p:grpSpPr>
      <p:sp>
        <p:nvSpPr>
          <p:cNvPr id="240" name="Google Shape;240;g31682c8c8a7_0_396"/>
          <p:cNvSpPr txBox="1"/>
          <p:nvPr>
            <p:ph idx="10" type="dt"/>
          </p:nvPr>
        </p:nvSpPr>
        <p:spPr>
          <a:xfrm>
            <a:off x="228600" y="4237567"/>
            <a:ext cx="1066800" cy="243600"/>
          </a:xfrm>
          <a:prstGeom prst="rect">
            <a:avLst/>
          </a:prstGeom>
          <a:noFill/>
          <a:ln>
            <a:noFill/>
          </a:ln>
        </p:spPr>
        <p:txBody>
          <a:bodyPr anchorCtr="0" anchor="ctr" bIns="22850" lIns="45725" spcFirstLastPara="1" rIns="45725" wrap="square" tIns="22850">
            <a:noAutofit/>
          </a:bodyPr>
          <a:lstStyle>
            <a:lvl1pPr lvl="0"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p:txBody>
      </p:sp>
      <p:sp>
        <p:nvSpPr>
          <p:cNvPr id="241" name="Google Shape;241;g31682c8c8a7_0_396"/>
          <p:cNvSpPr txBox="1"/>
          <p:nvPr>
            <p:ph idx="11" type="ftr"/>
          </p:nvPr>
        </p:nvSpPr>
        <p:spPr>
          <a:xfrm>
            <a:off x="1562100" y="4237567"/>
            <a:ext cx="1447800" cy="243600"/>
          </a:xfrm>
          <a:prstGeom prst="rect">
            <a:avLst/>
          </a:prstGeom>
          <a:noFill/>
          <a:ln>
            <a:noFill/>
          </a:ln>
        </p:spPr>
        <p:txBody>
          <a:bodyPr anchorCtr="0" anchor="ctr" bIns="22850" lIns="45725" spcFirstLastPara="1" rIns="45725" wrap="square" tIns="22850">
            <a:noAutofit/>
          </a:bodyPr>
          <a:lstStyle>
            <a:lvl1pPr lvl="0" marR="0" algn="ct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p:txBody>
      </p:sp>
      <p:sp>
        <p:nvSpPr>
          <p:cNvPr id="242" name="Google Shape;242;g31682c8c8a7_0_396"/>
          <p:cNvSpPr txBox="1"/>
          <p:nvPr>
            <p:ph idx="12" type="sldNum"/>
          </p:nvPr>
        </p:nvSpPr>
        <p:spPr>
          <a:xfrm>
            <a:off x="3276600" y="4237567"/>
            <a:ext cx="1066800" cy="2436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00"/>
              <a:buFont typeface="Arial"/>
              <a:buNone/>
              <a:defRPr b="0" i="0" sz="7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46" name="Shape 246"/>
        <p:cNvGrpSpPr/>
        <p:nvPr/>
      </p:nvGrpSpPr>
      <p:grpSpPr>
        <a:xfrm>
          <a:off x="0" y="0"/>
          <a:ext cx="0" cy="0"/>
          <a:chOff x="0" y="0"/>
          <a:chExt cx="0" cy="0"/>
        </a:xfrm>
      </p:grpSpPr>
      <p:pic>
        <p:nvPicPr>
          <p:cNvPr descr="https://lh7-rt.googleusercontent.com/slidesz/AGV_vUceJdqhF56xIlPaYYfEzVRjrsnt-BY6_03-y2uuDDZPftapO9iKmJQoRmSD8Ari3dZBJr--cqUu5bMfK8qsmnRJeAR4jpK7BvdbrbC9UqjccLxNsvXtYILlVn_4-ofrdemH-ZQsRUdHuUX8WDW4YmCmPXYx8KKaQCWHQ6BjknmvqQ=s2048?key=me4DI1zu2lN9PXRnwQny8A" id="247" name="Google Shape;247;g314971f8e79_2_210"/>
          <p:cNvPicPr preferRelativeResize="0"/>
          <p:nvPr/>
        </p:nvPicPr>
        <p:blipFill rotWithShape="1">
          <a:blip r:embed="rId2">
            <a:alphaModFix/>
          </a:blip>
          <a:srcRect b="0" l="0" r="0" t="0"/>
          <a:stretch/>
        </p:blipFill>
        <p:spPr>
          <a:xfrm>
            <a:off x="0" y="1226194"/>
            <a:ext cx="9144003" cy="85536"/>
          </a:xfrm>
          <a:prstGeom prst="rect">
            <a:avLst/>
          </a:prstGeom>
          <a:noFill/>
          <a:ln>
            <a:noFill/>
          </a:ln>
        </p:spPr>
      </p:pic>
      <p:sp>
        <p:nvSpPr>
          <p:cNvPr id="248" name="Google Shape;248;g314971f8e79_2_210"/>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g314971f8e79_2_210"/>
          <p:cNvSpPr txBox="1"/>
          <p:nvPr>
            <p:ph idx="1" type="body"/>
          </p:nvPr>
        </p:nvSpPr>
        <p:spPr>
          <a:xfrm>
            <a:off x="628650" y="1825625"/>
            <a:ext cx="3943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0" name="Google Shape;250;g314971f8e79_2_210"/>
          <p:cNvSpPr/>
          <p:nvPr>
            <p:ph idx="2" type="pic"/>
          </p:nvPr>
        </p:nvSpPr>
        <p:spPr>
          <a:xfrm>
            <a:off x="4942785" y="1947863"/>
            <a:ext cx="3479700" cy="3406800"/>
          </a:xfrm>
          <a:prstGeom prst="rect">
            <a:avLst/>
          </a:prstGeom>
          <a:noFill/>
          <a:ln>
            <a:noFill/>
          </a:ln>
        </p:spPr>
      </p:sp>
      <p:pic>
        <p:nvPicPr>
          <p:cNvPr descr="VALOR – Advancing Equity. Ending Sexual Violence." id="251" name="Google Shape;251;g314971f8e79_2_210"/>
          <p:cNvPicPr preferRelativeResize="0"/>
          <p:nvPr/>
        </p:nvPicPr>
        <p:blipFill rotWithShape="1">
          <a:blip r:embed="rId3">
            <a:alphaModFix/>
          </a:blip>
          <a:srcRect b="0" l="0" r="0" t="0"/>
          <a:stretch/>
        </p:blipFill>
        <p:spPr>
          <a:xfrm>
            <a:off x="7710360" y="6358111"/>
            <a:ext cx="969095" cy="285564"/>
          </a:xfrm>
          <a:prstGeom prst="rect">
            <a:avLst/>
          </a:prstGeom>
          <a:noFill/>
          <a:ln>
            <a:noFill/>
          </a:ln>
        </p:spPr>
      </p:pic>
      <p:pic>
        <p:nvPicPr>
          <p:cNvPr descr="jdi.FNL.horiz.jpg" id="252" name="Google Shape;252;g314971f8e79_2_210"/>
          <p:cNvPicPr preferRelativeResize="0"/>
          <p:nvPr/>
        </p:nvPicPr>
        <p:blipFill rotWithShape="1">
          <a:blip r:embed="rId4">
            <a:alphaModFix/>
          </a:blip>
          <a:srcRect b="6036" l="0" r="6742" t="6983"/>
          <a:stretch/>
        </p:blipFill>
        <p:spPr>
          <a:xfrm>
            <a:off x="138090" y="6379400"/>
            <a:ext cx="1309711" cy="359462"/>
          </a:xfrm>
          <a:prstGeom prst="rect">
            <a:avLst/>
          </a:prstGeom>
          <a:noFill/>
          <a:ln>
            <a:noFill/>
          </a:ln>
          <a:effectLst>
            <a:outerShdw blurRad="50800" sx="1000" rotWithShape="0" algn="ctr" dir="5400000" dist="50800" sy="1000">
              <a:srgbClr val="000000"/>
            </a:outerShdw>
          </a:effectLst>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3" name="Shape 253"/>
        <p:cNvGrpSpPr/>
        <p:nvPr/>
      </p:nvGrpSpPr>
      <p:grpSpPr>
        <a:xfrm>
          <a:off x="0" y="0"/>
          <a:ext cx="0" cy="0"/>
          <a:chOff x="0" y="0"/>
          <a:chExt cx="0" cy="0"/>
        </a:xfrm>
      </p:grpSpPr>
      <p:pic>
        <p:nvPicPr>
          <p:cNvPr descr="https://lh7-rt.googleusercontent.com/slidesz/AGV_vUceJdqhF56xIlPaYYfEzVRjrsnt-BY6_03-y2uuDDZPftapO9iKmJQoRmSD8Ari3dZBJr--cqUu5bMfK8qsmnRJeAR4jpK7BvdbrbC9UqjccLxNsvXtYILlVn_4-ofrdemH-ZQsRUdHuUX8WDW4YmCmPXYx8KKaQCWHQ6BjknmvqQ=s2048?key=me4DI1zu2lN9PXRnwQny8A" id="254" name="Google Shape;254;g314971f8e79_2_204"/>
          <p:cNvPicPr preferRelativeResize="0"/>
          <p:nvPr/>
        </p:nvPicPr>
        <p:blipFill rotWithShape="1">
          <a:blip r:embed="rId2">
            <a:alphaModFix/>
          </a:blip>
          <a:srcRect b="0" l="0" r="0" t="0"/>
          <a:stretch/>
        </p:blipFill>
        <p:spPr>
          <a:xfrm>
            <a:off x="0" y="1226194"/>
            <a:ext cx="9144003" cy="85536"/>
          </a:xfrm>
          <a:prstGeom prst="rect">
            <a:avLst/>
          </a:prstGeom>
          <a:noFill/>
          <a:ln>
            <a:noFill/>
          </a:ln>
        </p:spPr>
      </p:pic>
      <p:sp>
        <p:nvSpPr>
          <p:cNvPr id="255" name="Google Shape;255;g314971f8e79_2_204"/>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g314971f8e79_2_204"/>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VALOR – Advancing Equity. Ending Sexual Violence." id="257" name="Google Shape;257;g314971f8e79_2_204"/>
          <p:cNvPicPr preferRelativeResize="0"/>
          <p:nvPr/>
        </p:nvPicPr>
        <p:blipFill rotWithShape="1">
          <a:blip r:embed="rId3">
            <a:alphaModFix/>
          </a:blip>
          <a:srcRect b="0" l="0" r="0" t="0"/>
          <a:stretch/>
        </p:blipFill>
        <p:spPr>
          <a:xfrm>
            <a:off x="7710360" y="6358111"/>
            <a:ext cx="969095" cy="285564"/>
          </a:xfrm>
          <a:prstGeom prst="rect">
            <a:avLst/>
          </a:prstGeom>
          <a:noFill/>
          <a:ln>
            <a:noFill/>
          </a:ln>
        </p:spPr>
      </p:pic>
      <p:pic>
        <p:nvPicPr>
          <p:cNvPr descr="jdi.FNL.horiz.jpg" id="258" name="Google Shape;258;g314971f8e79_2_204"/>
          <p:cNvPicPr preferRelativeResize="0"/>
          <p:nvPr/>
        </p:nvPicPr>
        <p:blipFill rotWithShape="1">
          <a:blip r:embed="rId4">
            <a:alphaModFix/>
          </a:blip>
          <a:srcRect b="6036" l="0" r="6742" t="6983"/>
          <a:stretch/>
        </p:blipFill>
        <p:spPr>
          <a:xfrm>
            <a:off x="138090" y="6379400"/>
            <a:ext cx="1309711" cy="359462"/>
          </a:xfrm>
          <a:prstGeom prst="rect">
            <a:avLst/>
          </a:prstGeom>
          <a:noFill/>
          <a:ln>
            <a:noFill/>
          </a:ln>
          <a:effectLst>
            <a:outerShdw blurRad="50800" sx="1000" rotWithShape="0" algn="ctr" dir="5400000" dist="50800" sy="1000">
              <a:srgbClr val="000000"/>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pic>
        <p:nvPicPr>
          <p:cNvPr descr="https://lh7-rt.googleusercontent.com/slidesz/AGV_vUceJdqhF56xIlPaYYfEzVRjrsnt-BY6_03-y2uuDDZPftapO9iKmJQoRmSD8Ari3dZBJr--cqUu5bMfK8qsmnRJeAR4jpK7BvdbrbC9UqjccLxNsvXtYILlVn_4-ofrdemH-ZQsRUdHuUX8WDW4YmCmPXYx8KKaQCWHQ6BjknmvqQ=s2048?key=me4DI1zu2lN9PXRnwQny8A" id="30" name="Google Shape;30;p13"/>
          <p:cNvPicPr preferRelativeResize="0"/>
          <p:nvPr/>
        </p:nvPicPr>
        <p:blipFill rotWithShape="1">
          <a:blip r:embed="rId2">
            <a:alphaModFix/>
          </a:blip>
          <a:srcRect b="0" l="0" r="0" t="0"/>
          <a:stretch/>
        </p:blipFill>
        <p:spPr>
          <a:xfrm>
            <a:off x="0" y="1226194"/>
            <a:ext cx="9144003" cy="85536"/>
          </a:xfrm>
          <a:prstGeom prst="rect">
            <a:avLst/>
          </a:prstGeom>
          <a:noFill/>
          <a:ln>
            <a:noFill/>
          </a:ln>
        </p:spPr>
      </p:pic>
      <p:sp>
        <p:nvSpPr>
          <p:cNvPr id="31" name="Google Shape;31;p13"/>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3"/>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VALOR – Advancing Equity. Ending Sexual Violence." id="33" name="Google Shape;33;p13"/>
          <p:cNvPicPr preferRelativeResize="0"/>
          <p:nvPr/>
        </p:nvPicPr>
        <p:blipFill rotWithShape="1">
          <a:blip r:embed="rId3">
            <a:alphaModFix/>
          </a:blip>
          <a:srcRect b="0" l="0" r="0" t="0"/>
          <a:stretch/>
        </p:blipFill>
        <p:spPr>
          <a:xfrm>
            <a:off x="7710360" y="6358111"/>
            <a:ext cx="1292126" cy="380752"/>
          </a:xfrm>
          <a:prstGeom prst="rect">
            <a:avLst/>
          </a:prstGeom>
          <a:noFill/>
          <a:ln>
            <a:noFill/>
          </a:ln>
        </p:spPr>
      </p:pic>
      <p:pic>
        <p:nvPicPr>
          <p:cNvPr descr="jdi.FNL.horiz.jpg" id="34" name="Google Shape;34;p13"/>
          <p:cNvPicPr preferRelativeResize="0"/>
          <p:nvPr/>
        </p:nvPicPr>
        <p:blipFill rotWithShape="1">
          <a:blip r:embed="rId4">
            <a:alphaModFix/>
          </a:blip>
          <a:srcRect b="6036" l="0" r="6742" t="6983"/>
          <a:stretch/>
        </p:blipFill>
        <p:spPr>
          <a:xfrm>
            <a:off x="138090" y="6379400"/>
            <a:ext cx="1309711" cy="359463"/>
          </a:xfrm>
          <a:prstGeom prst="rect">
            <a:avLst/>
          </a:prstGeom>
          <a:noFill/>
          <a:ln>
            <a:noFill/>
          </a:ln>
          <a:effectLst>
            <a:outerShdw blurRad="50800" sx="1000" rotWithShape="0" algn="ctr" dir="5400000" dist="50800" sy="1000">
              <a:srgbClr val="000000"/>
            </a:outerShdw>
          </a:effec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9" name="Shape 259"/>
        <p:cNvGrpSpPr/>
        <p:nvPr/>
      </p:nvGrpSpPr>
      <p:grpSpPr>
        <a:xfrm>
          <a:off x="0" y="0"/>
          <a:ext cx="0" cy="0"/>
          <a:chOff x="0" y="0"/>
          <a:chExt cx="0" cy="0"/>
        </a:xfrm>
      </p:grpSpPr>
      <p:pic>
        <p:nvPicPr>
          <p:cNvPr descr="https://lh7-rt.googleusercontent.com/slidesz/AGV_vUceJdqhF56xIlPaYYfEzVRjrsnt-BY6_03-y2uuDDZPftapO9iKmJQoRmSD8Ari3dZBJr--cqUu5bMfK8qsmnRJeAR4jpK7BvdbrbC9UqjccLxNsvXtYILlVn_4-ofrdemH-ZQsRUdHuUX8WDW4YmCmPXYx8KKaQCWHQ6BjknmvqQ=s2048?key=me4DI1zu2lN9PXRnwQny8A" id="260" name="Google Shape;260;g314971f8e79_2_187"/>
          <p:cNvPicPr preferRelativeResize="0"/>
          <p:nvPr/>
        </p:nvPicPr>
        <p:blipFill rotWithShape="1">
          <a:blip r:embed="rId2">
            <a:alphaModFix/>
          </a:blip>
          <a:srcRect b="0" l="0" r="0" t="0"/>
          <a:stretch/>
        </p:blipFill>
        <p:spPr>
          <a:xfrm>
            <a:off x="1" y="1"/>
            <a:ext cx="9144003" cy="3886200"/>
          </a:xfrm>
          <a:prstGeom prst="rect">
            <a:avLst/>
          </a:prstGeom>
          <a:noFill/>
          <a:ln>
            <a:noFill/>
          </a:ln>
        </p:spPr>
      </p:pic>
      <p:sp>
        <p:nvSpPr>
          <p:cNvPr id="261" name="Google Shape;261;g314971f8e79_2_187"/>
          <p:cNvSpPr txBox="1"/>
          <p:nvPr>
            <p:ph idx="1" type="subTitle"/>
          </p:nvPr>
        </p:nvSpPr>
        <p:spPr>
          <a:xfrm>
            <a:off x="1143000" y="4250015"/>
            <a:ext cx="6858000" cy="7053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2800"/>
              <a:buNone/>
              <a:defRPr b="1" sz="2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pic>
        <p:nvPicPr>
          <p:cNvPr descr="jdi.FNL.horiz.jpg" id="262" name="Google Shape;262;g314971f8e79_2_187"/>
          <p:cNvPicPr preferRelativeResize="0"/>
          <p:nvPr/>
        </p:nvPicPr>
        <p:blipFill rotWithShape="1">
          <a:blip r:embed="rId3">
            <a:alphaModFix/>
          </a:blip>
          <a:srcRect b="0" l="0" r="6742" t="0"/>
          <a:stretch/>
        </p:blipFill>
        <p:spPr>
          <a:xfrm>
            <a:off x="6038146" y="5835698"/>
            <a:ext cx="3019818" cy="952925"/>
          </a:xfrm>
          <a:prstGeom prst="rect">
            <a:avLst/>
          </a:prstGeom>
          <a:noFill/>
          <a:ln>
            <a:noFill/>
          </a:ln>
        </p:spPr>
      </p:pic>
      <p:sp>
        <p:nvSpPr>
          <p:cNvPr id="263" name="Google Shape;263;g314971f8e79_2_187"/>
          <p:cNvSpPr txBox="1"/>
          <p:nvPr>
            <p:ph type="ctrTitle"/>
          </p:nvPr>
        </p:nvSpPr>
        <p:spPr>
          <a:xfrm>
            <a:off x="1143000" y="1220871"/>
            <a:ext cx="6858000" cy="15471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Tahoma"/>
              <a:buNone/>
              <a:defRPr b="1" sz="4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VALOR – Advancing Equity. Ending Sexual Violence." id="264" name="Google Shape;264;g314971f8e79_2_187"/>
          <p:cNvPicPr preferRelativeResize="0"/>
          <p:nvPr/>
        </p:nvPicPr>
        <p:blipFill rotWithShape="1">
          <a:blip r:embed="rId4">
            <a:alphaModFix/>
          </a:blip>
          <a:srcRect b="0" l="0" r="0" t="0"/>
          <a:stretch/>
        </p:blipFill>
        <p:spPr>
          <a:xfrm>
            <a:off x="237317" y="5910154"/>
            <a:ext cx="2046379" cy="60300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65" name="Shape 265"/>
        <p:cNvGrpSpPr/>
        <p:nvPr/>
      </p:nvGrpSpPr>
      <p:grpSpPr>
        <a:xfrm>
          <a:off x="0" y="0"/>
          <a:ext cx="0" cy="0"/>
          <a:chOff x="0" y="0"/>
          <a:chExt cx="0" cy="0"/>
        </a:xfrm>
      </p:grpSpPr>
      <p:pic>
        <p:nvPicPr>
          <p:cNvPr descr="https://lh7-rt.googleusercontent.com/slidesz/AGV_vUceJdqhF56xIlPaYYfEzVRjrsnt-BY6_03-y2uuDDZPftapO9iKmJQoRmSD8Ari3dZBJr--cqUu5bMfK8qsmnRJeAR4jpK7BvdbrbC9UqjccLxNsvXtYILlVn_4-ofrdemH-ZQsRUdHuUX8WDW4YmCmPXYx8KKaQCWHQ6BjknmvqQ=s2048?key=me4DI1zu2lN9PXRnwQny8A" id="266" name="Google Shape;266;g314971f8e79_2_193"/>
          <p:cNvPicPr preferRelativeResize="0"/>
          <p:nvPr/>
        </p:nvPicPr>
        <p:blipFill rotWithShape="1">
          <a:blip r:embed="rId2">
            <a:alphaModFix/>
          </a:blip>
          <a:srcRect b="0" l="0" r="0" t="0"/>
          <a:stretch/>
        </p:blipFill>
        <p:spPr>
          <a:xfrm>
            <a:off x="544286" y="1772332"/>
            <a:ext cx="2177142" cy="4572930"/>
          </a:xfrm>
          <a:prstGeom prst="rect">
            <a:avLst/>
          </a:prstGeom>
          <a:noFill/>
          <a:ln>
            <a:noFill/>
          </a:ln>
        </p:spPr>
      </p:pic>
      <p:pic>
        <p:nvPicPr>
          <p:cNvPr descr="https://lh7-rt.googleusercontent.com/slidesz/AGV_vUceJdqhF56xIlPaYYfEzVRjrsnt-BY6_03-y2uuDDZPftapO9iKmJQoRmSD8Ari3dZBJr--cqUu5bMfK8qsmnRJeAR4jpK7BvdbrbC9UqjccLxNsvXtYILlVn_4-ofrdemH-ZQsRUdHuUX8WDW4YmCmPXYx8KKaQCWHQ6BjknmvqQ=s2048?key=me4DI1zu2lN9PXRnwQny8A" id="267" name="Google Shape;267;g314971f8e79_2_193"/>
          <p:cNvPicPr preferRelativeResize="0"/>
          <p:nvPr/>
        </p:nvPicPr>
        <p:blipFill rotWithShape="1">
          <a:blip r:embed="rId2">
            <a:alphaModFix/>
          </a:blip>
          <a:srcRect b="0" l="0" r="0" t="0"/>
          <a:stretch/>
        </p:blipFill>
        <p:spPr>
          <a:xfrm>
            <a:off x="0" y="1226194"/>
            <a:ext cx="9144003" cy="85536"/>
          </a:xfrm>
          <a:prstGeom prst="rect">
            <a:avLst/>
          </a:prstGeom>
          <a:noFill/>
          <a:ln>
            <a:noFill/>
          </a:ln>
        </p:spPr>
      </p:pic>
      <p:sp>
        <p:nvSpPr>
          <p:cNvPr id="268" name="Google Shape;268;g314971f8e79_2_193"/>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Tahom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g314971f8e79_2_193"/>
          <p:cNvSpPr/>
          <p:nvPr>
            <p:ph idx="2" type="pic"/>
          </p:nvPr>
        </p:nvSpPr>
        <p:spPr>
          <a:xfrm>
            <a:off x="628650" y="1841978"/>
            <a:ext cx="1989300" cy="2174100"/>
          </a:xfrm>
          <a:prstGeom prst="rect">
            <a:avLst/>
          </a:prstGeom>
          <a:noFill/>
          <a:ln>
            <a:noFill/>
          </a:ln>
        </p:spPr>
      </p:sp>
      <p:sp>
        <p:nvSpPr>
          <p:cNvPr id="270" name="Google Shape;270;g314971f8e79_2_193"/>
          <p:cNvSpPr/>
          <p:nvPr>
            <p:ph idx="3" type="pic"/>
          </p:nvPr>
        </p:nvSpPr>
        <p:spPr>
          <a:xfrm>
            <a:off x="628650" y="4101875"/>
            <a:ext cx="1989300" cy="2174100"/>
          </a:xfrm>
          <a:prstGeom prst="rect">
            <a:avLst/>
          </a:prstGeom>
          <a:noFill/>
          <a:ln>
            <a:noFill/>
          </a:ln>
        </p:spPr>
      </p:sp>
      <p:sp>
        <p:nvSpPr>
          <p:cNvPr id="271" name="Google Shape;271;g314971f8e79_2_193"/>
          <p:cNvSpPr txBox="1"/>
          <p:nvPr>
            <p:ph idx="1" type="body"/>
          </p:nvPr>
        </p:nvSpPr>
        <p:spPr>
          <a:xfrm>
            <a:off x="2830286" y="1772332"/>
            <a:ext cx="5685000" cy="22437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72" name="Google Shape;272;g314971f8e79_2_193"/>
          <p:cNvSpPr txBox="1"/>
          <p:nvPr>
            <p:ph idx="4" type="body"/>
          </p:nvPr>
        </p:nvSpPr>
        <p:spPr>
          <a:xfrm>
            <a:off x="2830286" y="4101875"/>
            <a:ext cx="5685000" cy="22437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VALOR – Advancing Equity. Ending Sexual Violence." id="273" name="Google Shape;273;g314971f8e79_2_193"/>
          <p:cNvPicPr preferRelativeResize="0"/>
          <p:nvPr/>
        </p:nvPicPr>
        <p:blipFill rotWithShape="1">
          <a:blip r:embed="rId3">
            <a:alphaModFix/>
          </a:blip>
          <a:srcRect b="0" l="0" r="0" t="0"/>
          <a:stretch/>
        </p:blipFill>
        <p:spPr>
          <a:xfrm>
            <a:off x="7710360" y="6406491"/>
            <a:ext cx="969095" cy="285564"/>
          </a:xfrm>
          <a:prstGeom prst="rect">
            <a:avLst/>
          </a:prstGeom>
          <a:noFill/>
          <a:ln>
            <a:noFill/>
          </a:ln>
        </p:spPr>
      </p:pic>
      <p:pic>
        <p:nvPicPr>
          <p:cNvPr descr="jdi.FNL.horiz.jpg" id="274" name="Google Shape;274;g314971f8e79_2_193"/>
          <p:cNvPicPr preferRelativeResize="0"/>
          <p:nvPr/>
        </p:nvPicPr>
        <p:blipFill rotWithShape="1">
          <a:blip r:embed="rId4">
            <a:alphaModFix/>
          </a:blip>
          <a:srcRect b="6036" l="0" r="6742" t="6983"/>
          <a:stretch/>
        </p:blipFill>
        <p:spPr>
          <a:xfrm>
            <a:off x="6243877" y="6431418"/>
            <a:ext cx="1309711" cy="359462"/>
          </a:xfrm>
          <a:prstGeom prst="rect">
            <a:avLst/>
          </a:prstGeom>
          <a:noFill/>
          <a:ln>
            <a:noFill/>
          </a:ln>
          <a:effectLst>
            <a:outerShdw blurRad="50800" sx="1000" rotWithShape="0" algn="ctr" dir="5400000" dist="50800" sy="1000">
              <a:srgbClr val="000000"/>
            </a:outerShdw>
          </a:effectLst>
        </p:spPr>
      </p:pic>
      <p:cxnSp>
        <p:nvCxnSpPr>
          <p:cNvPr id="275" name="Google Shape;275;g314971f8e79_2_193"/>
          <p:cNvCxnSpPr/>
          <p:nvPr/>
        </p:nvCxnSpPr>
        <p:spPr>
          <a:xfrm>
            <a:off x="7630886" y="6406491"/>
            <a:ext cx="0" cy="380700"/>
          </a:xfrm>
          <a:prstGeom prst="straightConnector1">
            <a:avLst/>
          </a:prstGeom>
          <a:noFill/>
          <a:ln cap="flat" cmpd="sng" w="9525">
            <a:solidFill>
              <a:srgbClr val="ACB8CA"/>
            </a:solidFill>
            <a:prstDash val="solid"/>
            <a:miter lim="800000"/>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76" name="Shape 276"/>
        <p:cNvGrpSpPr/>
        <p:nvPr/>
      </p:nvGrpSpPr>
      <p:grpSpPr>
        <a:xfrm>
          <a:off x="0" y="0"/>
          <a:ext cx="0" cy="0"/>
          <a:chOff x="0" y="0"/>
          <a:chExt cx="0" cy="0"/>
        </a:xfrm>
      </p:grpSpPr>
      <p:pic>
        <p:nvPicPr>
          <p:cNvPr descr="https://lh7-rt.googleusercontent.com/slidesz/AGV_vUceJdqhF56xIlPaYYfEzVRjrsnt-BY6_03-y2uuDDZPftapO9iKmJQoRmSD8Ari3dZBJr--cqUu5bMfK8qsmnRJeAR4jpK7BvdbrbC9UqjccLxNsvXtYILlVn_4-ofrdemH-ZQsRUdHuUX8WDW4YmCmPXYx8KKaQCWHQ6BjknmvqQ=s2048?key=me4DI1zu2lN9PXRnwQny8A" id="277" name="Google Shape;277;g314971f8e79_2_217"/>
          <p:cNvPicPr preferRelativeResize="0"/>
          <p:nvPr/>
        </p:nvPicPr>
        <p:blipFill rotWithShape="1">
          <a:blip r:embed="rId2">
            <a:alphaModFix/>
          </a:blip>
          <a:srcRect b="0" l="0" r="0" t="0"/>
          <a:stretch/>
        </p:blipFill>
        <p:spPr>
          <a:xfrm>
            <a:off x="1" y="825573"/>
            <a:ext cx="9144003" cy="1725232"/>
          </a:xfrm>
          <a:prstGeom prst="rect">
            <a:avLst/>
          </a:prstGeom>
          <a:noFill/>
          <a:ln>
            <a:noFill/>
          </a:ln>
        </p:spPr>
      </p:pic>
      <p:sp>
        <p:nvSpPr>
          <p:cNvPr id="278" name="Google Shape;278;g314971f8e79_2_217"/>
          <p:cNvSpPr/>
          <p:nvPr>
            <p:ph idx="2" type="pic"/>
          </p:nvPr>
        </p:nvSpPr>
        <p:spPr>
          <a:xfrm>
            <a:off x="1808818" y="3058867"/>
            <a:ext cx="5526300" cy="2795100"/>
          </a:xfrm>
          <a:prstGeom prst="rect">
            <a:avLst/>
          </a:prstGeom>
          <a:noFill/>
          <a:ln>
            <a:noFill/>
          </a:ln>
        </p:spPr>
      </p:sp>
      <p:sp>
        <p:nvSpPr>
          <p:cNvPr id="279" name="Google Shape;279;g314971f8e79_2_217"/>
          <p:cNvSpPr txBox="1"/>
          <p:nvPr>
            <p:ph type="title"/>
          </p:nvPr>
        </p:nvSpPr>
        <p:spPr>
          <a:xfrm>
            <a:off x="428004" y="1004148"/>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Tahoma"/>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80" name="Shape 280"/>
        <p:cNvGrpSpPr/>
        <p:nvPr/>
      </p:nvGrpSpPr>
      <p:grpSpPr>
        <a:xfrm>
          <a:off x="0" y="0"/>
          <a:ext cx="0" cy="0"/>
          <a:chOff x="0" y="0"/>
          <a:chExt cx="0" cy="0"/>
        </a:xfrm>
      </p:grpSpPr>
      <p:pic>
        <p:nvPicPr>
          <p:cNvPr descr="https://lh7-rt.googleusercontent.com/slidesz/AGV_vUcBcK2ELdArOqdAzRmrJfMT2el6r4043Dv0SxV_VMX7itjklhKVv0TLcVd8HUYyW2xDjGmdBg5rGjHSVUG3TNNX7uSOKbHCY-8aDseV2Mf59yi3c9hpMahaY3eqj5OKWEkXL2uB3oKIF85YSyfPh9MMJQuDHFq3=s2048?key=LXUg1ebaVqF2i72m0ZOXkw" id="281" name="Google Shape;281;g314971f8e79_2_221"/>
          <p:cNvPicPr preferRelativeResize="0"/>
          <p:nvPr/>
        </p:nvPicPr>
        <p:blipFill rotWithShape="1">
          <a:blip r:embed="rId2">
            <a:alphaModFix/>
          </a:blip>
          <a:srcRect b="42479" l="0" r="0" t="0"/>
          <a:stretch/>
        </p:blipFill>
        <p:spPr>
          <a:xfrm flipH="1" rot="10800000">
            <a:off x="0" y="5033638"/>
            <a:ext cx="9144868" cy="1824361"/>
          </a:xfrm>
          <a:prstGeom prst="rect">
            <a:avLst/>
          </a:prstGeom>
          <a:noFill/>
          <a:ln>
            <a:noFill/>
          </a:ln>
        </p:spPr>
      </p:pic>
      <p:pic>
        <p:nvPicPr>
          <p:cNvPr descr="https://lh7-rt.googleusercontent.com/slidesz/AGV_vUceJdqhF56xIlPaYYfEzVRjrsnt-BY6_03-y2uuDDZPftapO9iKmJQoRmSD8Ari3dZBJr--cqUu5bMfK8qsmnRJeAR4jpK7BvdbrbC9UqjccLxNsvXtYILlVn_4-ofrdemH-ZQsRUdHuUX8WDW4YmCmPXYx8KKaQCWHQ6BjknmvqQ=s2048?key=me4DI1zu2lN9PXRnwQny8A" id="282" name="Google Shape;282;g314971f8e79_2_221"/>
          <p:cNvPicPr preferRelativeResize="0"/>
          <p:nvPr/>
        </p:nvPicPr>
        <p:blipFill rotWithShape="1">
          <a:blip r:embed="rId3">
            <a:alphaModFix/>
          </a:blip>
          <a:srcRect b="0" l="0" r="0" t="0"/>
          <a:stretch/>
        </p:blipFill>
        <p:spPr>
          <a:xfrm>
            <a:off x="292962" y="589688"/>
            <a:ext cx="8478177" cy="1647487"/>
          </a:xfrm>
          <a:prstGeom prst="rect">
            <a:avLst/>
          </a:prstGeom>
          <a:noFill/>
          <a:ln>
            <a:noFill/>
          </a:ln>
        </p:spPr>
      </p:pic>
      <p:sp>
        <p:nvSpPr>
          <p:cNvPr id="283" name="Google Shape;283;g314971f8e79_2_221"/>
          <p:cNvSpPr txBox="1"/>
          <p:nvPr>
            <p:ph type="title"/>
          </p:nvPr>
        </p:nvSpPr>
        <p:spPr>
          <a:xfrm>
            <a:off x="428004" y="755573"/>
            <a:ext cx="8183400" cy="13257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Tahoma"/>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g314971f8e79_2_221"/>
          <p:cNvSpPr txBox="1"/>
          <p:nvPr>
            <p:ph idx="1" type="body"/>
          </p:nvPr>
        </p:nvSpPr>
        <p:spPr>
          <a:xfrm>
            <a:off x="428004" y="2441575"/>
            <a:ext cx="8183400" cy="3044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Section Title with Branding">
    <p:spTree>
      <p:nvGrpSpPr>
        <p:cNvPr id="285" name="Shape 285"/>
        <p:cNvGrpSpPr/>
        <p:nvPr/>
      </p:nvGrpSpPr>
      <p:grpSpPr>
        <a:xfrm>
          <a:off x="0" y="0"/>
          <a:ext cx="0" cy="0"/>
          <a:chOff x="0" y="0"/>
          <a:chExt cx="0" cy="0"/>
        </a:xfrm>
      </p:grpSpPr>
      <p:pic>
        <p:nvPicPr>
          <p:cNvPr descr="https://lh7-rt.googleusercontent.com/slidesz/AGV_vUceJdqhF56xIlPaYYfEzVRjrsnt-BY6_03-y2uuDDZPftapO9iKmJQoRmSD8Ari3dZBJr--cqUu5bMfK8qsmnRJeAR4jpK7BvdbrbC9UqjccLxNsvXtYILlVn_4-ofrdemH-ZQsRUdHuUX8WDW4YmCmPXYx8KKaQCWHQ6BjknmvqQ=s2048?key=me4DI1zu2lN9PXRnwQny8A" id="286" name="Google Shape;286;g34e8c8b64b3_1_67"/>
          <p:cNvPicPr preferRelativeResize="0"/>
          <p:nvPr/>
        </p:nvPicPr>
        <p:blipFill rotWithShape="1">
          <a:blip r:embed="rId2">
            <a:alphaModFix/>
          </a:blip>
          <a:srcRect b="0" l="0" r="0" t="0"/>
          <a:stretch/>
        </p:blipFill>
        <p:spPr>
          <a:xfrm>
            <a:off x="1" y="825573"/>
            <a:ext cx="9144003" cy="1725229"/>
          </a:xfrm>
          <a:prstGeom prst="rect">
            <a:avLst/>
          </a:prstGeom>
          <a:noFill/>
          <a:ln>
            <a:noFill/>
          </a:ln>
        </p:spPr>
      </p:pic>
      <p:sp>
        <p:nvSpPr>
          <p:cNvPr id="287" name="Google Shape;287;g34e8c8b64b3_1_67"/>
          <p:cNvSpPr/>
          <p:nvPr>
            <p:ph idx="2" type="pic"/>
          </p:nvPr>
        </p:nvSpPr>
        <p:spPr>
          <a:xfrm>
            <a:off x="1808818" y="3058867"/>
            <a:ext cx="5526300" cy="2795100"/>
          </a:xfrm>
          <a:prstGeom prst="rect">
            <a:avLst/>
          </a:prstGeom>
          <a:noFill/>
          <a:ln>
            <a:noFill/>
          </a:ln>
        </p:spPr>
      </p:sp>
      <p:sp>
        <p:nvSpPr>
          <p:cNvPr id="288" name="Google Shape;288;g34e8c8b64b3_1_67"/>
          <p:cNvSpPr txBox="1"/>
          <p:nvPr>
            <p:ph type="title"/>
          </p:nvPr>
        </p:nvSpPr>
        <p:spPr>
          <a:xfrm>
            <a:off x="428004" y="1004148"/>
            <a:ext cx="7886700" cy="13257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1">
                <a:solidFill>
                  <a:srgbClr val="26262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89" name="Google Shape;289;g34e8c8b64b3_1_67"/>
          <p:cNvSpPr/>
          <p:nvPr/>
        </p:nvSpPr>
        <p:spPr>
          <a:xfrm>
            <a:off x="7788729" y="5655129"/>
            <a:ext cx="1066800" cy="1023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jdi.FNL.horiz.jpg" id="290" name="Google Shape;290;g34e8c8b64b3_1_67"/>
          <p:cNvPicPr preferRelativeResize="0"/>
          <p:nvPr/>
        </p:nvPicPr>
        <p:blipFill rotWithShape="1">
          <a:blip r:embed="rId3">
            <a:alphaModFix/>
          </a:blip>
          <a:srcRect b="6036" l="0" r="6742" t="6984"/>
          <a:stretch/>
        </p:blipFill>
        <p:spPr>
          <a:xfrm>
            <a:off x="151982" y="6386204"/>
            <a:ext cx="1143419" cy="313823"/>
          </a:xfrm>
          <a:prstGeom prst="rect">
            <a:avLst/>
          </a:prstGeom>
          <a:noFill/>
          <a:ln>
            <a:noFill/>
          </a:ln>
          <a:effectLst>
            <a:outerShdw blurRad="50800" sx="1000" rotWithShape="0" algn="ctr" dir="5400000" dist="50800" sy="1000">
              <a:srgbClr val="000000"/>
            </a:outerShdw>
          </a:effectLst>
        </p:spPr>
      </p:pic>
      <p:pic>
        <p:nvPicPr>
          <p:cNvPr descr="VALOR – Advancing Equity. Ending Sexual Violence." id="291" name="Google Shape;291;g34e8c8b64b3_1_67"/>
          <p:cNvPicPr preferRelativeResize="0"/>
          <p:nvPr/>
        </p:nvPicPr>
        <p:blipFill rotWithShape="1">
          <a:blip r:embed="rId4">
            <a:alphaModFix/>
          </a:blip>
          <a:srcRect b="0" l="0" r="0" t="0"/>
          <a:stretch/>
        </p:blipFill>
        <p:spPr>
          <a:xfrm>
            <a:off x="7855796" y="6386204"/>
            <a:ext cx="1057847" cy="31171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5" name="Shape 35"/>
        <p:cNvGrpSpPr/>
        <p:nvPr/>
      </p:nvGrpSpPr>
      <p:grpSpPr>
        <a:xfrm>
          <a:off x="0" y="0"/>
          <a:ext cx="0" cy="0"/>
          <a:chOff x="0" y="0"/>
          <a:chExt cx="0" cy="0"/>
        </a:xfrm>
      </p:grpSpPr>
      <p:pic>
        <p:nvPicPr>
          <p:cNvPr descr="https://lh7-rt.googleusercontent.com/slidesz/AGV_vUceJdqhF56xIlPaYYfEzVRjrsnt-BY6_03-y2uuDDZPftapO9iKmJQoRmSD8Ari3dZBJr--cqUu5bMfK8qsmnRJeAR4jpK7BvdbrbC9UqjccLxNsvXtYILlVn_4-ofrdemH-ZQsRUdHuUX8WDW4YmCmPXYx8KKaQCWHQ6BjknmvqQ=s2048?key=me4DI1zu2lN9PXRnwQny8A" id="36" name="Google Shape;36;p14"/>
          <p:cNvPicPr preferRelativeResize="0"/>
          <p:nvPr/>
        </p:nvPicPr>
        <p:blipFill rotWithShape="1">
          <a:blip r:embed="rId2">
            <a:alphaModFix/>
          </a:blip>
          <a:srcRect b="0" l="0" r="0" t="0"/>
          <a:stretch/>
        </p:blipFill>
        <p:spPr>
          <a:xfrm>
            <a:off x="0" y="1226194"/>
            <a:ext cx="9144003" cy="85536"/>
          </a:xfrm>
          <a:prstGeom prst="rect">
            <a:avLst/>
          </a:prstGeom>
          <a:noFill/>
          <a:ln>
            <a:noFill/>
          </a:ln>
        </p:spPr>
      </p:pic>
      <p:sp>
        <p:nvSpPr>
          <p:cNvPr id="37" name="Google Shape;37;p14"/>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4"/>
          <p:cNvSpPr txBox="1"/>
          <p:nvPr>
            <p:ph idx="1" type="body"/>
          </p:nvPr>
        </p:nvSpPr>
        <p:spPr>
          <a:xfrm>
            <a:off x="628650" y="1825625"/>
            <a:ext cx="39432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 name="Google Shape;39;p14"/>
          <p:cNvSpPr/>
          <p:nvPr>
            <p:ph idx="2" type="pic"/>
          </p:nvPr>
        </p:nvSpPr>
        <p:spPr>
          <a:xfrm>
            <a:off x="4942785" y="1947863"/>
            <a:ext cx="3479700" cy="3406800"/>
          </a:xfrm>
          <a:prstGeom prst="rect">
            <a:avLst/>
          </a:prstGeom>
          <a:noFill/>
          <a:ln>
            <a:noFill/>
          </a:ln>
        </p:spPr>
      </p:sp>
      <p:pic>
        <p:nvPicPr>
          <p:cNvPr descr="VALOR – Advancing Equity. Ending Sexual Violence." id="40" name="Google Shape;40;p14"/>
          <p:cNvPicPr preferRelativeResize="0"/>
          <p:nvPr/>
        </p:nvPicPr>
        <p:blipFill rotWithShape="1">
          <a:blip r:embed="rId3">
            <a:alphaModFix/>
          </a:blip>
          <a:srcRect b="0" l="0" r="0" t="0"/>
          <a:stretch/>
        </p:blipFill>
        <p:spPr>
          <a:xfrm>
            <a:off x="7710360" y="6358111"/>
            <a:ext cx="1292126" cy="380752"/>
          </a:xfrm>
          <a:prstGeom prst="rect">
            <a:avLst/>
          </a:prstGeom>
          <a:noFill/>
          <a:ln>
            <a:noFill/>
          </a:ln>
        </p:spPr>
      </p:pic>
      <p:pic>
        <p:nvPicPr>
          <p:cNvPr descr="jdi.FNL.horiz.jpg" id="41" name="Google Shape;41;p14"/>
          <p:cNvPicPr preferRelativeResize="0"/>
          <p:nvPr/>
        </p:nvPicPr>
        <p:blipFill rotWithShape="1">
          <a:blip r:embed="rId4">
            <a:alphaModFix/>
          </a:blip>
          <a:srcRect b="6036" l="0" r="6742" t="6983"/>
          <a:stretch/>
        </p:blipFill>
        <p:spPr>
          <a:xfrm>
            <a:off x="138090" y="6379400"/>
            <a:ext cx="1309711" cy="359463"/>
          </a:xfrm>
          <a:prstGeom prst="rect">
            <a:avLst/>
          </a:prstGeom>
          <a:noFill/>
          <a:ln>
            <a:noFill/>
          </a:ln>
          <a:effectLst>
            <a:outerShdw blurRad="50800" sx="1000" rotWithShape="0" algn="ctr" dir="5400000" dist="50800" sy="1000">
              <a:srgbClr val="000000"/>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2" name="Shape 42"/>
        <p:cNvGrpSpPr/>
        <p:nvPr/>
      </p:nvGrpSpPr>
      <p:grpSpPr>
        <a:xfrm>
          <a:off x="0" y="0"/>
          <a:ext cx="0" cy="0"/>
          <a:chOff x="0" y="0"/>
          <a:chExt cx="0" cy="0"/>
        </a:xfrm>
      </p:grpSpPr>
      <p:pic>
        <p:nvPicPr>
          <p:cNvPr descr="https://lh7-rt.googleusercontent.com/slidesz/AGV_vUceJdqhF56xIlPaYYfEzVRjrsnt-BY6_03-y2uuDDZPftapO9iKmJQoRmSD8Ari3dZBJr--cqUu5bMfK8qsmnRJeAR4jpK7BvdbrbC9UqjccLxNsvXtYILlVn_4-ofrdemH-ZQsRUdHuUX8WDW4YmCmPXYx8KKaQCWHQ6BjknmvqQ=s2048?key=me4DI1zu2lN9PXRnwQny8A" id="43" name="Google Shape;43;p15"/>
          <p:cNvPicPr preferRelativeResize="0"/>
          <p:nvPr/>
        </p:nvPicPr>
        <p:blipFill rotWithShape="1">
          <a:blip r:embed="rId2">
            <a:alphaModFix/>
          </a:blip>
          <a:srcRect b="0" l="0" r="0" t="0"/>
          <a:stretch/>
        </p:blipFill>
        <p:spPr>
          <a:xfrm>
            <a:off x="1" y="825573"/>
            <a:ext cx="9144003" cy="1725229"/>
          </a:xfrm>
          <a:prstGeom prst="rect">
            <a:avLst/>
          </a:prstGeom>
          <a:noFill/>
          <a:ln>
            <a:noFill/>
          </a:ln>
        </p:spPr>
      </p:pic>
      <p:sp>
        <p:nvSpPr>
          <p:cNvPr id="44" name="Google Shape;44;p15"/>
          <p:cNvSpPr/>
          <p:nvPr>
            <p:ph idx="2" type="pic"/>
          </p:nvPr>
        </p:nvSpPr>
        <p:spPr>
          <a:xfrm>
            <a:off x="1808818" y="3058867"/>
            <a:ext cx="5526300" cy="2795100"/>
          </a:xfrm>
          <a:prstGeom prst="rect">
            <a:avLst/>
          </a:prstGeom>
          <a:noFill/>
          <a:ln>
            <a:noFill/>
          </a:ln>
        </p:spPr>
      </p:sp>
      <p:sp>
        <p:nvSpPr>
          <p:cNvPr id="45" name="Google Shape;45;p15"/>
          <p:cNvSpPr txBox="1"/>
          <p:nvPr>
            <p:ph type="title"/>
          </p:nvPr>
        </p:nvSpPr>
        <p:spPr>
          <a:xfrm>
            <a:off x="428004" y="1004148"/>
            <a:ext cx="78867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Tahoma"/>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6" name="Shape 46"/>
        <p:cNvGrpSpPr/>
        <p:nvPr/>
      </p:nvGrpSpPr>
      <p:grpSpPr>
        <a:xfrm>
          <a:off x="0" y="0"/>
          <a:ext cx="0" cy="0"/>
          <a:chOff x="0" y="0"/>
          <a:chExt cx="0" cy="0"/>
        </a:xfrm>
      </p:grpSpPr>
      <p:pic>
        <p:nvPicPr>
          <p:cNvPr descr="https://lh7-rt.googleusercontent.com/slidesz/AGV_vUcBcK2ELdArOqdAzRmrJfMT2el6r4043Dv0SxV_VMX7itjklhKVv0TLcVd8HUYyW2xDjGmdBg5rGjHSVUG3TNNX7uSOKbHCY-8aDseV2Mf59yi3c9hpMahaY3eqj5OKWEkXL2uB3oKIF85YSyfPh9MMJQuDHFq3=s2048?key=LXUg1ebaVqF2i72m0ZOXkw" id="47" name="Google Shape;47;p16"/>
          <p:cNvPicPr preferRelativeResize="0"/>
          <p:nvPr/>
        </p:nvPicPr>
        <p:blipFill rotWithShape="1">
          <a:blip r:embed="rId2">
            <a:alphaModFix/>
          </a:blip>
          <a:srcRect b="42479" l="0" r="0" t="0"/>
          <a:stretch/>
        </p:blipFill>
        <p:spPr>
          <a:xfrm flipH="1" rot="10800000">
            <a:off x="0" y="5033638"/>
            <a:ext cx="9144868" cy="1824361"/>
          </a:xfrm>
          <a:prstGeom prst="rect">
            <a:avLst/>
          </a:prstGeom>
          <a:noFill/>
          <a:ln>
            <a:noFill/>
          </a:ln>
        </p:spPr>
      </p:pic>
      <p:pic>
        <p:nvPicPr>
          <p:cNvPr descr="https://lh7-rt.googleusercontent.com/slidesz/AGV_vUceJdqhF56xIlPaYYfEzVRjrsnt-BY6_03-y2uuDDZPftapO9iKmJQoRmSD8Ari3dZBJr--cqUu5bMfK8qsmnRJeAR4jpK7BvdbrbC9UqjccLxNsvXtYILlVn_4-ofrdemH-ZQsRUdHuUX8WDW4YmCmPXYx8KKaQCWHQ6BjknmvqQ=s2048?key=me4DI1zu2lN9PXRnwQny8A" id="48" name="Google Shape;48;p16"/>
          <p:cNvPicPr preferRelativeResize="0"/>
          <p:nvPr/>
        </p:nvPicPr>
        <p:blipFill rotWithShape="1">
          <a:blip r:embed="rId3">
            <a:alphaModFix/>
          </a:blip>
          <a:srcRect b="0" l="0" r="0" t="0"/>
          <a:stretch/>
        </p:blipFill>
        <p:spPr>
          <a:xfrm>
            <a:off x="292962" y="589688"/>
            <a:ext cx="8478177" cy="1647487"/>
          </a:xfrm>
          <a:prstGeom prst="rect">
            <a:avLst/>
          </a:prstGeom>
          <a:noFill/>
          <a:ln>
            <a:noFill/>
          </a:ln>
        </p:spPr>
      </p:pic>
      <p:sp>
        <p:nvSpPr>
          <p:cNvPr id="49" name="Google Shape;49;p16"/>
          <p:cNvSpPr txBox="1"/>
          <p:nvPr>
            <p:ph type="title"/>
          </p:nvPr>
        </p:nvSpPr>
        <p:spPr>
          <a:xfrm>
            <a:off x="428004" y="755573"/>
            <a:ext cx="8183400" cy="13257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Tahoma"/>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6"/>
          <p:cNvSpPr txBox="1"/>
          <p:nvPr>
            <p:ph idx="1" type="body"/>
          </p:nvPr>
        </p:nvSpPr>
        <p:spPr>
          <a:xfrm>
            <a:off x="428004" y="2441575"/>
            <a:ext cx="8183400" cy="3044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1_Question">
    <p:spTree>
      <p:nvGrpSpPr>
        <p:cNvPr id="57" name="Shape 57"/>
        <p:cNvGrpSpPr/>
        <p:nvPr/>
      </p:nvGrpSpPr>
      <p:grpSpPr>
        <a:xfrm>
          <a:off x="0" y="0"/>
          <a:ext cx="0" cy="0"/>
          <a:chOff x="0" y="0"/>
          <a:chExt cx="0" cy="0"/>
        </a:xfrm>
      </p:grpSpPr>
      <p:sp>
        <p:nvSpPr>
          <p:cNvPr id="58" name="Google Shape;58;g31682c8c8a7_0_367"/>
          <p:cNvSpPr/>
          <p:nvPr/>
        </p:nvSpPr>
        <p:spPr>
          <a:xfrm>
            <a:off x="4572000" y="0"/>
            <a:ext cx="4578600" cy="68580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00A6CE"/>
              </a:solidFill>
              <a:latin typeface="Calibri"/>
              <a:ea typeface="Calibri"/>
              <a:cs typeface="Calibri"/>
              <a:sym typeface="Calibri"/>
            </a:endParaRPr>
          </a:p>
        </p:txBody>
      </p:sp>
      <p:pic>
        <p:nvPicPr>
          <p:cNvPr descr="Logo&#10;&#10;Description automatically generated" id="59" name="Google Shape;59;g31682c8c8a7_0_367"/>
          <p:cNvPicPr preferRelativeResize="0"/>
          <p:nvPr/>
        </p:nvPicPr>
        <p:blipFill rotWithShape="1">
          <a:blip r:embed="rId2">
            <a:alphaModFix/>
          </a:blip>
          <a:srcRect b="0" l="0" r="0" t="0"/>
          <a:stretch/>
        </p:blipFill>
        <p:spPr>
          <a:xfrm>
            <a:off x="675447" y="2822806"/>
            <a:ext cx="3129031" cy="666843"/>
          </a:xfrm>
          <a:prstGeom prst="rect">
            <a:avLst/>
          </a:prstGeom>
          <a:noFill/>
          <a:ln>
            <a:noFill/>
          </a:ln>
        </p:spPr>
      </p:pic>
      <p:sp>
        <p:nvSpPr>
          <p:cNvPr id="60" name="Google Shape;60;g31682c8c8a7_0_367"/>
          <p:cNvSpPr txBox="1"/>
          <p:nvPr>
            <p:ph type="ctrTitle"/>
          </p:nvPr>
        </p:nvSpPr>
        <p:spPr>
          <a:xfrm>
            <a:off x="4572000" y="2641600"/>
            <a:ext cx="4572000" cy="625500"/>
          </a:xfrm>
          <a:prstGeom prst="rect">
            <a:avLst/>
          </a:prstGeom>
          <a:noFill/>
          <a:ln>
            <a:noFill/>
          </a:ln>
        </p:spPr>
        <p:txBody>
          <a:bodyPr anchorCtr="0" anchor="t" bIns="38075" lIns="0" spcFirstLastPara="1" rIns="76200" wrap="square" tIns="38075">
            <a:spAutoFit/>
          </a:bodyPr>
          <a:lstStyle>
            <a:lvl1pPr lvl="0" algn="ctr">
              <a:lnSpc>
                <a:spcPct val="90000"/>
              </a:lnSpc>
              <a:spcBef>
                <a:spcPts val="0"/>
              </a:spcBef>
              <a:spcAft>
                <a:spcPts val="0"/>
              </a:spcAft>
              <a:buClr>
                <a:schemeClr val="dk1"/>
              </a:buClr>
              <a:buSzPts val="5000"/>
              <a:buFont typeface="Avenir"/>
              <a:buNone/>
              <a:defRPr b="0" i="0" sz="2800">
                <a:solidFill>
                  <a:schemeClr val="lt1"/>
                </a:solidFill>
                <a:latin typeface="Calibri"/>
                <a:ea typeface="Calibri"/>
                <a:cs typeface="Calibri"/>
                <a:sym typeface="Calibri"/>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61" name="Google Shape;61;g31682c8c8a7_0_367"/>
          <p:cNvSpPr txBox="1"/>
          <p:nvPr>
            <p:ph idx="1" type="subTitle"/>
          </p:nvPr>
        </p:nvSpPr>
        <p:spPr>
          <a:xfrm>
            <a:off x="4572000" y="3291840"/>
            <a:ext cx="4572000" cy="871200"/>
          </a:xfrm>
          <a:prstGeom prst="rect">
            <a:avLst/>
          </a:prstGeom>
          <a:noFill/>
          <a:ln>
            <a:noFill/>
          </a:ln>
        </p:spPr>
        <p:txBody>
          <a:bodyPr anchorCtr="0" anchor="t" bIns="38075" lIns="0" spcFirstLastPara="1" rIns="0" wrap="square" tIns="0">
            <a:normAutofit/>
          </a:bodyPr>
          <a:lstStyle>
            <a:lvl1pPr lvl="0" algn="ctr">
              <a:lnSpc>
                <a:spcPct val="90000"/>
              </a:lnSpc>
              <a:spcBef>
                <a:spcPts val="1000"/>
              </a:spcBef>
              <a:spcAft>
                <a:spcPts val="0"/>
              </a:spcAft>
              <a:buClr>
                <a:schemeClr val="dk1"/>
              </a:buClr>
              <a:buSzPts val="2000"/>
              <a:buNone/>
              <a:defRPr sz="1500">
                <a:solidFill>
                  <a:srgbClr val="53575A"/>
                </a:solidFill>
              </a:defRPr>
            </a:lvl1pPr>
            <a:lvl2pPr lvl="1" algn="ctr">
              <a:lnSpc>
                <a:spcPct val="90000"/>
              </a:lnSpc>
              <a:spcBef>
                <a:spcPts val="500"/>
              </a:spcBef>
              <a:spcAft>
                <a:spcPts val="0"/>
              </a:spcAft>
              <a:buClr>
                <a:schemeClr val="dk1"/>
              </a:buClr>
              <a:buSzPts val="1700"/>
              <a:buNone/>
              <a:defRPr sz="2000"/>
            </a:lvl2pPr>
            <a:lvl3pPr lvl="2" algn="ctr">
              <a:lnSpc>
                <a:spcPct val="90000"/>
              </a:lnSpc>
              <a:spcBef>
                <a:spcPts val="500"/>
              </a:spcBef>
              <a:spcAft>
                <a:spcPts val="0"/>
              </a:spcAft>
              <a:buClr>
                <a:schemeClr val="dk1"/>
              </a:buClr>
              <a:buSzPts val="1500"/>
              <a:buNone/>
              <a:defRPr sz="1800"/>
            </a:lvl3pPr>
            <a:lvl4pPr lvl="3" algn="ctr">
              <a:lnSpc>
                <a:spcPct val="90000"/>
              </a:lnSpc>
              <a:spcBef>
                <a:spcPts val="500"/>
              </a:spcBef>
              <a:spcAft>
                <a:spcPts val="0"/>
              </a:spcAft>
              <a:buClr>
                <a:schemeClr val="dk1"/>
              </a:buClr>
              <a:buSzPts val="1300"/>
              <a:buNone/>
              <a:defRPr sz="1600"/>
            </a:lvl4pPr>
            <a:lvl5pPr lvl="4" algn="ctr">
              <a:lnSpc>
                <a:spcPct val="90000"/>
              </a:lnSpc>
              <a:spcBef>
                <a:spcPts val="500"/>
              </a:spcBef>
              <a:spcAft>
                <a:spcPts val="0"/>
              </a:spcAft>
              <a:buClr>
                <a:schemeClr val="dk1"/>
              </a:buClr>
              <a:buSzPts val="1300"/>
              <a:buNone/>
              <a:defRPr sz="1600"/>
            </a:lvl5pPr>
            <a:lvl6pPr lvl="5" algn="ctr">
              <a:lnSpc>
                <a:spcPct val="90000"/>
              </a:lnSpc>
              <a:spcBef>
                <a:spcPts val="500"/>
              </a:spcBef>
              <a:spcAft>
                <a:spcPts val="0"/>
              </a:spcAft>
              <a:buClr>
                <a:schemeClr val="dk1"/>
              </a:buClr>
              <a:buSzPts val="1300"/>
              <a:buNone/>
              <a:defRPr sz="1600"/>
            </a:lvl6pPr>
            <a:lvl7pPr lvl="6" algn="ctr">
              <a:lnSpc>
                <a:spcPct val="90000"/>
              </a:lnSpc>
              <a:spcBef>
                <a:spcPts val="500"/>
              </a:spcBef>
              <a:spcAft>
                <a:spcPts val="0"/>
              </a:spcAft>
              <a:buClr>
                <a:schemeClr val="dk1"/>
              </a:buClr>
              <a:buSzPts val="1300"/>
              <a:buNone/>
              <a:defRPr sz="1600"/>
            </a:lvl7pPr>
            <a:lvl8pPr lvl="7" algn="ctr">
              <a:lnSpc>
                <a:spcPct val="90000"/>
              </a:lnSpc>
              <a:spcBef>
                <a:spcPts val="500"/>
              </a:spcBef>
              <a:spcAft>
                <a:spcPts val="0"/>
              </a:spcAft>
              <a:buClr>
                <a:schemeClr val="dk1"/>
              </a:buClr>
              <a:buSzPts val="1300"/>
              <a:buNone/>
              <a:defRPr sz="1600"/>
            </a:lvl8pPr>
            <a:lvl9pPr lvl="8" algn="ctr">
              <a:lnSpc>
                <a:spcPct val="90000"/>
              </a:lnSpc>
              <a:spcBef>
                <a:spcPts val="500"/>
              </a:spcBef>
              <a:spcAft>
                <a:spcPts val="0"/>
              </a:spcAft>
              <a:buClr>
                <a:schemeClr val="dk1"/>
              </a:buClr>
              <a:buSzPts val="1300"/>
              <a:buNone/>
              <a:defRPr sz="1600"/>
            </a:lvl9pPr>
          </a:lstStyle>
          <a:p/>
        </p:txBody>
      </p:sp>
      <p:sp>
        <p:nvSpPr>
          <p:cNvPr id="62" name="Google Shape;62;g31682c8c8a7_0_367"/>
          <p:cNvSpPr txBox="1"/>
          <p:nvPr>
            <p:ph idx="2" type="body"/>
          </p:nvPr>
        </p:nvSpPr>
        <p:spPr>
          <a:xfrm>
            <a:off x="4572000" y="508000"/>
            <a:ext cx="4572000" cy="866100"/>
          </a:xfrm>
          <a:prstGeom prst="rect">
            <a:avLst/>
          </a:prstGeom>
          <a:noFill/>
          <a:ln>
            <a:noFill/>
          </a:ln>
        </p:spPr>
        <p:txBody>
          <a:bodyPr anchorCtr="0" anchor="t" bIns="38075" lIns="0" spcFirstLastPara="1" rIns="0" wrap="square" tIns="38075">
            <a:normAutofit/>
          </a:bodyPr>
          <a:lstStyle>
            <a:lvl1pPr indent="-228600" lvl="0" marL="457200" algn="ctr">
              <a:lnSpc>
                <a:spcPct val="90000"/>
              </a:lnSpc>
              <a:spcBef>
                <a:spcPts val="800"/>
              </a:spcBef>
              <a:spcAft>
                <a:spcPts val="0"/>
              </a:spcAft>
              <a:buClr>
                <a:schemeClr val="lt1"/>
              </a:buClr>
              <a:buSzPts val="1500"/>
              <a:buNone/>
              <a:defRPr sz="1500">
                <a:solidFill>
                  <a:schemeClr val="lt1"/>
                </a:solidFill>
              </a:defRPr>
            </a:lvl1pPr>
            <a:lvl2pPr indent="-323850" lvl="1" marL="914400" algn="l">
              <a:lnSpc>
                <a:spcPct val="90000"/>
              </a:lnSpc>
              <a:spcBef>
                <a:spcPts val="400"/>
              </a:spcBef>
              <a:spcAft>
                <a:spcPts val="0"/>
              </a:spcAft>
              <a:buClr>
                <a:schemeClr val="dk1"/>
              </a:buClr>
              <a:buSzPts val="1500"/>
              <a:buChar char="•"/>
              <a:defRPr/>
            </a:lvl2pPr>
            <a:lvl3pPr indent="-323850" lvl="2" marL="1371600" algn="l">
              <a:lnSpc>
                <a:spcPct val="90000"/>
              </a:lnSpc>
              <a:spcBef>
                <a:spcPts val="400"/>
              </a:spcBef>
              <a:spcAft>
                <a:spcPts val="0"/>
              </a:spcAft>
              <a:buClr>
                <a:schemeClr val="dk1"/>
              </a:buClr>
              <a:buSzPts val="1500"/>
              <a:buChar char="•"/>
              <a:defRPr/>
            </a:lvl3pPr>
            <a:lvl4pPr indent="-323850" lvl="3" marL="1828800" algn="l">
              <a:lnSpc>
                <a:spcPct val="90000"/>
              </a:lnSpc>
              <a:spcBef>
                <a:spcPts val="400"/>
              </a:spcBef>
              <a:spcAft>
                <a:spcPts val="0"/>
              </a:spcAft>
              <a:buClr>
                <a:schemeClr val="dk1"/>
              </a:buClr>
              <a:buSzPts val="1500"/>
              <a:buChar char="•"/>
              <a:defRPr/>
            </a:lvl4pPr>
            <a:lvl5pPr indent="-323850" lvl="4" marL="2286000" algn="l">
              <a:lnSpc>
                <a:spcPct val="90000"/>
              </a:lnSpc>
              <a:spcBef>
                <a:spcPts val="400"/>
              </a:spcBef>
              <a:spcAft>
                <a:spcPts val="0"/>
              </a:spcAft>
              <a:buClr>
                <a:schemeClr val="dk1"/>
              </a:buClr>
              <a:buSzPts val="1500"/>
              <a:buChar char="•"/>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63" name="Shape 63"/>
        <p:cNvGrpSpPr/>
        <p:nvPr/>
      </p:nvGrpSpPr>
      <p:grpSpPr>
        <a:xfrm>
          <a:off x="0" y="0"/>
          <a:ext cx="0" cy="0"/>
          <a:chOff x="0" y="0"/>
          <a:chExt cx="0" cy="0"/>
        </a:xfrm>
      </p:grpSpPr>
      <p:sp>
        <p:nvSpPr>
          <p:cNvPr id="64" name="Google Shape;64;g31682c8c8a7_0_214"/>
          <p:cNvSpPr/>
          <p:nvPr/>
        </p:nvSpPr>
        <p:spPr>
          <a:xfrm>
            <a:off x="0" y="0"/>
            <a:ext cx="9140700" cy="6858000"/>
          </a:xfrm>
          <a:prstGeom prst="rect">
            <a:avLst/>
          </a:prstGeom>
          <a:solidFill>
            <a:srgbClr val="53575A"/>
          </a:solidFill>
          <a:ln>
            <a:noFill/>
          </a:ln>
        </p:spPr>
        <p:txBody>
          <a:bodyPr anchorCtr="0" anchor="ctr" bIns="38075" lIns="76200" spcFirstLastPara="1" rIns="76200" wrap="square" tIns="380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53575A"/>
              </a:solidFill>
              <a:latin typeface="Calibri"/>
              <a:ea typeface="Calibri"/>
              <a:cs typeface="Calibri"/>
              <a:sym typeface="Calibri"/>
            </a:endParaRPr>
          </a:p>
        </p:txBody>
      </p:sp>
      <p:sp>
        <p:nvSpPr>
          <p:cNvPr id="65" name="Google Shape;65;g31682c8c8a7_0_214"/>
          <p:cNvSpPr/>
          <p:nvPr/>
        </p:nvSpPr>
        <p:spPr>
          <a:xfrm>
            <a:off x="3202" y="3271836"/>
            <a:ext cx="9140700" cy="3585900"/>
          </a:xfrm>
          <a:prstGeom prst="rect">
            <a:avLst/>
          </a:prstGeom>
          <a:solidFill>
            <a:srgbClr val="00A6CE"/>
          </a:solidFill>
          <a:ln>
            <a:noFill/>
          </a:ln>
        </p:spPr>
        <p:txBody>
          <a:bodyPr anchorCtr="0" anchor="ctr" bIns="38075" lIns="76200" spcFirstLastPara="1" rIns="76200" wrap="square" tIns="3807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53575A"/>
              </a:solidFill>
              <a:latin typeface="Calibri"/>
              <a:ea typeface="Calibri"/>
              <a:cs typeface="Calibri"/>
              <a:sym typeface="Calibri"/>
            </a:endParaRPr>
          </a:p>
        </p:txBody>
      </p:sp>
      <p:sp>
        <p:nvSpPr>
          <p:cNvPr id="66" name="Google Shape;66;g31682c8c8a7_0_214"/>
          <p:cNvSpPr txBox="1"/>
          <p:nvPr>
            <p:ph type="ctrTitle"/>
          </p:nvPr>
        </p:nvSpPr>
        <p:spPr>
          <a:xfrm>
            <a:off x="381000" y="2641600"/>
            <a:ext cx="8382000" cy="625500"/>
          </a:xfrm>
          <a:prstGeom prst="rect">
            <a:avLst/>
          </a:prstGeom>
          <a:noFill/>
          <a:ln>
            <a:noFill/>
          </a:ln>
        </p:spPr>
        <p:txBody>
          <a:bodyPr anchorCtr="0" anchor="t" bIns="38075" lIns="0" spcFirstLastPara="1" rIns="76200" wrap="square" tIns="38075">
            <a:spAutoFit/>
          </a:bodyPr>
          <a:lstStyle>
            <a:lvl1pPr lvl="0" algn="l">
              <a:lnSpc>
                <a:spcPct val="90000"/>
              </a:lnSpc>
              <a:spcBef>
                <a:spcPts val="0"/>
              </a:spcBef>
              <a:spcAft>
                <a:spcPts val="0"/>
              </a:spcAft>
              <a:buClr>
                <a:schemeClr val="dk1"/>
              </a:buClr>
              <a:buSzPts val="5000"/>
              <a:buFont typeface="Avenir"/>
              <a:buNone/>
              <a:defRPr b="0" i="0" sz="2800">
                <a:solidFill>
                  <a:schemeClr val="lt1"/>
                </a:solidFill>
                <a:latin typeface="Calibri"/>
                <a:ea typeface="Calibri"/>
                <a:cs typeface="Calibri"/>
                <a:sym typeface="Calibri"/>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p:txBody>
      </p:sp>
      <p:sp>
        <p:nvSpPr>
          <p:cNvPr id="67" name="Google Shape;67;g31682c8c8a7_0_214"/>
          <p:cNvSpPr txBox="1"/>
          <p:nvPr>
            <p:ph idx="1" type="subTitle"/>
          </p:nvPr>
        </p:nvSpPr>
        <p:spPr>
          <a:xfrm>
            <a:off x="381000" y="3291840"/>
            <a:ext cx="8382000" cy="871200"/>
          </a:xfrm>
          <a:prstGeom prst="rect">
            <a:avLst/>
          </a:prstGeom>
          <a:noFill/>
          <a:ln>
            <a:noFill/>
          </a:ln>
        </p:spPr>
        <p:txBody>
          <a:bodyPr anchorCtr="0" anchor="t" bIns="38075" lIns="0" spcFirstLastPara="1" rIns="0" wrap="square" tIns="0">
            <a:normAutofit/>
          </a:bodyPr>
          <a:lstStyle>
            <a:lvl1pPr lvl="0" algn="l">
              <a:lnSpc>
                <a:spcPct val="90000"/>
              </a:lnSpc>
              <a:spcBef>
                <a:spcPts val="1000"/>
              </a:spcBef>
              <a:spcAft>
                <a:spcPts val="0"/>
              </a:spcAft>
              <a:buClr>
                <a:schemeClr val="dk1"/>
              </a:buClr>
              <a:buSzPts val="2000"/>
              <a:buNone/>
              <a:defRPr sz="1500">
                <a:solidFill>
                  <a:srgbClr val="53575A"/>
                </a:solidFill>
              </a:defRPr>
            </a:lvl1pPr>
            <a:lvl2pPr lvl="1" algn="ctr">
              <a:lnSpc>
                <a:spcPct val="90000"/>
              </a:lnSpc>
              <a:spcBef>
                <a:spcPts val="500"/>
              </a:spcBef>
              <a:spcAft>
                <a:spcPts val="0"/>
              </a:spcAft>
              <a:buClr>
                <a:schemeClr val="dk1"/>
              </a:buClr>
              <a:buSzPts val="1700"/>
              <a:buNone/>
              <a:defRPr sz="2000"/>
            </a:lvl2pPr>
            <a:lvl3pPr lvl="2" algn="ctr">
              <a:lnSpc>
                <a:spcPct val="90000"/>
              </a:lnSpc>
              <a:spcBef>
                <a:spcPts val="500"/>
              </a:spcBef>
              <a:spcAft>
                <a:spcPts val="0"/>
              </a:spcAft>
              <a:buClr>
                <a:schemeClr val="dk1"/>
              </a:buClr>
              <a:buSzPts val="1500"/>
              <a:buNone/>
              <a:defRPr sz="1800"/>
            </a:lvl3pPr>
            <a:lvl4pPr lvl="3" algn="ctr">
              <a:lnSpc>
                <a:spcPct val="90000"/>
              </a:lnSpc>
              <a:spcBef>
                <a:spcPts val="500"/>
              </a:spcBef>
              <a:spcAft>
                <a:spcPts val="0"/>
              </a:spcAft>
              <a:buClr>
                <a:schemeClr val="dk1"/>
              </a:buClr>
              <a:buSzPts val="1300"/>
              <a:buNone/>
              <a:defRPr sz="1600"/>
            </a:lvl4pPr>
            <a:lvl5pPr lvl="4" algn="ctr">
              <a:lnSpc>
                <a:spcPct val="90000"/>
              </a:lnSpc>
              <a:spcBef>
                <a:spcPts val="500"/>
              </a:spcBef>
              <a:spcAft>
                <a:spcPts val="0"/>
              </a:spcAft>
              <a:buClr>
                <a:schemeClr val="dk1"/>
              </a:buClr>
              <a:buSzPts val="1300"/>
              <a:buNone/>
              <a:defRPr sz="1600"/>
            </a:lvl5pPr>
            <a:lvl6pPr lvl="5" algn="ctr">
              <a:lnSpc>
                <a:spcPct val="90000"/>
              </a:lnSpc>
              <a:spcBef>
                <a:spcPts val="500"/>
              </a:spcBef>
              <a:spcAft>
                <a:spcPts val="0"/>
              </a:spcAft>
              <a:buClr>
                <a:schemeClr val="dk1"/>
              </a:buClr>
              <a:buSzPts val="1300"/>
              <a:buNone/>
              <a:defRPr sz="1600"/>
            </a:lvl6pPr>
            <a:lvl7pPr lvl="6" algn="ctr">
              <a:lnSpc>
                <a:spcPct val="90000"/>
              </a:lnSpc>
              <a:spcBef>
                <a:spcPts val="500"/>
              </a:spcBef>
              <a:spcAft>
                <a:spcPts val="0"/>
              </a:spcAft>
              <a:buClr>
                <a:schemeClr val="dk1"/>
              </a:buClr>
              <a:buSzPts val="1300"/>
              <a:buNone/>
              <a:defRPr sz="1600"/>
            </a:lvl7pPr>
            <a:lvl8pPr lvl="7" algn="ctr">
              <a:lnSpc>
                <a:spcPct val="90000"/>
              </a:lnSpc>
              <a:spcBef>
                <a:spcPts val="500"/>
              </a:spcBef>
              <a:spcAft>
                <a:spcPts val="0"/>
              </a:spcAft>
              <a:buClr>
                <a:schemeClr val="dk1"/>
              </a:buClr>
              <a:buSzPts val="1300"/>
              <a:buNone/>
              <a:defRPr sz="1600"/>
            </a:lvl8pPr>
            <a:lvl9pPr lvl="8" algn="ctr">
              <a:lnSpc>
                <a:spcPct val="90000"/>
              </a:lnSpc>
              <a:spcBef>
                <a:spcPts val="500"/>
              </a:spcBef>
              <a:spcAft>
                <a:spcPts val="0"/>
              </a:spcAft>
              <a:buClr>
                <a:schemeClr val="dk1"/>
              </a:buClr>
              <a:buSzPts val="1300"/>
              <a:buNone/>
              <a:defRPr sz="1600"/>
            </a:lvl9pPr>
          </a:lstStyle>
          <a:p/>
        </p:txBody>
      </p:sp>
      <p:pic>
        <p:nvPicPr>
          <p:cNvPr descr="A black and white logo&#10;&#10;Description automatically generated with low confidence" id="68" name="Google Shape;68;g31682c8c8a7_0_214"/>
          <p:cNvPicPr preferRelativeResize="0"/>
          <p:nvPr/>
        </p:nvPicPr>
        <p:blipFill rotWithShape="1">
          <a:blip r:embed="rId2">
            <a:alphaModFix/>
          </a:blip>
          <a:srcRect b="0" l="0" r="0" t="0"/>
          <a:stretch/>
        </p:blipFill>
        <p:spPr>
          <a:xfrm>
            <a:off x="7295744" y="6237944"/>
            <a:ext cx="1372702" cy="207431"/>
          </a:xfrm>
          <a:prstGeom prst="rect">
            <a:avLst/>
          </a:prstGeom>
          <a:noFill/>
          <a:ln>
            <a:noFill/>
          </a:ln>
        </p:spPr>
      </p:pic>
      <p:sp>
        <p:nvSpPr>
          <p:cNvPr id="69" name="Google Shape;69;g31682c8c8a7_0_214"/>
          <p:cNvSpPr/>
          <p:nvPr>
            <p:ph idx="2" type="pic"/>
          </p:nvPr>
        </p:nvSpPr>
        <p:spPr>
          <a:xfrm>
            <a:off x="4888150" y="6009570"/>
            <a:ext cx="2010300" cy="735600"/>
          </a:xfrm>
          <a:prstGeom prst="rect">
            <a:avLst/>
          </a:prstGeom>
          <a:noFill/>
          <a:ln>
            <a:noFill/>
          </a:ln>
        </p:spPr>
      </p:sp>
      <p:sp>
        <p:nvSpPr>
          <p:cNvPr id="70" name="Google Shape;70;g31682c8c8a7_0_214"/>
          <p:cNvSpPr txBox="1"/>
          <p:nvPr>
            <p:ph idx="3" type="body"/>
          </p:nvPr>
        </p:nvSpPr>
        <p:spPr>
          <a:xfrm>
            <a:off x="381000" y="508000"/>
            <a:ext cx="8382000" cy="866100"/>
          </a:xfrm>
          <a:prstGeom prst="rect">
            <a:avLst/>
          </a:prstGeom>
          <a:noFill/>
          <a:ln>
            <a:noFill/>
          </a:ln>
        </p:spPr>
        <p:txBody>
          <a:bodyPr anchorCtr="0" anchor="t" bIns="38075" lIns="0" spcFirstLastPara="1" rIns="0" wrap="square" tIns="38075">
            <a:normAutofit/>
          </a:bodyPr>
          <a:lstStyle>
            <a:lvl1pPr indent="-228600" lvl="0" marL="457200" algn="ctr">
              <a:lnSpc>
                <a:spcPct val="90000"/>
              </a:lnSpc>
              <a:spcBef>
                <a:spcPts val="800"/>
              </a:spcBef>
              <a:spcAft>
                <a:spcPts val="0"/>
              </a:spcAft>
              <a:buClr>
                <a:schemeClr val="lt1"/>
              </a:buClr>
              <a:buSzPts val="1500"/>
              <a:buNone/>
              <a:defRPr sz="1500">
                <a:solidFill>
                  <a:schemeClr val="lt1"/>
                </a:solidFill>
              </a:defRPr>
            </a:lvl1pPr>
            <a:lvl2pPr indent="-323850" lvl="1" marL="914400" algn="l">
              <a:lnSpc>
                <a:spcPct val="90000"/>
              </a:lnSpc>
              <a:spcBef>
                <a:spcPts val="400"/>
              </a:spcBef>
              <a:spcAft>
                <a:spcPts val="0"/>
              </a:spcAft>
              <a:buClr>
                <a:schemeClr val="dk1"/>
              </a:buClr>
              <a:buSzPts val="1500"/>
              <a:buChar char="•"/>
              <a:defRPr/>
            </a:lvl2pPr>
            <a:lvl3pPr indent="-323850" lvl="2" marL="1371600" algn="l">
              <a:lnSpc>
                <a:spcPct val="90000"/>
              </a:lnSpc>
              <a:spcBef>
                <a:spcPts val="400"/>
              </a:spcBef>
              <a:spcAft>
                <a:spcPts val="0"/>
              </a:spcAft>
              <a:buClr>
                <a:schemeClr val="dk1"/>
              </a:buClr>
              <a:buSzPts val="1500"/>
              <a:buChar char="•"/>
              <a:defRPr/>
            </a:lvl3pPr>
            <a:lvl4pPr indent="-323850" lvl="3" marL="1828800" algn="l">
              <a:lnSpc>
                <a:spcPct val="90000"/>
              </a:lnSpc>
              <a:spcBef>
                <a:spcPts val="400"/>
              </a:spcBef>
              <a:spcAft>
                <a:spcPts val="0"/>
              </a:spcAft>
              <a:buClr>
                <a:schemeClr val="dk1"/>
              </a:buClr>
              <a:buSzPts val="1500"/>
              <a:buChar char="•"/>
              <a:defRPr/>
            </a:lvl4pPr>
            <a:lvl5pPr indent="-323850" lvl="4" marL="2286000" algn="l">
              <a:lnSpc>
                <a:spcPct val="90000"/>
              </a:lnSpc>
              <a:spcBef>
                <a:spcPts val="400"/>
              </a:spcBef>
              <a:spcAft>
                <a:spcPts val="0"/>
              </a:spcAft>
              <a:buClr>
                <a:schemeClr val="dk1"/>
              </a:buClr>
              <a:buSzPts val="1500"/>
              <a:buChar char="•"/>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71" name="Google Shape;71;g31682c8c8a7_0_214"/>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Advancing Equity. Ending Sexual Violence.</a:t>
            </a:r>
            <a:endParaRPr b="0" i="0" sz="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howMasterSp="0">
  <p:cSld name="Question">
    <p:spTree>
      <p:nvGrpSpPr>
        <p:cNvPr id="72" name="Shape 72"/>
        <p:cNvGrpSpPr/>
        <p:nvPr/>
      </p:nvGrpSpPr>
      <p:grpSpPr>
        <a:xfrm>
          <a:off x="0" y="0"/>
          <a:ext cx="0" cy="0"/>
          <a:chOff x="0" y="0"/>
          <a:chExt cx="0" cy="0"/>
        </a:xfrm>
      </p:grpSpPr>
      <p:pic>
        <p:nvPicPr>
          <p:cNvPr id="73" name="Google Shape;73;g31682c8c8a7_0_223"/>
          <p:cNvPicPr preferRelativeResize="0"/>
          <p:nvPr/>
        </p:nvPicPr>
        <p:blipFill rotWithShape="1">
          <a:blip r:embed="rId2">
            <a:alphaModFix/>
          </a:blip>
          <a:srcRect b="0" l="0" r="0" t="0"/>
          <a:stretch/>
        </p:blipFill>
        <p:spPr>
          <a:xfrm>
            <a:off x="4581779" y="0"/>
            <a:ext cx="4556126" cy="5143500"/>
          </a:xfrm>
          <a:prstGeom prst="rect">
            <a:avLst/>
          </a:prstGeom>
          <a:noFill/>
          <a:ln>
            <a:noFill/>
          </a:ln>
        </p:spPr>
      </p:pic>
      <p:sp>
        <p:nvSpPr>
          <p:cNvPr id="74" name="Google Shape;74;g31682c8c8a7_0_223"/>
          <p:cNvSpPr/>
          <p:nvPr/>
        </p:nvSpPr>
        <p:spPr>
          <a:xfrm>
            <a:off x="0" y="0"/>
            <a:ext cx="4578600" cy="6858000"/>
          </a:xfrm>
          <a:prstGeom prst="rect">
            <a:avLst/>
          </a:prstGeom>
          <a:solidFill>
            <a:srgbClr val="00A6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Calibri"/>
              <a:buNone/>
            </a:pPr>
            <a:r>
              <a:t/>
            </a:r>
            <a:endParaRPr b="0" i="0" sz="1400" u="none" cap="none" strike="noStrike">
              <a:solidFill>
                <a:srgbClr val="00A6CE"/>
              </a:solidFill>
              <a:latin typeface="Calibri"/>
              <a:ea typeface="Calibri"/>
              <a:cs typeface="Calibri"/>
              <a:sym typeface="Calibri"/>
            </a:endParaRPr>
          </a:p>
        </p:txBody>
      </p:sp>
      <p:pic>
        <p:nvPicPr>
          <p:cNvPr descr="Logo&#10;&#10;Description automatically generated" id="75" name="Google Shape;75;g31682c8c8a7_0_223"/>
          <p:cNvPicPr preferRelativeResize="0"/>
          <p:nvPr/>
        </p:nvPicPr>
        <p:blipFill rotWithShape="1">
          <a:blip r:embed="rId3">
            <a:alphaModFix/>
          </a:blip>
          <a:srcRect b="0" l="0" r="0" t="0"/>
          <a:stretch/>
        </p:blipFill>
        <p:spPr>
          <a:xfrm>
            <a:off x="7328534" y="6242752"/>
            <a:ext cx="1348019" cy="203701"/>
          </a:xfrm>
          <a:prstGeom prst="rect">
            <a:avLst/>
          </a:prstGeom>
          <a:noFill/>
          <a:ln>
            <a:noFill/>
          </a:ln>
        </p:spPr>
      </p:pic>
      <p:sp>
        <p:nvSpPr>
          <p:cNvPr id="76" name="Google Shape;76;g31682c8c8a7_0_223"/>
          <p:cNvSpPr txBox="1"/>
          <p:nvPr>
            <p:ph idx="1" type="body"/>
          </p:nvPr>
        </p:nvSpPr>
        <p:spPr>
          <a:xfrm>
            <a:off x="351895" y="3653014"/>
            <a:ext cx="3897300" cy="1383300"/>
          </a:xfrm>
          <a:prstGeom prst="rect">
            <a:avLst/>
          </a:prstGeom>
          <a:noFill/>
          <a:ln>
            <a:noFill/>
          </a:ln>
        </p:spPr>
        <p:txBody>
          <a:bodyPr anchorCtr="0" anchor="t" bIns="38075" lIns="0" spcFirstLastPara="1" rIns="76200" wrap="square" tIns="38075">
            <a:normAutofit/>
          </a:bodyPr>
          <a:lstStyle>
            <a:lvl1pPr indent="-228600" lvl="0" marL="457200" algn="l">
              <a:lnSpc>
                <a:spcPct val="90000"/>
              </a:lnSpc>
              <a:spcBef>
                <a:spcPts val="800"/>
              </a:spcBef>
              <a:spcAft>
                <a:spcPts val="0"/>
              </a:spcAft>
              <a:buClr>
                <a:srgbClr val="53575A"/>
              </a:buClr>
              <a:buSzPts val="2100"/>
              <a:buNone/>
              <a:defRPr>
                <a:solidFill>
                  <a:srgbClr val="53575A"/>
                </a:solidFil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77" name="Google Shape;77;g31682c8c8a7_0_223"/>
          <p:cNvSpPr txBox="1"/>
          <p:nvPr>
            <p:ph idx="2" type="body"/>
          </p:nvPr>
        </p:nvSpPr>
        <p:spPr>
          <a:xfrm>
            <a:off x="351895" y="1757680"/>
            <a:ext cx="3897300" cy="1804500"/>
          </a:xfrm>
          <a:prstGeom prst="rect">
            <a:avLst/>
          </a:prstGeom>
          <a:noFill/>
          <a:ln>
            <a:noFill/>
          </a:ln>
        </p:spPr>
        <p:txBody>
          <a:bodyPr anchorCtr="0" anchor="b" bIns="38075" lIns="0" spcFirstLastPara="1" rIns="76200" wrap="square" tIns="38075">
            <a:normAutofit/>
          </a:bodyPr>
          <a:lstStyle>
            <a:lvl1pPr indent="-228600" lvl="0" marL="457200" algn="l">
              <a:lnSpc>
                <a:spcPct val="90000"/>
              </a:lnSpc>
              <a:spcBef>
                <a:spcPts val="800"/>
              </a:spcBef>
              <a:spcAft>
                <a:spcPts val="0"/>
              </a:spcAft>
              <a:buClr>
                <a:schemeClr val="lt1"/>
              </a:buClr>
              <a:buSzPts val="2700"/>
              <a:buNone/>
              <a:defRPr b="1" i="0" sz="2700">
                <a:solidFill>
                  <a:schemeClr val="lt1"/>
                </a:solidFill>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78" name="Google Shape;78;g31682c8c8a7_0_223"/>
          <p:cNvSpPr/>
          <p:nvPr>
            <p:ph idx="3" type="pic"/>
          </p:nvPr>
        </p:nvSpPr>
        <p:spPr>
          <a:xfrm>
            <a:off x="5108447" y="6105961"/>
            <a:ext cx="1865100" cy="577500"/>
          </a:xfrm>
          <a:prstGeom prst="rect">
            <a:avLst/>
          </a:prstGeom>
          <a:noFill/>
          <a:ln>
            <a:noFill/>
          </a:ln>
        </p:spPr>
      </p:sp>
      <p:sp>
        <p:nvSpPr>
          <p:cNvPr id="79" name="Google Shape;79;g31682c8c8a7_0_223"/>
          <p:cNvSpPr txBox="1"/>
          <p:nvPr>
            <p:ph idx="4" type="body"/>
          </p:nvPr>
        </p:nvSpPr>
        <p:spPr>
          <a:xfrm>
            <a:off x="351895" y="527922"/>
            <a:ext cx="3897300" cy="637200"/>
          </a:xfrm>
          <a:prstGeom prst="rect">
            <a:avLst/>
          </a:prstGeom>
          <a:noFill/>
          <a:ln>
            <a:noFill/>
          </a:ln>
        </p:spPr>
        <p:txBody>
          <a:bodyPr anchorCtr="0" anchor="t" bIns="38075" lIns="0" spcFirstLastPara="1" rIns="0" wrap="square" tIns="38075">
            <a:noAutofit/>
          </a:bodyPr>
          <a:lstStyle>
            <a:lvl1pPr indent="-228600" lvl="0" marL="457200" algn="l">
              <a:lnSpc>
                <a:spcPct val="90000"/>
              </a:lnSpc>
              <a:spcBef>
                <a:spcPts val="800"/>
              </a:spcBef>
              <a:spcAft>
                <a:spcPts val="0"/>
              </a:spcAft>
              <a:buClr>
                <a:srgbClr val="53575A"/>
              </a:buClr>
              <a:buSzPts val="1300"/>
              <a:buNone/>
              <a:defRPr sz="1300">
                <a:solidFill>
                  <a:srgbClr val="53575A"/>
                </a:solidFill>
              </a:defRPr>
            </a:lvl1pPr>
            <a:lvl2pPr indent="-228600" lvl="1" marL="914400" algn="l">
              <a:lnSpc>
                <a:spcPct val="90000"/>
              </a:lnSpc>
              <a:spcBef>
                <a:spcPts val="400"/>
              </a:spcBef>
              <a:spcAft>
                <a:spcPts val="0"/>
              </a:spcAft>
              <a:buClr>
                <a:srgbClr val="005677"/>
              </a:buClr>
              <a:buSzPts val="1500"/>
              <a:buNone/>
              <a:defRPr sz="1500">
                <a:solidFill>
                  <a:srgbClr val="005677"/>
                </a:solidFill>
              </a:defRPr>
            </a:lvl2pPr>
            <a:lvl3pPr indent="-228600" lvl="2" marL="1371600" algn="l">
              <a:lnSpc>
                <a:spcPct val="90000"/>
              </a:lnSpc>
              <a:spcBef>
                <a:spcPts val="400"/>
              </a:spcBef>
              <a:spcAft>
                <a:spcPts val="0"/>
              </a:spcAft>
              <a:buClr>
                <a:srgbClr val="005677"/>
              </a:buClr>
              <a:buSzPts val="1500"/>
              <a:buNone/>
              <a:defRPr sz="1500">
                <a:solidFill>
                  <a:srgbClr val="005677"/>
                </a:solidFill>
              </a:defRPr>
            </a:lvl3pPr>
            <a:lvl4pPr indent="-228600" lvl="3" marL="1828800" algn="l">
              <a:lnSpc>
                <a:spcPct val="90000"/>
              </a:lnSpc>
              <a:spcBef>
                <a:spcPts val="400"/>
              </a:spcBef>
              <a:spcAft>
                <a:spcPts val="0"/>
              </a:spcAft>
              <a:buClr>
                <a:srgbClr val="005677"/>
              </a:buClr>
              <a:buSzPts val="1500"/>
              <a:buNone/>
              <a:defRPr sz="1500">
                <a:solidFill>
                  <a:srgbClr val="005677"/>
                </a:solidFill>
              </a:defRPr>
            </a:lvl4pPr>
            <a:lvl5pPr indent="-228600" lvl="4" marL="2286000" algn="l">
              <a:lnSpc>
                <a:spcPct val="90000"/>
              </a:lnSpc>
              <a:spcBef>
                <a:spcPts val="400"/>
              </a:spcBef>
              <a:spcAft>
                <a:spcPts val="0"/>
              </a:spcAft>
              <a:buClr>
                <a:srgbClr val="005677"/>
              </a:buClr>
              <a:buSzPts val="1500"/>
              <a:buNone/>
              <a:defRPr sz="1500">
                <a:solidFill>
                  <a:srgbClr val="005677"/>
                </a:solidFill>
              </a:defRPr>
            </a:lvl5pPr>
            <a:lvl6pPr indent="-323850" lvl="5" marL="2743200" algn="l">
              <a:lnSpc>
                <a:spcPct val="90000"/>
              </a:lnSpc>
              <a:spcBef>
                <a:spcPts val="400"/>
              </a:spcBef>
              <a:spcAft>
                <a:spcPts val="0"/>
              </a:spcAft>
              <a:buClr>
                <a:schemeClr val="dk1"/>
              </a:buClr>
              <a:buSzPts val="1500"/>
              <a:buChar char="•"/>
              <a:defRPr/>
            </a:lvl6pPr>
            <a:lvl7pPr indent="-323850" lvl="6" marL="3200400" algn="l">
              <a:lnSpc>
                <a:spcPct val="90000"/>
              </a:lnSpc>
              <a:spcBef>
                <a:spcPts val="400"/>
              </a:spcBef>
              <a:spcAft>
                <a:spcPts val="0"/>
              </a:spcAft>
              <a:buClr>
                <a:schemeClr val="dk1"/>
              </a:buClr>
              <a:buSzPts val="1500"/>
              <a:buChar char="•"/>
              <a:defRPr/>
            </a:lvl7pPr>
            <a:lvl8pPr indent="-323850" lvl="7" marL="3657600" algn="l">
              <a:lnSpc>
                <a:spcPct val="90000"/>
              </a:lnSpc>
              <a:spcBef>
                <a:spcPts val="400"/>
              </a:spcBef>
              <a:spcAft>
                <a:spcPts val="0"/>
              </a:spcAft>
              <a:buClr>
                <a:schemeClr val="dk1"/>
              </a:buClr>
              <a:buSzPts val="1500"/>
              <a:buChar char="•"/>
              <a:defRPr/>
            </a:lvl8pPr>
            <a:lvl9pPr indent="-323850" lvl="8" marL="4114800" algn="l">
              <a:lnSpc>
                <a:spcPct val="90000"/>
              </a:lnSpc>
              <a:spcBef>
                <a:spcPts val="400"/>
              </a:spcBef>
              <a:spcAft>
                <a:spcPts val="0"/>
              </a:spcAft>
              <a:buClr>
                <a:schemeClr val="dk1"/>
              </a:buClr>
              <a:buSzPts val="1500"/>
              <a:buChar char="•"/>
              <a:defRPr/>
            </a:lvl9pPr>
          </a:lstStyle>
          <a:p/>
        </p:txBody>
      </p:sp>
      <p:sp>
        <p:nvSpPr>
          <p:cNvPr id="80" name="Google Shape;80;g31682c8c8a7_0_223"/>
          <p:cNvSpPr txBox="1"/>
          <p:nvPr/>
        </p:nvSpPr>
        <p:spPr>
          <a:xfrm>
            <a:off x="381000" y="6258560"/>
            <a:ext cx="3131400" cy="215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chemeClr val="lt1"/>
              </a:buClr>
              <a:buSzPts val="800"/>
              <a:buFont typeface="Calibri"/>
              <a:buNone/>
            </a:pPr>
            <a:r>
              <a:rPr b="0" i="0" lang="en-US" sz="800" u="none" cap="none" strike="noStrike">
                <a:solidFill>
                  <a:schemeClr val="lt1"/>
                </a:solidFill>
                <a:latin typeface="Calibri"/>
                <a:ea typeface="Calibri"/>
                <a:cs typeface="Calibri"/>
                <a:sym typeface="Calibri"/>
              </a:rPr>
              <a:t>Advancing Equity. Ending Sexual Violence.</a:t>
            </a:r>
            <a:endParaRPr b="0" i="0" sz="800" u="none" cap="none" strike="noStrik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5.xml"/><Relationship Id="rId11" Type="http://schemas.openxmlformats.org/officeDocument/2006/relationships/slideLayout" Target="../slideLayouts/slideLayout16.xml"/><Relationship Id="rId22" Type="http://schemas.openxmlformats.org/officeDocument/2006/relationships/slideLayout" Target="../slideLayouts/slideLayout27.xml"/><Relationship Id="rId10" Type="http://schemas.openxmlformats.org/officeDocument/2006/relationships/slideLayout" Target="../slideLayouts/slideLayout15.xml"/><Relationship Id="rId21" Type="http://schemas.openxmlformats.org/officeDocument/2006/relationships/slideLayout" Target="../slideLayouts/slideLayout26.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23" Type="http://schemas.openxmlformats.org/officeDocument/2006/relationships/theme" Target="../theme/theme1.xml"/><Relationship Id="rId1" Type="http://schemas.openxmlformats.org/officeDocument/2006/relationships/image" Target="../media/image11.pn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slideLayout" Target="../slideLayouts/slideLayout14.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5" Type="http://schemas.openxmlformats.org/officeDocument/2006/relationships/slideLayout" Target="../slideLayouts/slideLayout10.xml"/><Relationship Id="rId19" Type="http://schemas.openxmlformats.org/officeDocument/2006/relationships/slideLayout" Target="../slideLayouts/slideLayout24.xml"/><Relationship Id="rId6" Type="http://schemas.openxmlformats.org/officeDocument/2006/relationships/slideLayout" Target="../slideLayouts/slideLayout11.xml"/><Relationship Id="rId18" Type="http://schemas.openxmlformats.org/officeDocument/2006/relationships/slideLayout" Target="../slideLayouts/slideLayout23.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000"/>
              <a:buFont typeface="Tahoma"/>
              <a:buNone/>
              <a:defRPr b="0" i="0" sz="40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750"/>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1pPr>
            <a:lvl2pPr indent="-406400" lvl="1" marL="914400" marR="0" rtl="0" algn="l">
              <a:lnSpc>
                <a:spcPct val="90000"/>
              </a:lnSpc>
              <a:spcBef>
                <a:spcPts val="375"/>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2pPr>
            <a:lvl3pPr indent="-406400" lvl="2" marL="1371600" marR="0" rtl="0" algn="l">
              <a:lnSpc>
                <a:spcPct val="90000"/>
              </a:lnSpc>
              <a:spcBef>
                <a:spcPts val="375"/>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3pPr>
            <a:lvl4pPr indent="-406400" lvl="3" marL="1828800" marR="0" rtl="0" algn="l">
              <a:lnSpc>
                <a:spcPct val="90000"/>
              </a:lnSpc>
              <a:spcBef>
                <a:spcPts val="375"/>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4pPr>
            <a:lvl5pPr indent="-406400" lvl="4" marL="2286000" marR="0" rtl="0" algn="l">
              <a:lnSpc>
                <a:spcPct val="90000"/>
              </a:lnSpc>
              <a:spcBef>
                <a:spcPts val="375"/>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 name="Shape 51"/>
        <p:cNvGrpSpPr/>
        <p:nvPr/>
      </p:nvGrpSpPr>
      <p:grpSpPr>
        <a:xfrm>
          <a:off x="0" y="0"/>
          <a:ext cx="0" cy="0"/>
          <a:chOff x="0" y="0"/>
          <a:chExt cx="0" cy="0"/>
        </a:xfrm>
      </p:grpSpPr>
      <p:sp>
        <p:nvSpPr>
          <p:cNvPr id="52" name="Google Shape;52;g31682c8c8a7_0_208"/>
          <p:cNvSpPr txBox="1"/>
          <p:nvPr>
            <p:ph type="title"/>
          </p:nvPr>
        </p:nvSpPr>
        <p:spPr>
          <a:xfrm>
            <a:off x="381000" y="508000"/>
            <a:ext cx="7886700" cy="1325700"/>
          </a:xfrm>
          <a:prstGeom prst="rect">
            <a:avLst/>
          </a:prstGeom>
          <a:noFill/>
          <a:ln>
            <a:noFill/>
          </a:ln>
        </p:spPr>
        <p:txBody>
          <a:bodyPr anchorCtr="0" anchor="t" bIns="38075" lIns="76200" spcFirstLastPara="1" rIns="76200" wrap="square" tIns="380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200"/>
              <a:buFont typeface="Arial"/>
              <a:buNone/>
              <a:defRPr b="0" i="0" sz="1500" u="none" cap="none" strike="noStrike">
                <a:solidFill>
                  <a:srgbClr val="000000"/>
                </a:solidFill>
                <a:latin typeface="Arial"/>
                <a:ea typeface="Arial"/>
                <a:cs typeface="Arial"/>
                <a:sym typeface="Arial"/>
              </a:defRPr>
            </a:lvl9pPr>
          </a:lstStyle>
          <a:p/>
        </p:txBody>
      </p:sp>
      <p:sp>
        <p:nvSpPr>
          <p:cNvPr id="53" name="Google Shape;53;g31682c8c8a7_0_208"/>
          <p:cNvSpPr txBox="1"/>
          <p:nvPr>
            <p:ph idx="1" type="body"/>
          </p:nvPr>
        </p:nvSpPr>
        <p:spPr>
          <a:xfrm>
            <a:off x="381000" y="1825626"/>
            <a:ext cx="7886700" cy="4351200"/>
          </a:xfrm>
          <a:prstGeom prst="rect">
            <a:avLst/>
          </a:prstGeom>
          <a:noFill/>
          <a:ln>
            <a:noFill/>
          </a:ln>
        </p:spPr>
        <p:txBody>
          <a:bodyPr anchorCtr="0" anchor="t" bIns="38075" lIns="76200" spcFirstLastPara="1" rIns="76200" wrap="square" tIns="380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4" name="Google Shape;54;g31682c8c8a7_0_208"/>
          <p:cNvSpPr txBox="1"/>
          <p:nvPr>
            <p:ph idx="10" type="dt"/>
          </p:nvPr>
        </p:nvSpPr>
        <p:spPr>
          <a:xfrm>
            <a:off x="381000" y="6242752"/>
            <a:ext cx="1895100" cy="365100"/>
          </a:xfrm>
          <a:prstGeom prst="rect">
            <a:avLst/>
          </a:prstGeom>
          <a:noFill/>
          <a:ln>
            <a:noFill/>
          </a:ln>
        </p:spPr>
        <p:txBody>
          <a:bodyPr anchorCtr="0" anchor="ctr" bIns="38075" lIns="0" spcFirstLastPara="1" rIns="76200" wrap="square" tIns="38075">
            <a:noAutofit/>
          </a:bodyPr>
          <a:lstStyle>
            <a:lvl1pPr lvl="0" marR="0" rtl="0" algn="l">
              <a:lnSpc>
                <a:spcPct val="100000"/>
              </a:lnSpc>
              <a:spcBef>
                <a:spcPts val="0"/>
              </a:spcBef>
              <a:spcAft>
                <a:spcPts val="0"/>
              </a:spcAft>
              <a:buClr>
                <a:srgbClr val="000000"/>
              </a:buClr>
              <a:buSzPts val="1200"/>
              <a:buFont typeface="Arial"/>
              <a:buNone/>
              <a:defRPr b="0" i="0" sz="900" u="none" cap="none" strike="noStrike">
                <a:solidFill>
                  <a:srgbClr val="53575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9pPr>
          </a:lstStyle>
          <a:p/>
        </p:txBody>
      </p:sp>
      <p:sp>
        <p:nvSpPr>
          <p:cNvPr id="55" name="Google Shape;55;g31682c8c8a7_0_208"/>
          <p:cNvSpPr txBox="1"/>
          <p:nvPr>
            <p:ph idx="11" type="ftr"/>
          </p:nvPr>
        </p:nvSpPr>
        <p:spPr>
          <a:xfrm>
            <a:off x="3028950" y="6242752"/>
            <a:ext cx="3086100" cy="365100"/>
          </a:xfrm>
          <a:prstGeom prst="rect">
            <a:avLst/>
          </a:prstGeom>
          <a:noFill/>
          <a:ln>
            <a:noFill/>
          </a:ln>
        </p:spPr>
        <p:txBody>
          <a:bodyPr anchorCtr="0" anchor="ctr" bIns="38075" lIns="76200" spcFirstLastPara="1" rIns="76200" wrap="square" tIns="38075">
            <a:noAutofit/>
          </a:bodyPr>
          <a:lstStyle>
            <a:lvl1pPr lvl="0" marR="0" rtl="0" algn="ctr">
              <a:lnSpc>
                <a:spcPct val="100000"/>
              </a:lnSpc>
              <a:spcBef>
                <a:spcPts val="0"/>
              </a:spcBef>
              <a:spcAft>
                <a:spcPts val="0"/>
              </a:spcAft>
              <a:buClr>
                <a:srgbClr val="000000"/>
              </a:buClr>
              <a:buSzPts val="1200"/>
              <a:buFont typeface="Arial"/>
              <a:buNone/>
              <a:defRPr b="0" i="0" sz="900" u="none" cap="none" strike="noStrike">
                <a:solidFill>
                  <a:srgbClr val="53575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200"/>
              <a:buFont typeface="Arial"/>
              <a:buNone/>
              <a:defRPr b="0" i="0" sz="1500" u="none" cap="none" strike="noStrike">
                <a:solidFill>
                  <a:schemeClr val="dk1"/>
                </a:solidFill>
                <a:latin typeface="Calibri"/>
                <a:ea typeface="Calibri"/>
                <a:cs typeface="Calibri"/>
                <a:sym typeface="Calibri"/>
              </a:defRPr>
            </a:lvl9pPr>
          </a:lstStyle>
          <a:p/>
        </p:txBody>
      </p:sp>
      <p:pic>
        <p:nvPicPr>
          <p:cNvPr descr="Logo&#10;&#10;Description automatically generated" id="56" name="Google Shape;56;g31682c8c8a7_0_208"/>
          <p:cNvPicPr preferRelativeResize="0"/>
          <p:nvPr/>
        </p:nvPicPr>
        <p:blipFill rotWithShape="1">
          <a:blip r:embed="rId1">
            <a:alphaModFix/>
          </a:blip>
          <a:srcRect b="0" l="0" r="0" t="0"/>
          <a:stretch/>
        </p:blipFill>
        <p:spPr>
          <a:xfrm>
            <a:off x="7328534" y="6242752"/>
            <a:ext cx="1348019" cy="2037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sp>
        <p:nvSpPr>
          <p:cNvPr id="244" name="Google Shape;244;g314971f8e79_2_184"/>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000"/>
              <a:buFont typeface="Tahoma"/>
              <a:buNone/>
              <a:defRPr b="0" i="0" sz="40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5" name="Google Shape;245;g314971f8e79_2_184"/>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750"/>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1pPr>
            <a:lvl2pPr indent="-406400" lvl="1" marL="914400" marR="0" rtl="0" algn="l">
              <a:lnSpc>
                <a:spcPct val="90000"/>
              </a:lnSpc>
              <a:spcBef>
                <a:spcPts val="375"/>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2pPr>
            <a:lvl3pPr indent="-406400" lvl="2" marL="1371600" marR="0" rtl="0" algn="l">
              <a:lnSpc>
                <a:spcPct val="90000"/>
              </a:lnSpc>
              <a:spcBef>
                <a:spcPts val="375"/>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3pPr>
            <a:lvl4pPr indent="-406400" lvl="3" marL="1828800" marR="0" rtl="0" algn="l">
              <a:lnSpc>
                <a:spcPct val="90000"/>
              </a:lnSpc>
              <a:spcBef>
                <a:spcPts val="375"/>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4pPr>
            <a:lvl5pPr indent="-406400" lvl="4" marL="2286000" marR="0" rtl="0" algn="l">
              <a:lnSpc>
                <a:spcPct val="90000"/>
              </a:lnSpc>
              <a:spcBef>
                <a:spcPts val="375"/>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5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 Id="rId3" Type="http://schemas.openxmlformats.org/officeDocument/2006/relationships/image" Target="../media/image4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7.jpg"/><Relationship Id="rId4" Type="http://schemas.openxmlformats.org/officeDocument/2006/relationships/image" Target="../media/image24.png"/><Relationship Id="rId5"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unsplash.com/@sashakonnov?utm_content=creditCopyText&amp;utm_medium=referral&amp;utm_source=unsplash" TargetMode="External"/><Relationship Id="rId4" Type="http://schemas.openxmlformats.org/officeDocument/2006/relationships/hyperlink" Target="https://unsplash.com/@sashakonnov?utm_content=creditCopyText&amp;utm_medium=referral&amp;utm_source=unsplash" TargetMode="External"/><Relationship Id="rId5" Type="http://schemas.openxmlformats.org/officeDocument/2006/relationships/hyperlink" Target="https://unsplash.com/photos/a-young-boy-with-his-eyes-closed-and-eyes-closed-wgIQsf5pzQc?utm_content=creditCopyText&amp;utm_medium=referral&amp;utm_source=unsplash" TargetMode="External"/><Relationship Id="rId6" Type="http://schemas.openxmlformats.org/officeDocument/2006/relationships/hyperlink" Target="https://unsplash.com/photos/a-young-boy-with-his-eyes-closed-and-eyes-closed-wgIQsf5pzQc?utm_content=creditCopyText&amp;utm_medium=referral&amp;utm_source=unsplash" TargetMode="External"/><Relationship Id="rId7" Type="http://schemas.openxmlformats.org/officeDocument/2006/relationships/image" Target="../media/image5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5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5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2.xml"/><Relationship Id="rId3" Type="http://schemas.openxmlformats.org/officeDocument/2006/relationships/image" Target="../media/image4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3.xml"/><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4.xml"/><Relationship Id="rId3" Type="http://schemas.openxmlformats.org/officeDocument/2006/relationships/hyperlink" Target="http://www.justdetention.org/advocate-resources" TargetMode="External"/><Relationship Id="rId4" Type="http://schemas.openxmlformats.org/officeDocument/2006/relationships/hyperlink" Target="https://www.valor.us/category/pre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www.nami.org/about-mental-illness/mental-health-conditions/" TargetMode="Externa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
          <p:cNvSpPr/>
          <p:nvPr/>
        </p:nvSpPr>
        <p:spPr>
          <a:xfrm>
            <a:off x="0" y="0"/>
            <a:ext cx="9144000" cy="1060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Tahoma"/>
              <a:ea typeface="Tahoma"/>
              <a:cs typeface="Tahoma"/>
              <a:sym typeface="Tahoma"/>
            </a:endParaRPr>
          </a:p>
        </p:txBody>
      </p:sp>
      <p:pic>
        <p:nvPicPr>
          <p:cNvPr id="297" name="Google Shape;297;p1" title="Advancing-PREA_MAY-25_ppt.jpg"/>
          <p:cNvPicPr preferRelativeResize="0"/>
          <p:nvPr/>
        </p:nvPicPr>
        <p:blipFill rotWithShape="1">
          <a:blip r:embed="rId3">
            <a:alphaModFix/>
          </a:blip>
          <a:srcRect b="22922" l="0" r="27436" t="0"/>
          <a:stretch/>
        </p:blipFill>
        <p:spPr>
          <a:xfrm>
            <a:off x="0" y="0"/>
            <a:ext cx="9144000" cy="5682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34ed7658e91_0_30"/>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Self-Defined </a:t>
            </a:r>
            <a:r>
              <a:rPr lang="en-US">
                <a:extLst>
                  <a:ext uri="http://customooxmlschemas.google.com/">
                    <go:slidesCustomData xmlns:go="http://customooxmlschemas.google.com/" textRoundtripDataId="3"/>
                  </a:ext>
                </a:extLst>
              </a:rPr>
              <a:t>Experiences</a:t>
            </a:r>
            <a:r>
              <a:rPr lang="en-US"/>
              <a:t> </a:t>
            </a:r>
            <a:endParaRPr/>
          </a:p>
        </p:txBody>
      </p:sp>
      <p:sp>
        <p:nvSpPr>
          <p:cNvPr id="368" name="Google Shape;368;g34ed7658e91_0_30"/>
          <p:cNvSpPr txBox="1"/>
          <p:nvPr>
            <p:ph idx="1" type="body"/>
          </p:nvPr>
        </p:nvSpPr>
        <p:spPr>
          <a:xfrm>
            <a:off x="628650" y="1664400"/>
            <a:ext cx="3943200" cy="3529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750"/>
              </a:spcBef>
              <a:spcAft>
                <a:spcPts val="0"/>
              </a:spcAft>
              <a:buNone/>
            </a:pPr>
            <a:r>
              <a:t/>
            </a:r>
            <a:endParaRPr/>
          </a:p>
          <a:p>
            <a:pPr indent="-342900" lvl="0" marL="457200" rtl="0" algn="l">
              <a:lnSpc>
                <a:spcPct val="100000"/>
              </a:lnSpc>
              <a:spcBef>
                <a:spcPts val="750"/>
              </a:spcBef>
              <a:spcAft>
                <a:spcPts val="0"/>
              </a:spcAft>
              <a:buSzPts val="1800"/>
              <a:buChar char="●"/>
            </a:pPr>
            <a:r>
              <a:rPr lang="en-US"/>
              <a:t>Neurodivergent / Neurodiversity</a:t>
            </a:r>
            <a:endParaRPr/>
          </a:p>
          <a:p>
            <a:pPr indent="-342900" lvl="0" marL="457200" rtl="0" algn="l">
              <a:lnSpc>
                <a:spcPct val="100000"/>
              </a:lnSpc>
              <a:spcBef>
                <a:spcPts val="0"/>
              </a:spcBef>
              <a:spcAft>
                <a:spcPts val="0"/>
              </a:spcAft>
              <a:buSzPts val="1800"/>
              <a:buChar char="●"/>
            </a:pPr>
            <a:r>
              <a:rPr lang="en-US"/>
              <a:t>Mad Pride </a:t>
            </a:r>
            <a:endParaRPr/>
          </a:p>
          <a:p>
            <a:pPr indent="-342900" lvl="0" marL="457200" rtl="0" algn="l">
              <a:lnSpc>
                <a:spcPct val="100000"/>
              </a:lnSpc>
              <a:spcBef>
                <a:spcPts val="0"/>
              </a:spcBef>
              <a:spcAft>
                <a:spcPts val="0"/>
              </a:spcAft>
              <a:buSzPts val="1800"/>
              <a:buChar char="●"/>
            </a:pPr>
            <a:r>
              <a:rPr lang="en-US"/>
              <a:t>Perspectives beyond </a:t>
            </a:r>
            <a:r>
              <a:rPr lang="en-US">
                <a:extLst>
                  <a:ext uri="http://customooxmlschemas.google.com/">
                    <go:slidesCustomData xmlns:go="http://customooxmlschemas.google.com/" textRoundtripDataId="4"/>
                  </a:ext>
                </a:extLst>
              </a:rPr>
              <a:t>psychiatry</a:t>
            </a:r>
            <a:r>
              <a:rPr lang="en-US"/>
              <a:t> </a:t>
            </a:r>
            <a:endParaRPr/>
          </a:p>
        </p:txBody>
      </p:sp>
      <p:pic>
        <p:nvPicPr>
          <p:cNvPr id="369" name="Google Shape;369;g34ed7658e91_0_30" title="Screenshot 2025-04-18 114311.png"/>
          <p:cNvPicPr preferRelativeResize="0"/>
          <p:nvPr/>
        </p:nvPicPr>
        <p:blipFill rotWithShape="1">
          <a:blip r:embed="rId3">
            <a:alphaModFix/>
          </a:blip>
          <a:srcRect b="0" l="10778" r="10487" t="0"/>
          <a:stretch/>
        </p:blipFill>
        <p:spPr>
          <a:xfrm>
            <a:off x="4771200" y="2021967"/>
            <a:ext cx="3943200" cy="332447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314971f8e79_2_123"/>
          <p:cNvSpPr txBox="1"/>
          <p:nvPr>
            <p:ph type="title"/>
          </p:nvPr>
        </p:nvSpPr>
        <p:spPr>
          <a:xfrm>
            <a:off x="628650" y="1"/>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Prevalence of Mental Illness</a:t>
            </a:r>
            <a:r>
              <a:rPr lang="en-US"/>
              <a:t> </a:t>
            </a:r>
            <a:endParaRPr/>
          </a:p>
        </p:txBody>
      </p:sp>
      <p:sp>
        <p:nvSpPr>
          <p:cNvPr id="375" name="Google Shape;375;g314971f8e79_2_123"/>
          <p:cNvSpPr txBox="1"/>
          <p:nvPr/>
        </p:nvSpPr>
        <p:spPr>
          <a:xfrm>
            <a:off x="733050" y="5631525"/>
            <a:ext cx="7677900" cy="622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t/>
            </a:r>
            <a:endParaRPr b="0" i="1" sz="1000" u="none" cap="none" strike="noStrike">
              <a:solidFill>
                <a:schemeClr val="dk1"/>
              </a:solidFill>
              <a:latin typeface="Tahoma"/>
              <a:ea typeface="Tahoma"/>
              <a:cs typeface="Tahoma"/>
              <a:sym typeface="Tahoma"/>
            </a:endParaRPr>
          </a:p>
        </p:txBody>
      </p:sp>
      <p:pic>
        <p:nvPicPr>
          <p:cNvPr descr="A group of people with different colors&#10;&#10;Description automatically generated" id="376" name="Google Shape;376;g314971f8e79_2_123"/>
          <p:cNvPicPr preferRelativeResize="0"/>
          <p:nvPr/>
        </p:nvPicPr>
        <p:blipFill>
          <a:blip r:embed="rId3">
            <a:alphaModFix/>
          </a:blip>
          <a:stretch>
            <a:fillRect/>
          </a:stretch>
        </p:blipFill>
        <p:spPr>
          <a:xfrm>
            <a:off x="1618524" y="1420500"/>
            <a:ext cx="5906950" cy="5137099"/>
          </a:xfrm>
          <a:prstGeom prst="rect">
            <a:avLst/>
          </a:prstGeom>
          <a:noFill/>
          <a:ln>
            <a:noFill/>
          </a:ln>
        </p:spPr>
      </p:pic>
      <p:sp>
        <p:nvSpPr>
          <p:cNvPr id="377" name="Google Shape;377;g314971f8e79_2_123"/>
          <p:cNvSpPr txBox="1"/>
          <p:nvPr/>
        </p:nvSpPr>
        <p:spPr>
          <a:xfrm>
            <a:off x="1764150" y="1562458"/>
            <a:ext cx="2866800" cy="27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31db7b2740c_2_0"/>
          <p:cNvSpPr txBox="1"/>
          <p:nvPr>
            <p:ph idx="1" type="body"/>
          </p:nvPr>
        </p:nvSpPr>
        <p:spPr>
          <a:xfrm>
            <a:off x="514825" y="1475675"/>
            <a:ext cx="3943200" cy="4351200"/>
          </a:xfrm>
          <a:prstGeom prst="rect">
            <a:avLst/>
          </a:prstGeom>
          <a:noFill/>
          <a:ln>
            <a:noFill/>
          </a:ln>
        </p:spPr>
        <p:txBody>
          <a:bodyPr anchorCtr="0" anchor="t" bIns="45700" lIns="91425" spcFirstLastPara="1" rIns="91425" wrap="square" tIns="45700">
            <a:normAutofit lnSpcReduction="20000"/>
          </a:bodyPr>
          <a:lstStyle/>
          <a:p>
            <a:pPr indent="-406400" lvl="0" marL="457200" rtl="0" algn="l">
              <a:lnSpc>
                <a:spcPct val="100000"/>
              </a:lnSpc>
              <a:spcBef>
                <a:spcPts val="750"/>
              </a:spcBef>
              <a:spcAft>
                <a:spcPts val="0"/>
              </a:spcAft>
              <a:buSzPts val="2800"/>
              <a:buFont typeface="Tahoma"/>
              <a:buChar char="•"/>
            </a:pPr>
            <a:r>
              <a:rPr lang="en-US">
                <a:extLst>
                  <a:ext uri="http://customooxmlschemas.google.com/">
                    <go:slidesCustomData xmlns:go="http://customooxmlschemas.google.com/" textRoundtripDataId="5"/>
                  </a:ext>
                </a:extLst>
              </a:rPr>
              <a:t>Common for youth of color to be under-, over-, and misdiagnosed </a:t>
            </a:r>
            <a:r>
              <a:rPr baseline="30000" lang="en-US"/>
              <a:t>1</a:t>
            </a:r>
            <a:endParaRPr/>
          </a:p>
          <a:p>
            <a:pPr indent="-406400" lvl="0" marL="457200" rtl="0" algn="l">
              <a:lnSpc>
                <a:spcPct val="100000"/>
              </a:lnSpc>
              <a:spcBef>
                <a:spcPts val="1000"/>
              </a:spcBef>
              <a:spcAft>
                <a:spcPts val="1000"/>
              </a:spcAft>
              <a:buSzPts val="2800"/>
              <a:buFont typeface="Tahoma"/>
              <a:buChar char="•"/>
            </a:pPr>
            <a:r>
              <a:rPr lang="en-US"/>
              <a:t>The prevalence of adults with severe mental illness is highest for people of 2 or more races, followed by Indigenous people</a:t>
            </a:r>
            <a:r>
              <a:rPr baseline="30000" lang="en-US"/>
              <a:t> 2</a:t>
            </a:r>
            <a:endParaRPr baseline="30000"/>
          </a:p>
        </p:txBody>
      </p:sp>
      <p:pic>
        <p:nvPicPr>
          <p:cNvPr id="383" name="Google Shape;383;g31db7b2740c_2_0" title="Youth-incarcerated (2) (1).jpg"/>
          <p:cNvPicPr preferRelativeResize="0"/>
          <p:nvPr>
            <p:ph idx="2" type="pic"/>
          </p:nvPr>
        </p:nvPicPr>
        <p:blipFill rotWithShape="1">
          <a:blip r:embed="rId3">
            <a:alphaModFix/>
          </a:blip>
          <a:srcRect b="0" l="20825" r="20825" t="0"/>
          <a:stretch/>
        </p:blipFill>
        <p:spPr>
          <a:xfrm>
            <a:off x="4931260" y="1671013"/>
            <a:ext cx="3479700" cy="3406800"/>
          </a:xfrm>
          <a:prstGeom prst="rect">
            <a:avLst/>
          </a:prstGeom>
          <a:noFill/>
          <a:ln>
            <a:noFill/>
          </a:ln>
        </p:spPr>
      </p:pic>
      <p:sp>
        <p:nvSpPr>
          <p:cNvPr id="384" name="Google Shape;384;g31db7b2740c_2_0"/>
          <p:cNvSpPr txBox="1"/>
          <p:nvPr/>
        </p:nvSpPr>
        <p:spPr>
          <a:xfrm>
            <a:off x="733050" y="5631525"/>
            <a:ext cx="7677900" cy="729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1" lang="en-US" sz="1000" u="none" cap="none" strike="noStrike">
                <a:solidFill>
                  <a:schemeClr val="dk1"/>
                </a:solidFill>
                <a:latin typeface="Tahoma"/>
                <a:ea typeface="Tahoma"/>
                <a:cs typeface="Tahoma"/>
                <a:sym typeface="Tahoma"/>
              </a:rPr>
              <a:t>Sources: </a:t>
            </a:r>
            <a:r>
              <a:rPr b="0" i="0" lang="en-US" sz="1000" u="none" cap="none" strike="noStrike">
                <a:solidFill>
                  <a:schemeClr val="dk1"/>
                </a:solidFill>
                <a:latin typeface="Tahoma"/>
                <a:ea typeface="Tahoma"/>
                <a:cs typeface="Tahoma"/>
                <a:sym typeface="Tahoma"/>
              </a:rPr>
              <a:t>[</a:t>
            </a:r>
            <a:r>
              <a:rPr lang="en-US" sz="1000">
                <a:solidFill>
                  <a:schemeClr val="dk1"/>
                </a:solidFill>
                <a:latin typeface="Tahoma"/>
                <a:ea typeface="Tahoma"/>
                <a:cs typeface="Tahoma"/>
                <a:sym typeface="Tahoma"/>
              </a:rPr>
              <a:t>1</a:t>
            </a:r>
            <a:r>
              <a:rPr b="0" i="0" lang="en-US" sz="1000" u="none" cap="none" strike="noStrike">
                <a:solidFill>
                  <a:schemeClr val="dk1"/>
                </a:solidFill>
                <a:latin typeface="Tahoma"/>
                <a:ea typeface="Tahoma"/>
                <a:cs typeface="Tahoma"/>
                <a:sym typeface="Tahoma"/>
              </a:rPr>
              <a:t>] Liang J, </a:t>
            </a:r>
            <a:r>
              <a:rPr b="0" i="1" lang="en-US" sz="1000" u="none" cap="none" strike="noStrike">
                <a:solidFill>
                  <a:schemeClr val="dk1"/>
                </a:solidFill>
                <a:latin typeface="Tahoma"/>
                <a:ea typeface="Tahoma"/>
                <a:cs typeface="Tahoma"/>
                <a:sym typeface="Tahoma"/>
              </a:rPr>
              <a:t>et al.</a:t>
            </a:r>
            <a:r>
              <a:rPr b="0" i="0" lang="en-US" sz="1000" u="none" cap="none" strike="noStrike">
                <a:solidFill>
                  <a:schemeClr val="dk1"/>
                </a:solidFill>
                <a:latin typeface="Tahoma"/>
                <a:ea typeface="Tahoma"/>
                <a:cs typeface="Tahoma"/>
                <a:sym typeface="Tahoma"/>
              </a:rPr>
              <a:t> </a:t>
            </a:r>
            <a:r>
              <a:rPr b="0" i="1" lang="en-US" sz="1000" u="none" cap="none" strike="noStrike">
                <a:solidFill>
                  <a:schemeClr val="dk1"/>
                </a:solidFill>
                <a:latin typeface="Tahoma"/>
                <a:ea typeface="Tahoma"/>
                <a:cs typeface="Tahoma"/>
                <a:sym typeface="Tahoma"/>
              </a:rPr>
              <a:t>Mental Health Diagnostic Considerations in Racial/Ethnic Minority Youth. </a:t>
            </a:r>
            <a:r>
              <a:rPr b="0" i="0" lang="en-US" sz="1000" u="none" cap="none" strike="noStrike">
                <a:solidFill>
                  <a:schemeClr val="dk1"/>
                </a:solidFill>
                <a:latin typeface="Tahoma"/>
                <a:ea typeface="Tahoma"/>
                <a:cs typeface="Tahoma"/>
                <a:sym typeface="Tahoma"/>
              </a:rPr>
              <a:t>(J Child Fam Stud., 2016) [</a:t>
            </a:r>
            <a:r>
              <a:rPr lang="en-US" sz="1000">
                <a:solidFill>
                  <a:schemeClr val="dk1"/>
                </a:solidFill>
                <a:latin typeface="Tahoma"/>
                <a:ea typeface="Tahoma"/>
                <a:cs typeface="Tahoma"/>
                <a:sym typeface="Tahoma"/>
              </a:rPr>
              <a:t>2</a:t>
            </a:r>
            <a:r>
              <a:rPr b="0" i="0" lang="en-US" sz="1000" u="none" cap="none" strike="noStrike">
                <a:solidFill>
                  <a:schemeClr val="dk1"/>
                </a:solidFill>
                <a:latin typeface="Tahoma"/>
                <a:ea typeface="Tahoma"/>
                <a:cs typeface="Tahoma"/>
                <a:sym typeface="Tahoma"/>
              </a:rPr>
              <a:t>] </a:t>
            </a:r>
            <a:r>
              <a:rPr b="0" i="1" lang="en-US" sz="1000" u="none" cap="none" strike="noStrike">
                <a:solidFill>
                  <a:schemeClr val="dk1"/>
                </a:solidFill>
                <a:latin typeface="Tahoma"/>
                <a:ea typeface="Tahoma"/>
                <a:cs typeface="Tahoma"/>
                <a:sym typeface="Tahoma"/>
              </a:rPr>
              <a:t>National Institute of Mental Health: Mental Illness Stati</a:t>
            </a:r>
            <a:r>
              <a:rPr i="1" lang="en-US" sz="1000">
                <a:solidFill>
                  <a:schemeClr val="dk1"/>
                </a:solidFill>
                <a:latin typeface="Tahoma"/>
                <a:ea typeface="Tahoma"/>
                <a:cs typeface="Tahoma"/>
                <a:sym typeface="Tahoma"/>
              </a:rPr>
              <a:t>stics </a:t>
            </a:r>
            <a:r>
              <a:rPr b="0" i="1" lang="en-US" sz="1000" u="none" cap="none" strike="noStrike">
                <a:solidFill>
                  <a:schemeClr val="dk1"/>
                </a:solidFill>
                <a:latin typeface="Tahoma"/>
                <a:ea typeface="Tahoma"/>
                <a:cs typeface="Tahoma"/>
                <a:sym typeface="Tahoma"/>
              </a:rPr>
              <a:t> 2022</a:t>
            </a:r>
            <a:endParaRPr b="0" i="1" sz="1000" u="none" cap="none" strike="noStrike">
              <a:solidFill>
                <a:schemeClr val="dk1"/>
              </a:solidFill>
              <a:latin typeface="Tahoma"/>
              <a:ea typeface="Tahoma"/>
              <a:cs typeface="Tahoma"/>
              <a:sym typeface="Tahoma"/>
            </a:endParaRPr>
          </a:p>
        </p:txBody>
      </p:sp>
      <p:sp>
        <p:nvSpPr>
          <p:cNvPr id="385" name="Google Shape;385;g31db7b2740c_2_0"/>
          <p:cNvSpPr txBox="1"/>
          <p:nvPr>
            <p:ph type="title"/>
          </p:nvPr>
        </p:nvSpPr>
        <p:spPr>
          <a:xfrm>
            <a:off x="628650" y="3453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Pathologization of People of Color</a:t>
            </a:r>
            <a:endParaRPr/>
          </a:p>
        </p:txBody>
      </p:sp>
      <p:sp>
        <p:nvSpPr>
          <p:cNvPr id="386" name="Google Shape;386;g31db7b2740c_2_0"/>
          <p:cNvSpPr txBox="1"/>
          <p:nvPr/>
        </p:nvSpPr>
        <p:spPr>
          <a:xfrm>
            <a:off x="4931250" y="5142075"/>
            <a:ext cx="3269400" cy="23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solidFill>
                  <a:schemeClr val="dk1"/>
                </a:solidFill>
                <a:latin typeface="Tahoma"/>
                <a:ea typeface="Tahoma"/>
                <a:cs typeface="Tahoma"/>
                <a:sym typeface="Tahoma"/>
              </a:rPr>
              <a:t>Ai Generated Image</a:t>
            </a:r>
            <a:endParaRPr i="1">
              <a:solidFill>
                <a:schemeClr val="dk1"/>
              </a:solidFill>
              <a:latin typeface="Tahoma"/>
              <a:ea typeface="Tahoma"/>
              <a:cs typeface="Tahoma"/>
              <a:sym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312e41ad6bc_0_48"/>
          <p:cNvSpPr txBox="1"/>
          <p:nvPr>
            <p:ph type="title"/>
          </p:nvPr>
        </p:nvSpPr>
        <p:spPr>
          <a:xfrm>
            <a:off x="428004" y="755573"/>
            <a:ext cx="8183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Tahoma"/>
              <a:buNone/>
            </a:pPr>
            <a:r>
              <a:rPr lang="en-US"/>
              <a:t>Question:</a:t>
            </a:r>
            <a:endParaRPr/>
          </a:p>
        </p:txBody>
      </p:sp>
      <p:sp>
        <p:nvSpPr>
          <p:cNvPr id="392" name="Google Shape;392;g312e41ad6bc_0_48"/>
          <p:cNvSpPr txBox="1"/>
          <p:nvPr>
            <p:ph idx="1" type="body"/>
          </p:nvPr>
        </p:nvSpPr>
        <p:spPr>
          <a:xfrm>
            <a:off x="428004" y="2441575"/>
            <a:ext cx="8183400" cy="3044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US" sz="3500"/>
              <a:t>How can a detention environment amplify trauma symptoms and mental health challenges?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34ed7658e91_0_9"/>
          <p:cNvSpPr txBox="1"/>
          <p:nvPr>
            <p:ph type="title"/>
          </p:nvPr>
        </p:nvSpPr>
        <p:spPr>
          <a:xfrm>
            <a:off x="628650" y="1"/>
            <a:ext cx="78867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Prevalence of Mental Illness in Detention </a:t>
            </a:r>
            <a:endParaRPr/>
          </a:p>
        </p:txBody>
      </p:sp>
      <p:sp>
        <p:nvSpPr>
          <p:cNvPr id="399" name="Google Shape;399;g34ed7658e91_0_9"/>
          <p:cNvSpPr txBox="1"/>
          <p:nvPr>
            <p:ph idx="1" type="body"/>
          </p:nvPr>
        </p:nvSpPr>
        <p:spPr>
          <a:xfrm>
            <a:off x="420250" y="1688900"/>
            <a:ext cx="4041600" cy="4855500"/>
          </a:xfrm>
          <a:prstGeom prst="rect">
            <a:avLst/>
          </a:prstGeom>
        </p:spPr>
        <p:txBody>
          <a:bodyPr anchorCtr="0" anchor="t" bIns="45700" lIns="91425" spcFirstLastPara="1" rIns="91425" wrap="square" tIns="45700">
            <a:normAutofit/>
          </a:bodyPr>
          <a:lstStyle/>
          <a:p>
            <a:pPr indent="-406400" lvl="0" marL="457200" rtl="0" algn="l">
              <a:lnSpc>
                <a:spcPct val="100000"/>
              </a:lnSpc>
              <a:spcBef>
                <a:spcPts val="750"/>
              </a:spcBef>
              <a:spcAft>
                <a:spcPts val="0"/>
              </a:spcAft>
              <a:buSzPts val="2800"/>
              <a:buChar char="●"/>
            </a:pPr>
            <a:r>
              <a:rPr lang="en-US"/>
              <a:t>2 in 5 incarcerated people have a history of mental illness. </a:t>
            </a:r>
            <a:endParaRPr baseline="30000"/>
          </a:p>
          <a:p>
            <a:pPr indent="-406400" lvl="0" marL="457200" rtl="0" algn="l">
              <a:lnSpc>
                <a:spcPct val="100000"/>
              </a:lnSpc>
              <a:spcBef>
                <a:spcPts val="0"/>
              </a:spcBef>
              <a:spcAft>
                <a:spcPts val="0"/>
              </a:spcAft>
              <a:buSzPts val="2800"/>
              <a:buChar char="●"/>
            </a:pPr>
            <a:r>
              <a:rPr lang="en-US"/>
              <a:t>Between 25% - </a:t>
            </a:r>
            <a:r>
              <a:rPr lang="en-US">
                <a:extLst>
                  <a:ext uri="http://customooxmlschemas.google.com/">
                    <go:slidesCustomData xmlns:go="http://customooxmlschemas.google.com/" textRoundtripDataId="6"/>
                  </a:ext>
                </a:extLst>
              </a:rPr>
              <a:t>40</a:t>
            </a:r>
            <a:r>
              <a:rPr lang="en-US"/>
              <a:t>% of people with mental illness will be incarcerated at some time in their lives.</a:t>
            </a:r>
            <a:endParaRPr baseline="30000"/>
          </a:p>
        </p:txBody>
      </p:sp>
      <p:pic>
        <p:nvPicPr>
          <p:cNvPr id="400" name="Google Shape;400;g34ed7658e91_0_9" title="California Institute for Men - credit CDCR (8).jpg"/>
          <p:cNvPicPr preferRelativeResize="0"/>
          <p:nvPr/>
        </p:nvPicPr>
        <p:blipFill rotWithShape="1">
          <a:blip r:embed="rId3">
            <a:alphaModFix/>
          </a:blip>
          <a:srcRect b="0" l="8510" r="3755" t="0"/>
          <a:stretch/>
        </p:blipFill>
        <p:spPr>
          <a:xfrm>
            <a:off x="4813025" y="1801297"/>
            <a:ext cx="3808226" cy="3255403"/>
          </a:xfrm>
          <a:prstGeom prst="rect">
            <a:avLst/>
          </a:prstGeom>
          <a:noFill/>
          <a:ln>
            <a:noFill/>
          </a:ln>
        </p:spPr>
      </p:pic>
      <p:sp>
        <p:nvSpPr>
          <p:cNvPr id="401" name="Google Shape;401;g34ed7658e91_0_9"/>
          <p:cNvSpPr txBox="1"/>
          <p:nvPr/>
        </p:nvSpPr>
        <p:spPr>
          <a:xfrm>
            <a:off x="4670250" y="5155350"/>
            <a:ext cx="3951000" cy="27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solidFill>
                  <a:schemeClr val="dk1"/>
                </a:solidFill>
                <a:latin typeface="Tahoma"/>
                <a:ea typeface="Tahoma"/>
                <a:cs typeface="Tahoma"/>
                <a:sym typeface="Tahoma"/>
              </a:rPr>
              <a:t>Image: CDCR</a:t>
            </a:r>
            <a:endParaRPr i="1">
              <a:solidFill>
                <a:schemeClr val="dk1"/>
              </a:solidFill>
              <a:latin typeface="Tahoma"/>
              <a:ea typeface="Tahoma"/>
              <a:cs typeface="Tahoma"/>
              <a:sym typeface="Tahoma"/>
            </a:endParaRPr>
          </a:p>
        </p:txBody>
      </p:sp>
      <p:sp>
        <p:nvSpPr>
          <p:cNvPr id="402" name="Google Shape;402;g34ed7658e91_0_9"/>
          <p:cNvSpPr txBox="1"/>
          <p:nvPr/>
        </p:nvSpPr>
        <p:spPr>
          <a:xfrm>
            <a:off x="913125" y="5666875"/>
            <a:ext cx="7180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000">
                <a:solidFill>
                  <a:schemeClr val="dk1"/>
                </a:solidFill>
                <a:latin typeface="Tahoma"/>
                <a:ea typeface="Tahoma"/>
                <a:cs typeface="Tahoma"/>
                <a:sym typeface="Tahoma"/>
              </a:rPr>
              <a:t>Source: </a:t>
            </a:r>
            <a:r>
              <a:rPr i="1" lang="en-US" sz="1000">
                <a:solidFill>
                  <a:schemeClr val="dk1"/>
                </a:solidFill>
                <a:latin typeface="Tahoma"/>
                <a:ea typeface="Tahoma"/>
                <a:cs typeface="Tahoma"/>
                <a:sym typeface="Tahoma"/>
              </a:rPr>
              <a:t>The National Alliance on Mental Illness : Criminal Justice Factsheet 2023</a:t>
            </a:r>
            <a:endParaRPr i="1" sz="1000">
              <a:solidFill>
                <a:schemeClr val="dk1"/>
              </a:solidFill>
              <a:latin typeface="Tahoma"/>
              <a:ea typeface="Tahoma"/>
              <a:cs typeface="Tahoma"/>
              <a:sym typeface="Tahom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g317c208b844_0_9"/>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Trauma </a:t>
            </a:r>
            <a:r>
              <a:rPr lang="en-US">
                <a:extLst>
                  <a:ext uri="http://customooxmlschemas.google.com/">
                    <go:slidesCustomData xmlns:go="http://customooxmlschemas.google.com/" textRoundtripDataId="7"/>
                  </a:ext>
                </a:extLst>
              </a:rPr>
              <a:t>in</a:t>
            </a:r>
            <a:r>
              <a:rPr lang="en-US"/>
              <a:t> Detention</a:t>
            </a:r>
            <a:endParaRPr/>
          </a:p>
        </p:txBody>
      </p:sp>
      <p:sp>
        <p:nvSpPr>
          <p:cNvPr id="409" name="Google Shape;409;g317c208b844_0_9"/>
          <p:cNvSpPr txBox="1"/>
          <p:nvPr>
            <p:ph idx="1" type="body"/>
          </p:nvPr>
        </p:nvSpPr>
        <p:spPr>
          <a:xfrm>
            <a:off x="628650" y="1345050"/>
            <a:ext cx="7886700" cy="43512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750"/>
              </a:spcBef>
              <a:spcAft>
                <a:spcPts val="0"/>
              </a:spcAft>
              <a:buSzPts val="1800"/>
              <a:buNone/>
            </a:pPr>
            <a:r>
              <a:t/>
            </a:r>
            <a:endParaRPr/>
          </a:p>
          <a:p>
            <a:pPr indent="-406400" lvl="0" marL="914400" rtl="0" algn="l">
              <a:lnSpc>
                <a:spcPct val="90000"/>
              </a:lnSpc>
              <a:spcBef>
                <a:spcPts val="750"/>
              </a:spcBef>
              <a:spcAft>
                <a:spcPts val="0"/>
              </a:spcAft>
              <a:buSzPts val="2800"/>
              <a:buFont typeface="Tahoma"/>
              <a:buChar char="•"/>
            </a:pPr>
            <a:r>
              <a:rPr lang="en-US"/>
              <a:t>About 4 times the rate of childhood </a:t>
            </a:r>
            <a:r>
              <a:rPr lang="en-US">
                <a:extLst>
                  <a:ext uri="http://customooxmlschemas.google.com/">
                    <go:slidesCustomData xmlns:go="http://customooxmlschemas.google.com/" textRoundtripDataId="8"/>
                  </a:ext>
                </a:extLst>
              </a:rPr>
              <a:t>adversity</a:t>
            </a:r>
            <a:r>
              <a:rPr lang="en-US"/>
              <a:t> (ACES) than the general population. </a:t>
            </a:r>
            <a:r>
              <a:rPr baseline="30000" lang="en-US"/>
              <a:t>1</a:t>
            </a:r>
            <a:endParaRPr baseline="30000"/>
          </a:p>
          <a:p>
            <a:pPr indent="-406400" lvl="1" marL="914400" rtl="0" algn="l">
              <a:spcBef>
                <a:spcPts val="375"/>
              </a:spcBef>
              <a:spcAft>
                <a:spcPts val="0"/>
              </a:spcAft>
              <a:buSzPts val="2800"/>
              <a:buFont typeface="Tahoma"/>
              <a:buChar char="•"/>
            </a:pPr>
            <a:r>
              <a:rPr lang="en-US"/>
              <a:t>Among incarcerated men 62%−87% have been exposed to past trauma. </a:t>
            </a:r>
            <a:r>
              <a:rPr baseline="30000" lang="en-US"/>
              <a:t>1</a:t>
            </a:r>
            <a:endParaRPr baseline="30000"/>
          </a:p>
          <a:p>
            <a:pPr indent="-406400" lvl="0" marL="914400" rtl="0" algn="l">
              <a:lnSpc>
                <a:spcPct val="90000"/>
              </a:lnSpc>
              <a:spcBef>
                <a:spcPts val="750"/>
              </a:spcBef>
              <a:spcAft>
                <a:spcPts val="0"/>
              </a:spcAft>
              <a:buSzPts val="2800"/>
              <a:buFont typeface="Tahoma"/>
              <a:buChar char="•"/>
            </a:pPr>
            <a:r>
              <a:rPr lang="en-US"/>
              <a:t>The lifetime prevalence of PTSD among   incarcerated women was 53%. </a:t>
            </a:r>
            <a:r>
              <a:rPr baseline="30000" lang="en-US"/>
              <a:t>2</a:t>
            </a:r>
            <a:endParaRPr baseline="30000"/>
          </a:p>
          <a:p>
            <a:pPr indent="-406400" lvl="0" marL="914400" rtl="0" algn="l">
              <a:lnSpc>
                <a:spcPct val="90000"/>
              </a:lnSpc>
              <a:spcBef>
                <a:spcPts val="750"/>
              </a:spcBef>
              <a:spcAft>
                <a:spcPts val="0"/>
              </a:spcAft>
              <a:buSzPts val="2800"/>
              <a:buFont typeface="Tahoma"/>
              <a:buChar char="•"/>
            </a:pPr>
            <a:r>
              <a:rPr lang="en-US"/>
              <a:t>One third of youth in detention suffer from PTSD. </a:t>
            </a:r>
            <a:r>
              <a:rPr baseline="30000" lang="en-US"/>
              <a:t>3</a:t>
            </a:r>
            <a:endParaRPr baseline="30000"/>
          </a:p>
          <a:p>
            <a:pPr indent="0" lvl="0" marL="457200" rtl="0" algn="l">
              <a:lnSpc>
                <a:spcPct val="90000"/>
              </a:lnSpc>
              <a:spcBef>
                <a:spcPts val="0"/>
              </a:spcBef>
              <a:spcAft>
                <a:spcPts val="0"/>
              </a:spcAft>
              <a:buNone/>
            </a:pPr>
            <a:r>
              <a:t/>
            </a:r>
            <a:endParaRPr/>
          </a:p>
          <a:p>
            <a:pPr indent="0" lvl="0" marL="457200" rtl="0" algn="l">
              <a:lnSpc>
                <a:spcPct val="90000"/>
              </a:lnSpc>
              <a:spcBef>
                <a:spcPts val="0"/>
              </a:spcBef>
              <a:spcAft>
                <a:spcPts val="0"/>
              </a:spcAft>
              <a:buNone/>
            </a:pPr>
            <a:r>
              <a:t/>
            </a:r>
            <a:endParaRPr/>
          </a:p>
        </p:txBody>
      </p:sp>
      <p:sp>
        <p:nvSpPr>
          <p:cNvPr id="410" name="Google Shape;410;g317c208b844_0_9"/>
          <p:cNvSpPr txBox="1"/>
          <p:nvPr/>
        </p:nvSpPr>
        <p:spPr>
          <a:xfrm>
            <a:off x="837450" y="5153400"/>
            <a:ext cx="7677900" cy="114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1" lang="en-US" sz="1000" u="none" cap="none" strike="noStrike">
                <a:solidFill>
                  <a:schemeClr val="dk1"/>
                </a:solidFill>
                <a:latin typeface="Tahoma"/>
                <a:ea typeface="Tahoma"/>
                <a:cs typeface="Tahoma"/>
                <a:sym typeface="Tahoma"/>
              </a:rPr>
              <a:t>Source: </a:t>
            </a:r>
            <a:r>
              <a:rPr lang="en-US" sz="1000">
                <a:solidFill>
                  <a:schemeClr val="dk1"/>
                </a:solidFill>
                <a:latin typeface="Tahoma"/>
                <a:ea typeface="Tahoma"/>
                <a:cs typeface="Tahoma"/>
                <a:sym typeface="Tahoma"/>
              </a:rPr>
              <a:t>[1] </a:t>
            </a:r>
            <a:r>
              <a:rPr i="1" lang="en-US" sz="1000">
                <a:solidFill>
                  <a:schemeClr val="dk1"/>
                </a:solidFill>
                <a:latin typeface="Tahoma"/>
                <a:ea typeface="Tahoma"/>
                <a:cs typeface="Tahoma"/>
                <a:sym typeface="Tahoma"/>
              </a:rPr>
              <a:t>Ervin,  Jagannath, Zweig, Willison, Jones, Maskolunas, Cajarty,  Agha; Addressing Trauma and Victimization in Women’s Prisons, The Urban Institute, October 2020 </a:t>
            </a:r>
            <a:endParaRPr i="1" sz="1000">
              <a:solidFill>
                <a:schemeClr val="dk1"/>
              </a:solidFill>
              <a:latin typeface="Tahoma"/>
              <a:ea typeface="Tahoma"/>
              <a:cs typeface="Tahoma"/>
              <a:sym typeface="Tahoma"/>
            </a:endParaRPr>
          </a:p>
          <a:p>
            <a:pPr indent="0" lvl="0" marL="0" marR="0" rtl="0" algn="l">
              <a:lnSpc>
                <a:spcPct val="100000"/>
              </a:lnSpc>
              <a:spcBef>
                <a:spcPts val="0"/>
              </a:spcBef>
              <a:spcAft>
                <a:spcPts val="0"/>
              </a:spcAft>
              <a:buClr>
                <a:schemeClr val="dk1"/>
              </a:buClr>
              <a:buSzPts val="1200"/>
              <a:buFont typeface="Arial"/>
              <a:buNone/>
            </a:pPr>
            <a:r>
              <a:rPr i="1" lang="en-US" sz="1000">
                <a:solidFill>
                  <a:schemeClr val="dk1"/>
                </a:solidFill>
                <a:latin typeface="Tahoma"/>
                <a:ea typeface="Tahoma"/>
                <a:cs typeface="Tahoma"/>
                <a:sym typeface="Tahoma"/>
              </a:rPr>
              <a:t> </a:t>
            </a:r>
            <a:r>
              <a:rPr lang="en-US" sz="1000">
                <a:solidFill>
                  <a:schemeClr val="dk1"/>
                </a:solidFill>
                <a:latin typeface="Tahoma"/>
                <a:ea typeface="Tahoma"/>
                <a:cs typeface="Tahoma"/>
                <a:sym typeface="Tahoma"/>
              </a:rPr>
              <a:t>[2] </a:t>
            </a:r>
            <a:r>
              <a:rPr b="0" i="1" lang="en-US" sz="1000" u="none" cap="none" strike="noStrike">
                <a:solidFill>
                  <a:schemeClr val="dk1"/>
                </a:solidFill>
                <a:latin typeface="Tahoma"/>
                <a:ea typeface="Tahoma"/>
                <a:cs typeface="Tahoma"/>
                <a:sym typeface="Tahoma"/>
              </a:rPr>
              <a:t>Morrison M, Pettus-Davis C, Renn T, Veeh C, Weatherly C. What Trauma Looks Like for Incarcerated Men: A Study of Men's Lifetime Trauma Exposure in Two State Prisons. J Trauma Stress Disord Treat. 2019 Mar;8(1):192. Epub 2018 Dec 21 </a:t>
            </a:r>
            <a:endParaRPr b="0" i="1" sz="1000" u="none" cap="none" strike="noStrike">
              <a:solidFill>
                <a:schemeClr val="dk1"/>
              </a:solidFill>
              <a:latin typeface="Tahoma"/>
              <a:ea typeface="Tahoma"/>
              <a:cs typeface="Tahoma"/>
              <a:sym typeface="Tahoma"/>
            </a:endParaRPr>
          </a:p>
          <a:p>
            <a:pPr indent="0" lvl="0" marL="0" marR="0" rtl="0" algn="l">
              <a:lnSpc>
                <a:spcPct val="100000"/>
              </a:lnSpc>
              <a:spcBef>
                <a:spcPts val="0"/>
              </a:spcBef>
              <a:spcAft>
                <a:spcPts val="0"/>
              </a:spcAft>
              <a:buClr>
                <a:schemeClr val="dk1"/>
              </a:buClr>
              <a:buSzPts val="1200"/>
              <a:buFont typeface="Arial"/>
              <a:buNone/>
            </a:pPr>
            <a:r>
              <a:rPr lang="en-US" sz="1000">
                <a:solidFill>
                  <a:schemeClr val="dk1"/>
                </a:solidFill>
                <a:latin typeface="Tahoma"/>
                <a:ea typeface="Tahoma"/>
                <a:cs typeface="Tahoma"/>
                <a:sym typeface="Tahoma"/>
              </a:rPr>
              <a:t>[3] </a:t>
            </a:r>
            <a:r>
              <a:rPr b="0" i="0" lang="en-US" sz="1000" u="none" cap="none" strike="noStrike">
                <a:solidFill>
                  <a:schemeClr val="dk1"/>
                </a:solidFill>
                <a:latin typeface="Tahoma"/>
                <a:ea typeface="Tahoma"/>
                <a:cs typeface="Tahoma"/>
                <a:sym typeface="Tahoma"/>
              </a:rPr>
              <a:t>Mendel, R. </a:t>
            </a:r>
            <a:r>
              <a:rPr b="0" i="1" lang="en-US" sz="1000" u="none" cap="none" strike="noStrike">
                <a:solidFill>
                  <a:schemeClr val="dk1"/>
                </a:solidFill>
                <a:latin typeface="Tahoma"/>
                <a:ea typeface="Tahoma"/>
                <a:cs typeface="Tahoma"/>
                <a:sym typeface="Tahoma"/>
              </a:rPr>
              <a:t>Why Youth Incarceration Fails: An Updated Review of Evidence. </a:t>
            </a:r>
            <a:r>
              <a:rPr b="0" i="0" lang="en-US" sz="1000" u="none" cap="none" strike="noStrike">
                <a:solidFill>
                  <a:schemeClr val="dk1"/>
                </a:solidFill>
                <a:latin typeface="Tahoma"/>
                <a:ea typeface="Tahoma"/>
                <a:cs typeface="Tahoma"/>
                <a:sym typeface="Tahoma"/>
              </a:rPr>
              <a:t>(The Sentencing Project, 2023)</a:t>
            </a:r>
            <a:endParaRPr b="0" i="1" sz="1000" u="none" cap="none" strike="noStrike">
              <a:solidFill>
                <a:schemeClr val="dk1"/>
              </a:solidFill>
              <a:latin typeface="Tahoma"/>
              <a:ea typeface="Tahoma"/>
              <a:cs typeface="Tahoma"/>
              <a:sym typeface="Tahom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34ed7658e91_0_18"/>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Lack of Treatment </a:t>
            </a:r>
            <a:r>
              <a:rPr lang="en-US">
                <a:extLst>
                  <a:ext uri="http://customooxmlschemas.google.com/">
                    <go:slidesCustomData xmlns:go="http://customooxmlschemas.google.com/" textRoundtripDataId="9"/>
                  </a:ext>
                </a:extLst>
              </a:rPr>
              <a:t>in</a:t>
            </a:r>
            <a:r>
              <a:rPr lang="en-US"/>
              <a:t> Detention</a:t>
            </a:r>
            <a:endParaRPr/>
          </a:p>
        </p:txBody>
      </p:sp>
      <p:sp>
        <p:nvSpPr>
          <p:cNvPr id="417" name="Google Shape;417;g34ed7658e91_0_18"/>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1000"/>
              </a:spcBef>
              <a:spcAft>
                <a:spcPts val="0"/>
              </a:spcAft>
              <a:buSzPts val="1800"/>
              <a:buChar char="●"/>
            </a:pPr>
            <a:r>
              <a:rPr lang="en-US"/>
              <a:t>About 3</a:t>
            </a:r>
            <a:r>
              <a:rPr lang="en-US"/>
              <a:t> in 5 people with mental illness go untreated while in state and federal prisons.</a:t>
            </a:r>
            <a:r>
              <a:rPr baseline="30000" lang="en-US"/>
              <a:t> </a:t>
            </a:r>
            <a:endParaRPr baseline="30000"/>
          </a:p>
          <a:p>
            <a:pPr indent="-342900" lvl="0" marL="457200" rtl="0" algn="l">
              <a:lnSpc>
                <a:spcPct val="100000"/>
              </a:lnSpc>
              <a:spcBef>
                <a:spcPts val="1000"/>
              </a:spcBef>
              <a:spcAft>
                <a:spcPts val="0"/>
              </a:spcAft>
              <a:buSzPts val="1800"/>
              <a:buChar char="●"/>
            </a:pPr>
            <a:r>
              <a:rPr lang="en-US"/>
              <a:t>Over 50% of those taking psychiatric medication at admission did not continue to receive their medication once in prison. </a:t>
            </a:r>
            <a:endParaRPr baseline="30000"/>
          </a:p>
          <a:p>
            <a:pPr indent="-342900" lvl="0" marL="457200" rtl="0" algn="l">
              <a:lnSpc>
                <a:spcPct val="100000"/>
              </a:lnSpc>
              <a:spcBef>
                <a:spcPts val="1000"/>
              </a:spcBef>
              <a:spcAft>
                <a:spcPts val="0"/>
              </a:spcAft>
              <a:buSzPts val="1800"/>
              <a:buChar char="●"/>
            </a:pPr>
            <a:r>
              <a:rPr lang="en-US"/>
              <a:t>Only 45% of people with mental illness receive treatment in jails. </a:t>
            </a:r>
            <a:endParaRPr baseline="30000"/>
          </a:p>
          <a:p>
            <a:pPr indent="0" lvl="0" marL="0" rtl="0" algn="l">
              <a:lnSpc>
                <a:spcPct val="90000"/>
              </a:lnSpc>
              <a:spcBef>
                <a:spcPts val="0"/>
              </a:spcBef>
              <a:spcAft>
                <a:spcPts val="0"/>
              </a:spcAft>
              <a:buNone/>
            </a:pPr>
            <a:r>
              <a:t/>
            </a:r>
            <a:endParaRPr/>
          </a:p>
        </p:txBody>
      </p:sp>
      <p:sp>
        <p:nvSpPr>
          <p:cNvPr id="418" name="Google Shape;418;g34ed7658e91_0_18"/>
          <p:cNvSpPr txBox="1"/>
          <p:nvPr/>
        </p:nvSpPr>
        <p:spPr>
          <a:xfrm>
            <a:off x="733050" y="5631525"/>
            <a:ext cx="7677900" cy="622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1" lang="en-US" sz="1000" u="none" cap="none" strike="noStrike">
                <a:solidFill>
                  <a:schemeClr val="dk1"/>
                </a:solidFill>
                <a:latin typeface="Tahoma"/>
                <a:ea typeface="Tahoma"/>
                <a:cs typeface="Tahoma"/>
                <a:sym typeface="Tahoma"/>
              </a:rPr>
              <a:t>Source:  </a:t>
            </a:r>
            <a:r>
              <a:rPr i="1" lang="en-US" sz="1000">
                <a:solidFill>
                  <a:schemeClr val="dk1"/>
                </a:solidFill>
                <a:latin typeface="Tahoma"/>
                <a:ea typeface="Tahoma"/>
                <a:cs typeface="Tahoma"/>
                <a:sym typeface="Tahoma"/>
              </a:rPr>
              <a:t>he National Alliance on Mental Illness : Criminal Justice Factsheet 2023</a:t>
            </a:r>
            <a:endParaRPr b="0" i="1" sz="1000" u="none" cap="none" strike="noStrike">
              <a:solidFill>
                <a:schemeClr val="dk1"/>
              </a:solidFill>
              <a:latin typeface="Tahoma"/>
              <a:ea typeface="Tahoma"/>
              <a:cs typeface="Tahoma"/>
              <a:sym typeface="Tahom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35156937336_0_19"/>
          <p:cNvSpPr txBox="1"/>
          <p:nvPr>
            <p:ph type="title"/>
          </p:nvPr>
        </p:nvSpPr>
        <p:spPr>
          <a:xfrm>
            <a:off x="494863" y="1"/>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Mental Illness and Sexual Abuse </a:t>
            </a:r>
            <a:r>
              <a:rPr lang="en-US">
                <a:extLst>
                  <a:ext uri="http://customooxmlschemas.google.com/">
                    <go:slidesCustomData xmlns:go="http://customooxmlschemas.google.com/" textRoundtripDataId="10"/>
                  </a:ext>
                </a:extLst>
              </a:rPr>
              <a:t>in</a:t>
            </a:r>
            <a:r>
              <a:rPr lang="en-US"/>
              <a:t> Detention</a:t>
            </a:r>
            <a:endParaRPr/>
          </a:p>
        </p:txBody>
      </p:sp>
      <p:pic>
        <p:nvPicPr>
          <p:cNvPr id="425" name="Google Shape;425;g35156937336_0_19"/>
          <p:cNvPicPr preferRelativeResize="0"/>
          <p:nvPr/>
        </p:nvPicPr>
        <p:blipFill>
          <a:blip r:embed="rId3">
            <a:alphaModFix/>
          </a:blip>
          <a:stretch>
            <a:fillRect/>
          </a:stretch>
        </p:blipFill>
        <p:spPr>
          <a:xfrm>
            <a:off x="304800" y="2175575"/>
            <a:ext cx="8266825" cy="3409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35156937336_0_31"/>
          <p:cNvSpPr txBox="1"/>
          <p:nvPr>
            <p:ph type="title"/>
          </p:nvPr>
        </p:nvSpPr>
        <p:spPr>
          <a:xfrm>
            <a:off x="494863" y="1"/>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Challenges to Reporting </a:t>
            </a:r>
            <a:endParaRPr/>
          </a:p>
        </p:txBody>
      </p:sp>
      <p:sp>
        <p:nvSpPr>
          <p:cNvPr id="432" name="Google Shape;432;g35156937336_0_31"/>
          <p:cNvSpPr txBox="1"/>
          <p:nvPr/>
        </p:nvSpPr>
        <p:spPr>
          <a:xfrm>
            <a:off x="535250" y="1724375"/>
            <a:ext cx="8059200" cy="43641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Widespread staff perception that incarcerated people with mental illness lack credibility ​</a:t>
            </a:r>
            <a:endParaRPr sz="2800">
              <a:solidFill>
                <a:schemeClr val="dk1"/>
              </a:solidFill>
              <a:latin typeface="Tahoma"/>
              <a:ea typeface="Tahoma"/>
              <a:cs typeface="Tahoma"/>
              <a:sym typeface="Tahoma"/>
            </a:endParaRPr>
          </a:p>
          <a:p>
            <a:pPr indent="0" lvl="0" marL="457200" rtl="0" algn="l">
              <a:spcBef>
                <a:spcPts val="0"/>
              </a:spcBef>
              <a:spcAft>
                <a:spcPts val="0"/>
              </a:spcAft>
              <a:buNone/>
            </a:pPr>
            <a:r>
              <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Communication and reporting ​</a:t>
            </a:r>
            <a:endParaRPr sz="2800">
              <a:solidFill>
                <a:schemeClr val="dk1"/>
              </a:solidFill>
              <a:latin typeface="Tahoma"/>
              <a:ea typeface="Tahoma"/>
              <a:cs typeface="Tahoma"/>
              <a:sym typeface="Tahoma"/>
            </a:endParaRPr>
          </a:p>
          <a:p>
            <a:pPr indent="0" lvl="0" marL="457200" rtl="0" algn="l">
              <a:spcBef>
                <a:spcPts val="0"/>
              </a:spcBef>
              <a:spcAft>
                <a:spcPts val="0"/>
              </a:spcAft>
              <a:buNone/>
            </a:pPr>
            <a:r>
              <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Medication management​</a:t>
            </a:r>
            <a:endParaRPr sz="2800">
              <a:solidFill>
                <a:schemeClr val="dk1"/>
              </a:solidFill>
              <a:latin typeface="Tahoma"/>
              <a:ea typeface="Tahoma"/>
              <a:cs typeface="Tahoma"/>
              <a:sym typeface="Tahoma"/>
            </a:endParaRPr>
          </a:p>
          <a:p>
            <a:pPr indent="0" lvl="0" marL="457200" rtl="0" algn="l">
              <a:spcBef>
                <a:spcPts val="0"/>
              </a:spcBef>
              <a:spcAft>
                <a:spcPts val="0"/>
              </a:spcAft>
              <a:buNone/>
            </a:pPr>
            <a:r>
              <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Criminalization of trauma reactions</a:t>
            </a:r>
            <a:endParaRPr sz="2800">
              <a:solidFill>
                <a:schemeClr val="dk1"/>
              </a:solidFill>
              <a:latin typeface="Tahoma"/>
              <a:ea typeface="Tahoma"/>
              <a:cs typeface="Tahoma"/>
              <a:sym typeface="Tahom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351329b86a4_0_99"/>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In Their Own Words</a:t>
            </a:r>
            <a:endParaRPr/>
          </a:p>
        </p:txBody>
      </p:sp>
      <p:sp>
        <p:nvSpPr>
          <p:cNvPr id="439" name="Google Shape;439;g351329b86a4_0_99"/>
          <p:cNvSpPr txBox="1"/>
          <p:nvPr>
            <p:ph idx="1" type="body"/>
          </p:nvPr>
        </p:nvSpPr>
        <p:spPr>
          <a:xfrm>
            <a:off x="628650" y="1825625"/>
            <a:ext cx="7287300" cy="43512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15000"/>
              </a:lnSpc>
              <a:spcBef>
                <a:spcPts val="750"/>
              </a:spcBef>
              <a:spcAft>
                <a:spcPts val="0"/>
              </a:spcAft>
              <a:buSzPct val="64285"/>
              <a:buNone/>
            </a:pPr>
            <a:r>
              <a:rPr lang="en-US"/>
              <a:t>“People look at me strange. I’m suicidal but refuse to say so due to the institution doing nothing to help but take my clothes and isolate me. So I’m not suicidal, I just think of it a lot more. My panic attacks are severe, my hallucinations and voices are more scary and my psych meds have been increased.”​</a:t>
            </a:r>
            <a:endParaRPr/>
          </a:p>
          <a:p>
            <a:pPr indent="0" lvl="0" marL="0" rtl="0" algn="l">
              <a:lnSpc>
                <a:spcPct val="115000"/>
              </a:lnSpc>
              <a:spcBef>
                <a:spcPts val="750"/>
              </a:spcBef>
              <a:spcAft>
                <a:spcPts val="0"/>
              </a:spcAft>
              <a:buSzPct val="64285"/>
              <a:buNone/>
            </a:pPr>
            <a:r>
              <a:t/>
            </a:r>
            <a:endParaRPr/>
          </a:p>
          <a:p>
            <a:pPr indent="0" lvl="0" marL="0" rtl="0" algn="l">
              <a:lnSpc>
                <a:spcPct val="115000"/>
              </a:lnSpc>
              <a:spcBef>
                <a:spcPts val="750"/>
              </a:spcBef>
              <a:spcAft>
                <a:spcPts val="0"/>
              </a:spcAft>
              <a:buSzPct val="64285"/>
              <a:buNone/>
            </a:pPr>
            <a:r>
              <a:rPr lang="en-US"/>
              <a:t>— A survivor who was sexually assaulted by an officer in a CA state prison. He told multiple staff in the facility, but they covered it up. He was placed in segregation and told that no policies were broken.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000"/>
              <a:buFont typeface="Tahoma"/>
              <a:buNone/>
            </a:pPr>
            <a:r>
              <a:rPr lang="en-US">
                <a:extLst>
                  <a:ext uri="http://customooxmlschemas.google.com/">
                    <go:slidesCustomData xmlns:go="http://customooxmlschemas.google.com/" textRoundtripDataId="0"/>
                  </a:ext>
                </a:extLst>
              </a:rPr>
              <a:t>Presenters</a:t>
            </a:r>
            <a:endParaRPr/>
          </a:p>
          <a:p>
            <a:pPr indent="0" lvl="0" marL="0" rtl="0" algn="l">
              <a:lnSpc>
                <a:spcPct val="90000"/>
              </a:lnSpc>
              <a:spcBef>
                <a:spcPts val="0"/>
              </a:spcBef>
              <a:spcAft>
                <a:spcPts val="0"/>
              </a:spcAft>
              <a:buClr>
                <a:schemeClr val="dk1"/>
              </a:buClr>
              <a:buSzPts val="4000"/>
              <a:buFont typeface="Tahoma"/>
              <a:buNone/>
            </a:pPr>
            <a:r>
              <a:t/>
            </a:r>
            <a:endParaRPr/>
          </a:p>
        </p:txBody>
      </p:sp>
      <p:sp>
        <p:nvSpPr>
          <p:cNvPr id="304" name="Google Shape;304;p4"/>
          <p:cNvSpPr txBox="1"/>
          <p:nvPr>
            <p:ph idx="1" type="body"/>
          </p:nvPr>
        </p:nvSpPr>
        <p:spPr>
          <a:xfrm>
            <a:off x="6217075" y="4627025"/>
            <a:ext cx="3291000" cy="1688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b="1" lang="en-US" sz="1800">
                <a:solidFill>
                  <a:srgbClr val="E18613"/>
                </a:solidFill>
              </a:rPr>
              <a:t>Leyla Dost</a:t>
            </a:r>
            <a:endParaRPr b="1" sz="1800">
              <a:solidFill>
                <a:srgbClr val="E18613"/>
              </a:solidFill>
            </a:endParaRPr>
          </a:p>
          <a:p>
            <a:pPr indent="0" lvl="0" marL="0" rtl="0" algn="l">
              <a:spcBef>
                <a:spcPts val="750"/>
              </a:spcBef>
              <a:spcAft>
                <a:spcPts val="0"/>
              </a:spcAft>
              <a:buClr>
                <a:schemeClr val="dk1"/>
              </a:buClr>
              <a:buSzPts val="1100"/>
              <a:buFont typeface="Arial"/>
              <a:buNone/>
            </a:pPr>
            <a:r>
              <a:rPr b="1" lang="en-US" sz="1800"/>
              <a:t>They/them/theirs</a:t>
            </a:r>
            <a:endParaRPr b="1" sz="1800"/>
          </a:p>
          <a:p>
            <a:pPr indent="0" lvl="0" marL="0" rtl="0" algn="l">
              <a:spcBef>
                <a:spcPts val="750"/>
              </a:spcBef>
              <a:spcAft>
                <a:spcPts val="0"/>
              </a:spcAft>
              <a:buClr>
                <a:schemeClr val="dk1"/>
              </a:buClr>
              <a:buSzPts val="1100"/>
              <a:buFont typeface="Arial"/>
              <a:buNone/>
            </a:pPr>
            <a:r>
              <a:rPr b="1" lang="en-US" sz="1800"/>
              <a:t>Program Officer</a:t>
            </a:r>
            <a:endParaRPr sz="1800"/>
          </a:p>
          <a:p>
            <a:pPr indent="0" lvl="0" marL="0" rtl="0" algn="l">
              <a:spcBef>
                <a:spcPts val="750"/>
              </a:spcBef>
              <a:spcAft>
                <a:spcPts val="0"/>
              </a:spcAft>
              <a:buClr>
                <a:schemeClr val="dk1"/>
              </a:buClr>
              <a:buSzPts val="1100"/>
              <a:buFont typeface="Arial"/>
              <a:buNone/>
            </a:pPr>
            <a:r>
              <a:rPr lang="en-US" sz="1600"/>
              <a:t>Just Detention International</a:t>
            </a:r>
            <a:endParaRPr sz="1600"/>
          </a:p>
        </p:txBody>
      </p:sp>
      <p:pic>
        <p:nvPicPr>
          <p:cNvPr id="305" name="Google Shape;305;p4"/>
          <p:cNvPicPr preferRelativeResize="0"/>
          <p:nvPr>
            <p:ph idx="2" type="pic"/>
          </p:nvPr>
        </p:nvPicPr>
        <p:blipFill rotWithShape="1">
          <a:blip r:embed="rId3">
            <a:alphaModFix/>
          </a:blip>
          <a:srcRect b="1904" l="0" r="7552" t="1904"/>
          <a:stretch/>
        </p:blipFill>
        <p:spPr>
          <a:xfrm>
            <a:off x="6412325" y="1995500"/>
            <a:ext cx="2187975" cy="2586150"/>
          </a:xfrm>
          <a:prstGeom prst="rect">
            <a:avLst/>
          </a:prstGeom>
          <a:noFill/>
          <a:ln>
            <a:noFill/>
          </a:ln>
        </p:spPr>
      </p:pic>
      <p:sp>
        <p:nvSpPr>
          <p:cNvPr id="306" name="Google Shape;306;p4"/>
          <p:cNvSpPr txBox="1"/>
          <p:nvPr/>
        </p:nvSpPr>
        <p:spPr>
          <a:xfrm>
            <a:off x="382475" y="4657850"/>
            <a:ext cx="3000000" cy="1470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1800">
                <a:solidFill>
                  <a:schemeClr val="accent2"/>
                </a:solidFill>
                <a:latin typeface="Tahoma"/>
                <a:ea typeface="Tahoma"/>
                <a:cs typeface="Tahoma"/>
                <a:sym typeface="Tahoma"/>
              </a:rPr>
              <a:t>Jennica Sinor</a:t>
            </a:r>
            <a:endParaRPr b="1" sz="1800">
              <a:solidFill>
                <a:schemeClr val="accent2"/>
              </a:solidFill>
              <a:latin typeface="Tahoma"/>
              <a:ea typeface="Tahoma"/>
              <a:cs typeface="Tahoma"/>
              <a:sym typeface="Tahoma"/>
            </a:endParaRPr>
          </a:p>
          <a:p>
            <a:pPr indent="0" lvl="0" marL="0" rtl="0" algn="l">
              <a:lnSpc>
                <a:spcPct val="90000"/>
              </a:lnSpc>
              <a:spcBef>
                <a:spcPts val="750"/>
              </a:spcBef>
              <a:spcAft>
                <a:spcPts val="0"/>
              </a:spcAft>
              <a:buNone/>
            </a:pPr>
            <a:r>
              <a:rPr b="1" lang="en-US" sz="1800">
                <a:solidFill>
                  <a:schemeClr val="dk1"/>
                </a:solidFill>
                <a:latin typeface="Tahoma"/>
                <a:ea typeface="Tahoma"/>
                <a:cs typeface="Tahoma"/>
                <a:sym typeface="Tahoma"/>
              </a:rPr>
              <a:t>She/her/hers</a:t>
            </a:r>
            <a:endParaRPr b="1" sz="1800">
              <a:solidFill>
                <a:schemeClr val="dk1"/>
              </a:solidFill>
              <a:latin typeface="Tahoma"/>
              <a:ea typeface="Tahoma"/>
              <a:cs typeface="Tahoma"/>
              <a:sym typeface="Tahoma"/>
            </a:endParaRPr>
          </a:p>
          <a:p>
            <a:pPr indent="0" lvl="0" marL="0" rtl="0" algn="l">
              <a:lnSpc>
                <a:spcPct val="90000"/>
              </a:lnSpc>
              <a:spcBef>
                <a:spcPts val="750"/>
              </a:spcBef>
              <a:spcAft>
                <a:spcPts val="0"/>
              </a:spcAft>
              <a:buNone/>
            </a:pPr>
            <a:r>
              <a:rPr b="1" lang="en-US" sz="1800">
                <a:solidFill>
                  <a:schemeClr val="dk1"/>
                </a:solidFill>
                <a:latin typeface="Tahoma"/>
                <a:ea typeface="Tahoma"/>
                <a:cs typeface="Tahoma"/>
                <a:sym typeface="Tahoma"/>
              </a:rPr>
              <a:t>Project Manager </a:t>
            </a:r>
            <a:endParaRPr b="1" sz="1800">
              <a:solidFill>
                <a:schemeClr val="dk1"/>
              </a:solidFill>
              <a:latin typeface="Tahoma"/>
              <a:ea typeface="Tahoma"/>
              <a:cs typeface="Tahoma"/>
              <a:sym typeface="Tahoma"/>
            </a:endParaRPr>
          </a:p>
          <a:p>
            <a:pPr indent="0" lvl="0" marL="0" rtl="0" algn="l">
              <a:lnSpc>
                <a:spcPct val="90000"/>
              </a:lnSpc>
              <a:spcBef>
                <a:spcPts val="750"/>
              </a:spcBef>
              <a:spcAft>
                <a:spcPts val="0"/>
              </a:spcAft>
              <a:buNone/>
            </a:pPr>
            <a:r>
              <a:rPr lang="en-US" sz="1800">
                <a:solidFill>
                  <a:schemeClr val="dk1"/>
                </a:solidFill>
                <a:latin typeface="Tahoma"/>
                <a:ea typeface="Tahoma"/>
                <a:cs typeface="Tahoma"/>
                <a:sym typeface="Tahoma"/>
              </a:rPr>
              <a:t>ValorUS</a:t>
            </a:r>
            <a:endParaRPr/>
          </a:p>
        </p:txBody>
      </p:sp>
      <p:sp>
        <p:nvSpPr>
          <p:cNvPr id="307" name="Google Shape;307;p4"/>
          <p:cNvSpPr txBox="1"/>
          <p:nvPr/>
        </p:nvSpPr>
        <p:spPr>
          <a:xfrm>
            <a:off x="3217075" y="4610975"/>
            <a:ext cx="3000000" cy="1692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1800">
                <a:solidFill>
                  <a:srgbClr val="E18613"/>
                </a:solidFill>
                <a:latin typeface="Tahoma"/>
                <a:ea typeface="Tahoma"/>
                <a:cs typeface="Tahoma"/>
                <a:sym typeface="Tahoma"/>
              </a:rPr>
              <a:t>Vanessa Sapien</a:t>
            </a:r>
            <a:endParaRPr b="1" sz="1800">
              <a:solidFill>
                <a:srgbClr val="E18613"/>
              </a:solidFill>
              <a:latin typeface="Tahoma"/>
              <a:ea typeface="Tahoma"/>
              <a:cs typeface="Tahoma"/>
              <a:sym typeface="Tahoma"/>
            </a:endParaRPr>
          </a:p>
          <a:p>
            <a:pPr indent="0" lvl="0" marL="0" rtl="0" algn="l">
              <a:lnSpc>
                <a:spcPct val="90000"/>
              </a:lnSpc>
              <a:spcBef>
                <a:spcPts val="750"/>
              </a:spcBef>
              <a:spcAft>
                <a:spcPts val="0"/>
              </a:spcAft>
              <a:buNone/>
            </a:pPr>
            <a:r>
              <a:rPr b="1" lang="en-US" sz="1800">
                <a:solidFill>
                  <a:schemeClr val="dk1"/>
                </a:solidFill>
                <a:latin typeface="Tahoma"/>
                <a:ea typeface="Tahoma"/>
                <a:cs typeface="Tahoma"/>
                <a:sym typeface="Tahoma"/>
              </a:rPr>
              <a:t>She</a:t>
            </a:r>
            <a:r>
              <a:rPr b="1" lang="en-US" sz="1800">
                <a:solidFill>
                  <a:schemeClr val="dk1"/>
                </a:solidFill>
                <a:latin typeface="Tahoma"/>
                <a:ea typeface="Tahoma"/>
                <a:cs typeface="Tahoma"/>
                <a:sym typeface="Tahoma"/>
              </a:rPr>
              <a:t>/her/hers</a:t>
            </a:r>
            <a:endParaRPr b="1" sz="1800">
              <a:solidFill>
                <a:schemeClr val="dk1"/>
              </a:solidFill>
              <a:latin typeface="Tahoma"/>
              <a:ea typeface="Tahoma"/>
              <a:cs typeface="Tahoma"/>
              <a:sym typeface="Tahoma"/>
            </a:endParaRPr>
          </a:p>
          <a:p>
            <a:pPr indent="0" lvl="0" marL="0" rtl="0" algn="l">
              <a:lnSpc>
                <a:spcPct val="90000"/>
              </a:lnSpc>
              <a:spcBef>
                <a:spcPts val="750"/>
              </a:spcBef>
              <a:spcAft>
                <a:spcPts val="0"/>
              </a:spcAft>
              <a:buNone/>
            </a:pPr>
            <a:r>
              <a:rPr b="1" lang="en-US" sz="1800">
                <a:solidFill>
                  <a:schemeClr val="dk1"/>
                </a:solidFill>
                <a:latin typeface="Tahoma"/>
                <a:ea typeface="Tahoma"/>
                <a:cs typeface="Tahoma"/>
                <a:sym typeface="Tahoma"/>
              </a:rPr>
              <a:t>Mental Health Program Director</a:t>
            </a:r>
            <a:endParaRPr sz="1800">
              <a:solidFill>
                <a:schemeClr val="dk1"/>
              </a:solidFill>
              <a:latin typeface="Tahoma"/>
              <a:ea typeface="Tahoma"/>
              <a:cs typeface="Tahoma"/>
              <a:sym typeface="Tahoma"/>
            </a:endParaRPr>
          </a:p>
          <a:p>
            <a:pPr indent="0" lvl="0" marL="0" rtl="0" algn="l">
              <a:lnSpc>
                <a:spcPct val="90000"/>
              </a:lnSpc>
              <a:spcBef>
                <a:spcPts val="750"/>
              </a:spcBef>
              <a:spcAft>
                <a:spcPts val="0"/>
              </a:spcAft>
              <a:buNone/>
            </a:pPr>
            <a:r>
              <a:rPr lang="en-US" sz="1600">
                <a:solidFill>
                  <a:schemeClr val="dk1"/>
                </a:solidFill>
                <a:latin typeface="Tahoma"/>
                <a:ea typeface="Tahoma"/>
                <a:cs typeface="Tahoma"/>
                <a:sym typeface="Tahoma"/>
              </a:rPr>
              <a:t>Just Detention International</a:t>
            </a:r>
            <a:endParaRPr sz="1600"/>
          </a:p>
        </p:txBody>
      </p:sp>
      <p:pic>
        <p:nvPicPr>
          <p:cNvPr id="308" name="Google Shape;308;p4" title="Screenshot 2025-04-24 131103.png"/>
          <p:cNvPicPr preferRelativeResize="0"/>
          <p:nvPr/>
        </p:nvPicPr>
        <p:blipFill>
          <a:blip r:embed="rId4">
            <a:alphaModFix/>
          </a:blip>
          <a:stretch>
            <a:fillRect/>
          </a:stretch>
        </p:blipFill>
        <p:spPr>
          <a:xfrm>
            <a:off x="3382475" y="1995489"/>
            <a:ext cx="2115950" cy="2586161"/>
          </a:xfrm>
          <a:prstGeom prst="rect">
            <a:avLst/>
          </a:prstGeom>
          <a:noFill/>
          <a:ln>
            <a:noFill/>
          </a:ln>
        </p:spPr>
      </p:pic>
      <p:pic>
        <p:nvPicPr>
          <p:cNvPr id="309" name="Google Shape;309;p4" title="J_Sinor-BW.jpg"/>
          <p:cNvPicPr preferRelativeResize="0"/>
          <p:nvPr/>
        </p:nvPicPr>
        <p:blipFill>
          <a:blip r:embed="rId5">
            <a:alphaModFix/>
          </a:blip>
          <a:stretch>
            <a:fillRect/>
          </a:stretch>
        </p:blipFill>
        <p:spPr>
          <a:xfrm>
            <a:off x="433275" y="2033600"/>
            <a:ext cx="2068939" cy="25861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31432873a9e_0_19"/>
          <p:cNvSpPr txBox="1"/>
          <p:nvPr>
            <p:ph type="title"/>
          </p:nvPr>
        </p:nvSpPr>
        <p:spPr>
          <a:xfrm>
            <a:off x="428004" y="1004148"/>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Exploring the Approach:</a:t>
            </a:r>
            <a:endParaRPr/>
          </a:p>
          <a:p>
            <a:pPr indent="0" lvl="0" marL="0" rtl="0" algn="l">
              <a:lnSpc>
                <a:spcPct val="90000"/>
              </a:lnSpc>
              <a:spcBef>
                <a:spcPts val="0"/>
              </a:spcBef>
              <a:spcAft>
                <a:spcPts val="0"/>
              </a:spcAft>
              <a:buClr>
                <a:schemeClr val="dk1"/>
              </a:buClr>
              <a:buSzPts val="4000"/>
              <a:buFont typeface="Tahoma"/>
              <a:buNone/>
            </a:pPr>
            <a:r>
              <a:rPr lang="en-US"/>
              <a:t>Mental Wellness</a:t>
            </a:r>
            <a:endParaRPr/>
          </a:p>
        </p:txBody>
      </p:sp>
      <p:pic>
        <p:nvPicPr>
          <p:cNvPr id="445" name="Google Shape;445;g31432873a9e_0_19" title="Screenshot 2025-05-08 134718.png"/>
          <p:cNvPicPr preferRelativeResize="0"/>
          <p:nvPr/>
        </p:nvPicPr>
        <p:blipFill>
          <a:blip r:embed="rId3">
            <a:alphaModFix/>
          </a:blip>
          <a:stretch>
            <a:fillRect/>
          </a:stretch>
        </p:blipFill>
        <p:spPr>
          <a:xfrm>
            <a:off x="1975675" y="3071850"/>
            <a:ext cx="5045775" cy="2999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317c208b844_0_35"/>
          <p:cNvSpPr txBox="1"/>
          <p:nvPr>
            <p:ph type="title"/>
          </p:nvPr>
        </p:nvSpPr>
        <p:spPr>
          <a:xfrm>
            <a:off x="428004" y="755573"/>
            <a:ext cx="8183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Tahoma"/>
              <a:buNone/>
            </a:pPr>
            <a:r>
              <a:rPr lang="en-US"/>
              <a:t>Question:</a:t>
            </a:r>
            <a:endParaRPr/>
          </a:p>
        </p:txBody>
      </p:sp>
      <p:sp>
        <p:nvSpPr>
          <p:cNvPr id="451" name="Google Shape;451;g317c208b844_0_35"/>
          <p:cNvSpPr txBox="1"/>
          <p:nvPr>
            <p:ph idx="1" type="body"/>
          </p:nvPr>
        </p:nvSpPr>
        <p:spPr>
          <a:xfrm>
            <a:off x="428004" y="2441575"/>
            <a:ext cx="8183400" cy="3044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US" sz="3500"/>
              <a:t>What does mental wellness </a:t>
            </a:r>
            <a:endParaRPr sz="3500"/>
          </a:p>
          <a:p>
            <a:pPr indent="0" lvl="0" marL="0" rtl="0" algn="ctr">
              <a:lnSpc>
                <a:spcPct val="90000"/>
              </a:lnSpc>
              <a:spcBef>
                <a:spcPts val="0"/>
              </a:spcBef>
              <a:spcAft>
                <a:spcPts val="0"/>
              </a:spcAft>
              <a:buClr>
                <a:schemeClr val="dk1"/>
              </a:buClr>
              <a:buSzPts val="2800"/>
              <a:buNone/>
            </a:pPr>
            <a:r>
              <a:rPr lang="en-US" sz="3500"/>
              <a:t>mean to you?</a:t>
            </a:r>
            <a:r>
              <a:rPr lang="en-US"/>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g317c0730056_0_0"/>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extLst>
                  <a:ext uri="http://customooxmlschemas.google.com/">
                    <go:slidesCustomData xmlns:go="http://customooxmlschemas.google.com/" textRoundtripDataId="11"/>
                  </a:ext>
                </a:extLst>
              </a:rPr>
              <a:t>Defining Mental Wellness </a:t>
            </a:r>
            <a:endParaRPr/>
          </a:p>
        </p:txBody>
      </p:sp>
      <p:pic>
        <p:nvPicPr>
          <p:cNvPr id="458" name="Google Shape;458;g317c0730056_0_0"/>
          <p:cNvPicPr preferRelativeResize="0"/>
          <p:nvPr/>
        </p:nvPicPr>
        <p:blipFill rotWithShape="1">
          <a:blip r:embed="rId3">
            <a:alphaModFix/>
          </a:blip>
          <a:srcRect b="0" l="0" r="0" t="0"/>
          <a:stretch/>
        </p:blipFill>
        <p:spPr>
          <a:xfrm>
            <a:off x="454350" y="1844950"/>
            <a:ext cx="8235300" cy="3913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312e41ad6bc_0_20"/>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Pathways for Advocates </a:t>
            </a:r>
            <a:endParaRPr/>
          </a:p>
        </p:txBody>
      </p:sp>
      <p:sp>
        <p:nvSpPr>
          <p:cNvPr id="465" name="Google Shape;465;g312e41ad6bc_0_20"/>
          <p:cNvSpPr txBox="1"/>
          <p:nvPr>
            <p:ph idx="1" type="body"/>
          </p:nvPr>
        </p:nvSpPr>
        <p:spPr>
          <a:xfrm>
            <a:off x="628650" y="1825625"/>
            <a:ext cx="39432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0"/>
              </a:spcBef>
              <a:spcAft>
                <a:spcPts val="0"/>
              </a:spcAft>
              <a:buSzPts val="2800"/>
              <a:buFont typeface="Tahoma"/>
              <a:buChar char="•"/>
            </a:pPr>
            <a:r>
              <a:rPr lang="en-US"/>
              <a:t>Agency culture</a:t>
            </a:r>
            <a:endParaRPr/>
          </a:p>
          <a:p>
            <a:pPr indent="-406400" lvl="0" marL="457200" rtl="0" algn="l">
              <a:lnSpc>
                <a:spcPct val="100000"/>
              </a:lnSpc>
              <a:spcBef>
                <a:spcPts val="1000"/>
              </a:spcBef>
              <a:spcAft>
                <a:spcPts val="0"/>
              </a:spcAft>
              <a:buSzPts val="2800"/>
              <a:buFont typeface="Tahoma"/>
              <a:buChar char="•"/>
            </a:pPr>
            <a:r>
              <a:rPr lang="en-US"/>
              <a:t>Wellness for advocates</a:t>
            </a:r>
            <a:endParaRPr/>
          </a:p>
          <a:p>
            <a:pPr indent="-406400" lvl="0" marL="457200" rtl="0" algn="l">
              <a:lnSpc>
                <a:spcPct val="100000"/>
              </a:lnSpc>
              <a:spcBef>
                <a:spcPts val="1000"/>
              </a:spcBef>
              <a:spcAft>
                <a:spcPts val="0"/>
              </a:spcAft>
              <a:buSzPts val="2800"/>
              <a:buFont typeface="Tahoma"/>
              <a:buChar char="•"/>
            </a:pPr>
            <a:r>
              <a:rPr lang="en-US"/>
              <a:t>Modeling wellness in advocacy </a:t>
            </a:r>
            <a:endParaRPr/>
          </a:p>
          <a:p>
            <a:pPr indent="0" lvl="0" marL="0" rtl="0" algn="l">
              <a:lnSpc>
                <a:spcPct val="100000"/>
              </a:lnSpc>
              <a:spcBef>
                <a:spcPts val="1000"/>
              </a:spcBef>
              <a:spcAft>
                <a:spcPts val="1000"/>
              </a:spcAft>
              <a:buNone/>
            </a:pPr>
            <a:r>
              <a:rPr lang="en-US"/>
              <a:t> </a:t>
            </a:r>
            <a:endParaRPr/>
          </a:p>
        </p:txBody>
      </p:sp>
      <p:pic>
        <p:nvPicPr>
          <p:cNvPr id="466" name="Google Shape;466;g312e41ad6bc_0_20" title="Screenshot 2025-04-24 122948.png"/>
          <p:cNvPicPr preferRelativeResize="0"/>
          <p:nvPr/>
        </p:nvPicPr>
        <p:blipFill>
          <a:blip r:embed="rId3">
            <a:alphaModFix/>
          </a:blip>
          <a:stretch>
            <a:fillRect/>
          </a:stretch>
        </p:blipFill>
        <p:spPr>
          <a:xfrm>
            <a:off x="5029275" y="1825625"/>
            <a:ext cx="3315199" cy="4351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312e41ad6bc_0_53"/>
          <p:cNvSpPr txBox="1"/>
          <p:nvPr>
            <p:ph type="title"/>
          </p:nvPr>
        </p:nvSpPr>
        <p:spPr>
          <a:xfrm>
            <a:off x="628650" y="1"/>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Possibilities for </a:t>
            </a:r>
            <a:endParaRPr/>
          </a:p>
          <a:p>
            <a:pPr indent="0" lvl="0" marL="0" rtl="0" algn="l">
              <a:lnSpc>
                <a:spcPct val="90000"/>
              </a:lnSpc>
              <a:spcBef>
                <a:spcPts val="0"/>
              </a:spcBef>
              <a:spcAft>
                <a:spcPts val="0"/>
              </a:spcAft>
              <a:buClr>
                <a:schemeClr val="dk1"/>
              </a:buClr>
              <a:buSzPts val="4000"/>
              <a:buFont typeface="Tahoma"/>
              <a:buNone/>
            </a:pPr>
            <a:r>
              <a:rPr lang="en-US"/>
              <a:t>Wellness in </a:t>
            </a:r>
            <a:r>
              <a:rPr lang="en-US">
                <a:extLst>
                  <a:ext uri="http://customooxmlschemas.google.com/">
                    <go:slidesCustomData xmlns:go="http://customooxmlschemas.google.com/" textRoundtripDataId="12"/>
                  </a:ext>
                </a:extLst>
              </a:rPr>
              <a:t>Detention</a:t>
            </a:r>
            <a:r>
              <a:rPr lang="en-US"/>
              <a:t> </a:t>
            </a:r>
            <a:endParaRPr/>
          </a:p>
        </p:txBody>
      </p:sp>
      <p:sp>
        <p:nvSpPr>
          <p:cNvPr id="473" name="Google Shape;473;g312e41ad6bc_0_53"/>
          <p:cNvSpPr txBox="1"/>
          <p:nvPr>
            <p:ph idx="1" type="body"/>
          </p:nvPr>
        </p:nvSpPr>
        <p:spPr>
          <a:xfrm>
            <a:off x="628650" y="1492350"/>
            <a:ext cx="3943200" cy="38733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t/>
            </a:r>
            <a:endParaRPr/>
          </a:p>
          <a:p>
            <a:pPr indent="-406400" lvl="0" marL="457200" rtl="0" algn="l">
              <a:lnSpc>
                <a:spcPct val="100000"/>
              </a:lnSpc>
              <a:spcBef>
                <a:spcPts val="1000"/>
              </a:spcBef>
              <a:spcAft>
                <a:spcPts val="0"/>
              </a:spcAft>
              <a:buSzPts val="2800"/>
              <a:buFont typeface="Tahoma"/>
              <a:buChar char="•"/>
            </a:pPr>
            <a:r>
              <a:rPr lang="en-US"/>
              <a:t>Relationship with facility </a:t>
            </a:r>
            <a:endParaRPr/>
          </a:p>
          <a:p>
            <a:pPr indent="-406400" lvl="0" marL="457200" rtl="0" algn="l">
              <a:lnSpc>
                <a:spcPct val="100000"/>
              </a:lnSpc>
              <a:spcBef>
                <a:spcPts val="1000"/>
              </a:spcBef>
              <a:spcAft>
                <a:spcPts val="0"/>
              </a:spcAft>
              <a:buSzPts val="2800"/>
              <a:buFont typeface="Tahoma"/>
              <a:buChar char="•"/>
            </a:pPr>
            <a:r>
              <a:rPr lang="en-US"/>
              <a:t>Detention culture </a:t>
            </a:r>
            <a:endParaRPr/>
          </a:p>
          <a:p>
            <a:pPr indent="-406400" lvl="0" marL="457200" rtl="0" algn="l">
              <a:lnSpc>
                <a:spcPct val="100000"/>
              </a:lnSpc>
              <a:spcBef>
                <a:spcPts val="1000"/>
              </a:spcBef>
              <a:spcAft>
                <a:spcPts val="0"/>
              </a:spcAft>
              <a:buSzPts val="2800"/>
              <a:buFont typeface="Tahoma"/>
              <a:buChar char="•"/>
            </a:pPr>
            <a:r>
              <a:rPr lang="en-US"/>
              <a:t>Available resources</a:t>
            </a:r>
            <a:endParaRPr/>
          </a:p>
          <a:p>
            <a:pPr indent="-406400" lvl="0" marL="457200" rtl="0" algn="l">
              <a:lnSpc>
                <a:spcPct val="100000"/>
              </a:lnSpc>
              <a:spcBef>
                <a:spcPts val="1000"/>
              </a:spcBef>
              <a:spcAft>
                <a:spcPts val="1000"/>
              </a:spcAft>
              <a:buSzPts val="2800"/>
              <a:buFont typeface="Tahoma"/>
              <a:buChar char="•"/>
            </a:pPr>
            <a:r>
              <a:rPr lang="en-US"/>
              <a:t>Staff wellness </a:t>
            </a:r>
            <a:r>
              <a:rPr lang="en-US"/>
              <a:t> </a:t>
            </a:r>
            <a:endParaRPr/>
          </a:p>
        </p:txBody>
      </p:sp>
      <p:pic>
        <p:nvPicPr>
          <p:cNvPr id="474" name="Google Shape;474;g312e41ad6bc_0_53" title="Screenshot 2025-04-24 123346.png"/>
          <p:cNvPicPr preferRelativeResize="0"/>
          <p:nvPr/>
        </p:nvPicPr>
        <p:blipFill rotWithShape="1">
          <a:blip r:embed="rId3">
            <a:alphaModFix/>
          </a:blip>
          <a:srcRect b="0" l="0" r="10490" t="0"/>
          <a:stretch/>
        </p:blipFill>
        <p:spPr>
          <a:xfrm>
            <a:off x="4695725" y="2132925"/>
            <a:ext cx="3819625" cy="2592150"/>
          </a:xfrm>
          <a:prstGeom prst="rect">
            <a:avLst/>
          </a:prstGeom>
          <a:noFill/>
          <a:ln>
            <a:noFill/>
          </a:ln>
        </p:spPr>
      </p:pic>
      <p:sp>
        <p:nvSpPr>
          <p:cNvPr id="475" name="Google Shape;475;g312e41ad6bc_0_53"/>
          <p:cNvSpPr txBox="1"/>
          <p:nvPr/>
        </p:nvSpPr>
        <p:spPr>
          <a:xfrm>
            <a:off x="4695725" y="4839100"/>
            <a:ext cx="3707100" cy="49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Tahoma"/>
                <a:ea typeface="Tahoma"/>
                <a:cs typeface="Tahoma"/>
                <a:sym typeface="Tahoma"/>
              </a:rPr>
              <a:t>Image: Shutterstock </a:t>
            </a:r>
            <a:endParaRPr>
              <a:solidFill>
                <a:schemeClr val="dk1"/>
              </a:solidFill>
              <a:latin typeface="Tahoma"/>
              <a:ea typeface="Tahoma"/>
              <a:cs typeface="Tahoma"/>
              <a:sym typeface="Tahom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311ef042b47_0_33"/>
          <p:cNvSpPr txBox="1"/>
          <p:nvPr>
            <p:ph type="title"/>
          </p:nvPr>
        </p:nvSpPr>
        <p:spPr>
          <a:xfrm>
            <a:off x="628650" y="1"/>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sz="3900"/>
              <a:t>Agency Readiness </a:t>
            </a:r>
            <a:endParaRPr sz="3900"/>
          </a:p>
        </p:txBody>
      </p:sp>
      <p:sp>
        <p:nvSpPr>
          <p:cNvPr id="482" name="Google Shape;482;g311ef042b47_0_33"/>
          <p:cNvSpPr txBox="1"/>
          <p:nvPr>
            <p:ph idx="1" type="body"/>
          </p:nvPr>
        </p:nvSpPr>
        <p:spPr>
          <a:xfrm>
            <a:off x="628650" y="1825625"/>
            <a:ext cx="3943200" cy="4351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lang="en-US"/>
              <a:t>Agency readiness in working with:</a:t>
            </a:r>
            <a:endParaRPr/>
          </a:p>
          <a:p>
            <a:pPr indent="-342900" lvl="0" marL="457200" rtl="0" algn="l">
              <a:lnSpc>
                <a:spcPct val="100000"/>
              </a:lnSpc>
              <a:spcBef>
                <a:spcPts val="0"/>
              </a:spcBef>
              <a:spcAft>
                <a:spcPts val="0"/>
              </a:spcAft>
              <a:buSzPts val="1800"/>
              <a:buChar char="●"/>
            </a:pPr>
            <a:r>
              <a:rPr lang="en-US"/>
              <a:t>Men and boys</a:t>
            </a:r>
            <a:endParaRPr/>
          </a:p>
          <a:p>
            <a:pPr indent="-342900" lvl="0" marL="457200" rtl="0" algn="l">
              <a:lnSpc>
                <a:spcPct val="100000"/>
              </a:lnSpc>
              <a:spcBef>
                <a:spcPts val="0"/>
              </a:spcBef>
              <a:spcAft>
                <a:spcPts val="0"/>
              </a:spcAft>
              <a:buSzPts val="1800"/>
              <a:buChar char="●"/>
            </a:pPr>
            <a:r>
              <a:rPr lang="en-US"/>
              <a:t>People of color</a:t>
            </a:r>
            <a:endParaRPr/>
          </a:p>
          <a:p>
            <a:pPr indent="-342900" lvl="0" marL="457200" rtl="0" algn="l">
              <a:lnSpc>
                <a:spcPct val="100000"/>
              </a:lnSpc>
              <a:spcBef>
                <a:spcPts val="0"/>
              </a:spcBef>
              <a:spcAft>
                <a:spcPts val="0"/>
              </a:spcAft>
              <a:buSzPts val="1800"/>
              <a:buChar char="●"/>
            </a:pPr>
            <a:r>
              <a:rPr lang="en-US"/>
              <a:t>LGBTQ+ people</a:t>
            </a:r>
            <a:endParaRPr/>
          </a:p>
          <a:p>
            <a:pPr indent="-342900" lvl="0" marL="457200" rtl="0" algn="l">
              <a:lnSpc>
                <a:spcPct val="100000"/>
              </a:lnSpc>
              <a:spcBef>
                <a:spcPts val="0"/>
              </a:spcBef>
              <a:spcAft>
                <a:spcPts val="0"/>
              </a:spcAft>
              <a:buSzPts val="1800"/>
              <a:buChar char="●"/>
            </a:pPr>
            <a:r>
              <a:rPr lang="en-US"/>
              <a:t>People with disabilities </a:t>
            </a:r>
            <a:endParaRPr/>
          </a:p>
        </p:txBody>
      </p:sp>
      <p:sp>
        <p:nvSpPr>
          <p:cNvPr id="483" name="Google Shape;483;g311ef042b47_0_33"/>
          <p:cNvSpPr txBox="1"/>
          <p:nvPr/>
        </p:nvSpPr>
        <p:spPr>
          <a:xfrm>
            <a:off x="4668150" y="4777150"/>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1100">
                <a:solidFill>
                  <a:schemeClr val="dk1"/>
                </a:solidFill>
              </a:rPr>
              <a:t>Photo by</a:t>
            </a:r>
            <a:r>
              <a:rPr lang="en-US" sz="1100">
                <a:solidFill>
                  <a:schemeClr val="dk1"/>
                </a:solidFill>
                <a:uFill>
                  <a:noFill/>
                </a:uFill>
                <a:hlinkClick r:id="rId3">
                  <a:extLst>
                    <a:ext uri="{A12FA001-AC4F-418D-AE19-62706E023703}">
                      <ahyp:hlinkClr val="tx"/>
                    </a:ext>
                  </a:extLst>
                </a:hlinkClick>
              </a:rPr>
              <a:t> </a:t>
            </a:r>
            <a:r>
              <a:rPr lang="en-US" sz="1100" u="sng">
                <a:solidFill>
                  <a:schemeClr val="hlink"/>
                </a:solidFill>
                <a:hlinkClick r:id="rId4"/>
              </a:rPr>
              <a:t>Sasha Konnov</a:t>
            </a:r>
            <a:r>
              <a:rPr lang="en-US" sz="1100">
                <a:solidFill>
                  <a:schemeClr val="dk1"/>
                </a:solidFill>
              </a:rPr>
              <a:t> on</a:t>
            </a:r>
            <a:r>
              <a:rPr lang="en-US" sz="1100">
                <a:solidFill>
                  <a:schemeClr val="dk1"/>
                </a:solidFill>
                <a:uFill>
                  <a:noFill/>
                </a:uFill>
                <a:hlinkClick r:id="rId5">
                  <a:extLst>
                    <a:ext uri="{A12FA001-AC4F-418D-AE19-62706E023703}">
                      <ahyp:hlinkClr val="tx"/>
                    </a:ext>
                  </a:extLst>
                </a:hlinkClick>
              </a:rPr>
              <a:t> </a:t>
            </a:r>
            <a:r>
              <a:rPr lang="en-US" sz="1100" u="sng">
                <a:solidFill>
                  <a:schemeClr val="hlink"/>
                </a:solidFill>
                <a:hlinkClick r:id="rId6"/>
              </a:rPr>
              <a:t>Unsplash</a:t>
            </a:r>
            <a:endParaRPr>
              <a:solidFill>
                <a:schemeClr val="dk1"/>
              </a:solidFill>
              <a:latin typeface="Tahoma"/>
              <a:ea typeface="Tahoma"/>
              <a:cs typeface="Tahoma"/>
              <a:sym typeface="Tahoma"/>
            </a:endParaRPr>
          </a:p>
        </p:txBody>
      </p:sp>
      <p:pic>
        <p:nvPicPr>
          <p:cNvPr id="484" name="Google Shape;484;g311ef042b47_0_33" title="sasha-konnov-wgIQsf5pzQc-unsplash.jpg"/>
          <p:cNvPicPr preferRelativeResize="0"/>
          <p:nvPr/>
        </p:nvPicPr>
        <p:blipFill>
          <a:blip r:embed="rId7">
            <a:alphaModFix/>
          </a:blip>
          <a:stretch>
            <a:fillRect/>
          </a:stretch>
        </p:blipFill>
        <p:spPr>
          <a:xfrm>
            <a:off x="4811860" y="1773663"/>
            <a:ext cx="3761326" cy="2820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34ed7658e91_0_25"/>
          <p:cNvSpPr txBox="1"/>
          <p:nvPr>
            <p:ph type="title"/>
          </p:nvPr>
        </p:nvSpPr>
        <p:spPr>
          <a:xfrm>
            <a:off x="428004" y="1004148"/>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Core Values of Advocacy</a:t>
            </a:r>
            <a:endParaRPr/>
          </a:p>
        </p:txBody>
      </p:sp>
      <p:pic>
        <p:nvPicPr>
          <p:cNvPr id="490" name="Google Shape;490;g34ed7658e91_0_25" title="Screenshot 2024-04-18 093849.png"/>
          <p:cNvPicPr preferRelativeResize="0"/>
          <p:nvPr/>
        </p:nvPicPr>
        <p:blipFill>
          <a:blip r:embed="rId3">
            <a:alphaModFix/>
          </a:blip>
          <a:stretch>
            <a:fillRect/>
          </a:stretch>
        </p:blipFill>
        <p:spPr>
          <a:xfrm>
            <a:off x="2850938" y="2857275"/>
            <a:ext cx="3442125" cy="3711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314971f8e79_0_28"/>
          <p:cNvSpPr txBox="1"/>
          <p:nvPr>
            <p:ph type="title"/>
          </p:nvPr>
        </p:nvSpPr>
        <p:spPr>
          <a:xfrm>
            <a:off x="428004" y="755573"/>
            <a:ext cx="8183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Tahoma"/>
              <a:buNone/>
            </a:pPr>
            <a:r>
              <a:rPr lang="en-US"/>
              <a:t>Question:</a:t>
            </a:r>
            <a:endParaRPr/>
          </a:p>
        </p:txBody>
      </p:sp>
      <p:sp>
        <p:nvSpPr>
          <p:cNvPr id="496" name="Google Shape;496;g314971f8e79_0_28"/>
          <p:cNvSpPr txBox="1"/>
          <p:nvPr>
            <p:ph idx="1" type="body"/>
          </p:nvPr>
        </p:nvSpPr>
        <p:spPr>
          <a:xfrm>
            <a:off x="428004" y="2441575"/>
            <a:ext cx="8183400" cy="3044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US" sz="3500"/>
              <a:t>How does your agency respond to survivors with mental health diagnoses?</a:t>
            </a:r>
            <a:r>
              <a:rPr lang="en-US"/>
              <a: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31db7b2740c_0_22"/>
          <p:cNvSpPr txBox="1"/>
          <p:nvPr>
            <p:ph type="title"/>
          </p:nvPr>
        </p:nvSpPr>
        <p:spPr>
          <a:xfrm>
            <a:off x="628650" y="248901"/>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Core Values of Advocacy</a:t>
            </a:r>
            <a:endParaRPr/>
          </a:p>
        </p:txBody>
      </p:sp>
      <p:sp>
        <p:nvSpPr>
          <p:cNvPr id="503" name="Google Shape;503;g31db7b2740c_0_22"/>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750"/>
              </a:spcBef>
              <a:spcAft>
                <a:spcPts val="0"/>
              </a:spcAft>
              <a:buSzPts val="2800"/>
              <a:buFont typeface="Tahoma"/>
              <a:buChar char="•"/>
            </a:pPr>
            <a:r>
              <a:rPr lang="en-US"/>
              <a:t>Be present</a:t>
            </a:r>
            <a:endParaRPr/>
          </a:p>
          <a:p>
            <a:pPr indent="-406400" lvl="0" marL="457200" rtl="0" algn="l">
              <a:lnSpc>
                <a:spcPct val="100000"/>
              </a:lnSpc>
              <a:spcBef>
                <a:spcPts val="1000"/>
              </a:spcBef>
              <a:spcAft>
                <a:spcPts val="0"/>
              </a:spcAft>
              <a:buSzPts val="2800"/>
              <a:buFont typeface="Tahoma"/>
              <a:buChar char="•"/>
            </a:pPr>
            <a:r>
              <a:rPr lang="en-US"/>
              <a:t>Be a compassionate witness</a:t>
            </a:r>
            <a:endParaRPr/>
          </a:p>
          <a:p>
            <a:pPr indent="-406400" lvl="0" marL="457200" rtl="0" algn="l">
              <a:lnSpc>
                <a:spcPct val="100000"/>
              </a:lnSpc>
              <a:spcBef>
                <a:spcPts val="1000"/>
              </a:spcBef>
              <a:spcAft>
                <a:spcPts val="0"/>
              </a:spcAft>
              <a:buSzPts val="2800"/>
              <a:buFont typeface="Tahoma"/>
              <a:buChar char="•"/>
            </a:pPr>
            <a:r>
              <a:rPr lang="en-US"/>
              <a:t>Believe survivors of trauma are knowledgeable</a:t>
            </a:r>
            <a:endParaRPr/>
          </a:p>
          <a:p>
            <a:pPr indent="-406400" lvl="0" marL="457200" rtl="0" algn="l">
              <a:lnSpc>
                <a:spcPct val="100000"/>
              </a:lnSpc>
              <a:spcBef>
                <a:spcPts val="1000"/>
              </a:spcBef>
              <a:spcAft>
                <a:spcPts val="1000"/>
              </a:spcAft>
              <a:buSzPts val="2800"/>
              <a:buFont typeface="Tahoma"/>
              <a:buChar char="•"/>
            </a:pPr>
            <a:r>
              <a:rPr lang="en-US"/>
              <a:t>Listen, reflect back, and validate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31da7ef1cd0_0_19"/>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Core Values of Advocacy Cont’d</a:t>
            </a:r>
            <a:endParaRPr/>
          </a:p>
        </p:txBody>
      </p:sp>
      <p:sp>
        <p:nvSpPr>
          <p:cNvPr id="510" name="Google Shape;510;g31da7ef1cd0_0_19"/>
          <p:cNvSpPr txBox="1"/>
          <p:nvPr>
            <p:ph idx="1" type="body"/>
          </p:nvPr>
        </p:nvSpPr>
        <p:spPr>
          <a:xfrm>
            <a:off x="628650" y="1825625"/>
            <a:ext cx="3904500" cy="43512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750"/>
              </a:spcBef>
              <a:spcAft>
                <a:spcPts val="0"/>
              </a:spcAft>
              <a:buSzPts val="1800"/>
              <a:buChar char="●"/>
            </a:pPr>
            <a:r>
              <a:rPr lang="en-US"/>
              <a:t>Meet people where they are</a:t>
            </a:r>
            <a:endParaRPr/>
          </a:p>
          <a:p>
            <a:pPr indent="-342900" lvl="0" marL="457200" rtl="0" algn="l">
              <a:lnSpc>
                <a:spcPct val="100000"/>
              </a:lnSpc>
              <a:spcBef>
                <a:spcPts val="0"/>
              </a:spcBef>
              <a:spcAft>
                <a:spcPts val="0"/>
              </a:spcAft>
              <a:buSzPts val="1800"/>
              <a:buChar char="●"/>
            </a:pPr>
            <a:r>
              <a:rPr lang="en-US"/>
              <a:t>Be patient</a:t>
            </a:r>
            <a:endParaRPr/>
          </a:p>
          <a:p>
            <a:pPr indent="-342900" lvl="0" marL="457200" rtl="0" algn="l">
              <a:lnSpc>
                <a:spcPct val="100000"/>
              </a:lnSpc>
              <a:spcBef>
                <a:spcPts val="0"/>
              </a:spcBef>
              <a:spcAft>
                <a:spcPts val="0"/>
              </a:spcAft>
              <a:buSzPts val="1800"/>
              <a:buChar char="●"/>
            </a:pPr>
            <a:r>
              <a:rPr lang="en-US"/>
              <a:t>Get creative in finding solutions</a:t>
            </a:r>
            <a:endParaRPr/>
          </a:p>
          <a:p>
            <a:pPr indent="-342900" lvl="0" marL="457200" rtl="0" algn="l">
              <a:lnSpc>
                <a:spcPct val="100000"/>
              </a:lnSpc>
              <a:spcBef>
                <a:spcPts val="0"/>
              </a:spcBef>
              <a:spcAft>
                <a:spcPts val="0"/>
              </a:spcAft>
              <a:buSzPts val="1800"/>
              <a:buChar char="●"/>
            </a:pPr>
            <a:r>
              <a:rPr lang="en-US"/>
              <a:t>Engage in problem-solving</a:t>
            </a:r>
            <a:endParaRPr/>
          </a:p>
          <a:p>
            <a:pPr indent="0" lvl="0" marL="0" rtl="0" algn="l">
              <a:lnSpc>
                <a:spcPct val="90000"/>
              </a:lnSpc>
              <a:spcBef>
                <a:spcPts val="1000"/>
              </a:spcBef>
              <a:spcAft>
                <a:spcPts val="0"/>
              </a:spcAft>
              <a:buSzPts val="1800"/>
              <a:buNone/>
            </a:pPr>
            <a:r>
              <a:t/>
            </a:r>
            <a:endParaRPr/>
          </a:p>
        </p:txBody>
      </p:sp>
      <p:pic>
        <p:nvPicPr>
          <p:cNvPr id="511" name="Google Shape;511;g31da7ef1cd0_0_19" title="Screenshot 2024-03-21 124234.png"/>
          <p:cNvPicPr preferRelativeResize="0"/>
          <p:nvPr/>
        </p:nvPicPr>
        <p:blipFill>
          <a:blip r:embed="rId3">
            <a:alphaModFix/>
          </a:blip>
          <a:stretch>
            <a:fillRect/>
          </a:stretch>
        </p:blipFill>
        <p:spPr>
          <a:xfrm>
            <a:off x="4526875" y="2140350"/>
            <a:ext cx="3904450" cy="3232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31682c8c8a7_0_203"/>
          <p:cNvSpPr txBox="1"/>
          <p:nvPr>
            <p:ph type="ctrTitle"/>
          </p:nvPr>
        </p:nvSpPr>
        <p:spPr>
          <a:xfrm>
            <a:off x="4572000" y="2641600"/>
            <a:ext cx="4572000" cy="464700"/>
          </a:xfrm>
          <a:prstGeom prst="rect">
            <a:avLst/>
          </a:prstGeom>
          <a:noFill/>
          <a:ln>
            <a:noFill/>
          </a:ln>
        </p:spPr>
        <p:txBody>
          <a:bodyPr anchorCtr="0" anchor="t" bIns="38075" lIns="0" spcFirstLastPara="1" rIns="76200" wrap="square" tIns="38075">
            <a:spAutoFit/>
          </a:bodyPr>
          <a:lstStyle/>
          <a:p>
            <a:pPr indent="0" lvl="0" marL="0" rtl="0" algn="ctr">
              <a:lnSpc>
                <a:spcPct val="90000"/>
              </a:lnSpc>
              <a:spcBef>
                <a:spcPts val="0"/>
              </a:spcBef>
              <a:spcAft>
                <a:spcPts val="0"/>
              </a:spcAft>
              <a:buSzPts val="5000"/>
              <a:buNone/>
            </a:pPr>
            <a:r>
              <a:rPr lang="en-US"/>
              <a:t>Mission:</a:t>
            </a:r>
            <a:endParaRPr/>
          </a:p>
        </p:txBody>
      </p:sp>
      <p:sp>
        <p:nvSpPr>
          <p:cNvPr id="315" name="Google Shape;315;g31682c8c8a7_0_203"/>
          <p:cNvSpPr txBox="1"/>
          <p:nvPr>
            <p:ph idx="1" type="subTitle"/>
          </p:nvPr>
        </p:nvSpPr>
        <p:spPr>
          <a:xfrm>
            <a:off x="4841800" y="3291833"/>
            <a:ext cx="3980700" cy="871200"/>
          </a:xfrm>
          <a:prstGeom prst="rect">
            <a:avLst/>
          </a:prstGeom>
          <a:noFill/>
          <a:ln>
            <a:noFill/>
          </a:ln>
        </p:spPr>
        <p:txBody>
          <a:bodyPr anchorCtr="0" anchor="t" bIns="38075" lIns="0" spcFirstLastPara="1" rIns="0" wrap="square" tIns="0">
            <a:normAutofit/>
          </a:bodyPr>
          <a:lstStyle/>
          <a:p>
            <a:pPr indent="0" lvl="0" marL="0" rtl="0" algn="ctr">
              <a:lnSpc>
                <a:spcPct val="90000"/>
              </a:lnSpc>
              <a:spcBef>
                <a:spcPts val="1000"/>
              </a:spcBef>
              <a:spcAft>
                <a:spcPts val="0"/>
              </a:spcAft>
              <a:buSzPts val="2000"/>
              <a:buNone/>
            </a:pPr>
            <a:r>
              <a:rPr lang="en-US">
                <a:solidFill>
                  <a:schemeClr val="lt1"/>
                </a:solidFill>
              </a:rPr>
              <a:t>Preventing and ending sexual violence by advancing equity and erdicating opression.</a:t>
            </a: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314971f8e79_0_14"/>
          <p:cNvSpPr txBox="1"/>
          <p:nvPr>
            <p:ph type="title"/>
          </p:nvPr>
        </p:nvSpPr>
        <p:spPr>
          <a:xfrm>
            <a:off x="628650" y="1"/>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Voices from the Field:</a:t>
            </a:r>
            <a:endParaRPr/>
          </a:p>
          <a:p>
            <a:pPr indent="0" lvl="0" marL="0" rtl="0" algn="l">
              <a:lnSpc>
                <a:spcPct val="90000"/>
              </a:lnSpc>
              <a:spcBef>
                <a:spcPts val="0"/>
              </a:spcBef>
              <a:spcAft>
                <a:spcPts val="0"/>
              </a:spcAft>
              <a:buClr>
                <a:schemeClr val="dk1"/>
              </a:buClr>
              <a:buSzPts val="4000"/>
              <a:buFont typeface="Tahoma"/>
              <a:buNone/>
            </a:pPr>
            <a:r>
              <a:rPr lang="en-US"/>
              <a:t>Validate Experiences </a:t>
            </a:r>
            <a:endParaRPr/>
          </a:p>
        </p:txBody>
      </p:sp>
      <p:sp>
        <p:nvSpPr>
          <p:cNvPr id="518" name="Google Shape;518;g314971f8e79_0_14"/>
          <p:cNvSpPr txBox="1"/>
          <p:nvPr>
            <p:ph idx="1" type="body"/>
          </p:nvPr>
        </p:nvSpPr>
        <p:spPr>
          <a:xfrm>
            <a:off x="628650" y="1825625"/>
            <a:ext cx="3943200" cy="43512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15000"/>
              </a:lnSpc>
              <a:spcBef>
                <a:spcPts val="0"/>
              </a:spcBef>
              <a:spcAft>
                <a:spcPts val="0"/>
              </a:spcAft>
              <a:buSzPct val="81081"/>
              <a:buNone/>
            </a:pPr>
            <a:r>
              <a:rPr lang="en-US" sz="2400"/>
              <a:t>“Would it be really frightening if that was happening [delusion]? Don’t engage with the delusion, but say, ‘that sounds scary – it sounds like you are feeling afraid.’ Join them in empathy, that’s the most powerful thing you can do.”</a:t>
            </a:r>
            <a:endParaRPr sz="2400"/>
          </a:p>
          <a:p>
            <a:pPr indent="0" lvl="0" marL="0" rtl="0" algn="r">
              <a:lnSpc>
                <a:spcPct val="150000"/>
              </a:lnSpc>
              <a:spcBef>
                <a:spcPts val="750"/>
              </a:spcBef>
              <a:spcAft>
                <a:spcPts val="0"/>
              </a:spcAft>
              <a:buSzPct val="108108"/>
              <a:buNone/>
            </a:pPr>
            <a:r>
              <a:t/>
            </a:r>
            <a:endParaRPr b="1" sz="1800"/>
          </a:p>
          <a:p>
            <a:pPr indent="0" lvl="0" marL="0" rtl="0" algn="r">
              <a:lnSpc>
                <a:spcPct val="150000"/>
              </a:lnSpc>
              <a:spcBef>
                <a:spcPts val="750"/>
              </a:spcBef>
              <a:spcAft>
                <a:spcPts val="0"/>
              </a:spcAft>
              <a:buSzPct val="108108"/>
              <a:buNone/>
            </a:pPr>
            <a:r>
              <a:rPr b="1" lang="en-US" sz="1800"/>
              <a:t>Linda McFarlane, </a:t>
            </a:r>
            <a:r>
              <a:rPr lang="en-US" sz="1750"/>
              <a:t>MSW, LCSW</a:t>
            </a:r>
            <a:br>
              <a:rPr lang="en-US" sz="1750"/>
            </a:br>
            <a:r>
              <a:rPr lang="en-US" sz="1750"/>
              <a:t>JDI’s Executive Director</a:t>
            </a:r>
            <a:endParaRPr/>
          </a:p>
        </p:txBody>
      </p:sp>
      <p:pic>
        <p:nvPicPr>
          <p:cNvPr id="519" name="Google Shape;519;g314971f8e79_0_14" title="Screenshot 2025-04-24 140707.png"/>
          <p:cNvPicPr preferRelativeResize="0"/>
          <p:nvPr/>
        </p:nvPicPr>
        <p:blipFill>
          <a:blip r:embed="rId3">
            <a:alphaModFix/>
          </a:blip>
          <a:stretch>
            <a:fillRect/>
          </a:stretch>
        </p:blipFill>
        <p:spPr>
          <a:xfrm>
            <a:off x="5297775" y="1825625"/>
            <a:ext cx="3009425" cy="34442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31db7b2740c_0_10"/>
          <p:cNvSpPr txBox="1"/>
          <p:nvPr>
            <p:ph type="title"/>
          </p:nvPr>
        </p:nvSpPr>
        <p:spPr>
          <a:xfrm>
            <a:off x="428004" y="1004148"/>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Actionable Strategies and Helpful Skills</a:t>
            </a:r>
            <a:endParaRPr/>
          </a:p>
        </p:txBody>
      </p:sp>
      <p:pic>
        <p:nvPicPr>
          <p:cNvPr id="525" name="Google Shape;525;g31db7b2740c_0_10" title="Screenshot 2025-04-25 084721.png"/>
          <p:cNvPicPr preferRelativeResize="0"/>
          <p:nvPr/>
        </p:nvPicPr>
        <p:blipFill rotWithShape="1">
          <a:blip r:embed="rId3">
            <a:alphaModFix/>
          </a:blip>
          <a:srcRect b="0" l="7618" r="5409" t="4825"/>
          <a:stretch/>
        </p:blipFill>
        <p:spPr>
          <a:xfrm>
            <a:off x="2406750" y="2666450"/>
            <a:ext cx="4330500" cy="40197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311ef042b47_0_6"/>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Ways </a:t>
            </a:r>
            <a:r>
              <a:rPr lang="en-US">
                <a:extLst>
                  <a:ext uri="http://customooxmlschemas.google.com/">
                    <go:slidesCustomData xmlns:go="http://customooxmlschemas.google.com/" textRoundtripDataId="13"/>
                  </a:ext>
                </a:extLst>
              </a:rPr>
              <a:t>Advocates</a:t>
            </a:r>
            <a:r>
              <a:rPr lang="en-US"/>
              <a:t> Can Help</a:t>
            </a:r>
            <a:endParaRPr/>
          </a:p>
        </p:txBody>
      </p:sp>
      <p:sp>
        <p:nvSpPr>
          <p:cNvPr id="532" name="Google Shape;532;g311ef042b47_0_6"/>
          <p:cNvSpPr txBox="1"/>
          <p:nvPr>
            <p:ph idx="1" type="body"/>
          </p:nvPr>
        </p:nvSpPr>
        <p:spPr>
          <a:xfrm>
            <a:off x="628650" y="1825625"/>
            <a:ext cx="39432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0"/>
              </a:spcBef>
              <a:spcAft>
                <a:spcPts val="0"/>
              </a:spcAft>
              <a:buSzPts val="2800"/>
              <a:buFont typeface="Tahoma"/>
              <a:buChar char="•"/>
            </a:pPr>
            <a:r>
              <a:rPr lang="en-US"/>
              <a:t>Know what you can provide and how to talk about your services</a:t>
            </a:r>
            <a:endParaRPr/>
          </a:p>
          <a:p>
            <a:pPr indent="-406400" lvl="0" marL="457200" rtl="0" algn="l">
              <a:lnSpc>
                <a:spcPct val="100000"/>
              </a:lnSpc>
              <a:spcBef>
                <a:spcPts val="1000"/>
              </a:spcBef>
              <a:spcAft>
                <a:spcPts val="0"/>
              </a:spcAft>
              <a:buSzPts val="2800"/>
              <a:buFont typeface="Tahoma"/>
              <a:buChar char="•"/>
            </a:pPr>
            <a:r>
              <a:rPr lang="en-US"/>
              <a:t>Create a sense of stability </a:t>
            </a:r>
            <a:endParaRPr/>
          </a:p>
          <a:p>
            <a:pPr indent="-406400" lvl="0" marL="457200" rtl="0" algn="l">
              <a:lnSpc>
                <a:spcPct val="100000"/>
              </a:lnSpc>
              <a:spcBef>
                <a:spcPts val="1000"/>
              </a:spcBef>
              <a:spcAft>
                <a:spcPts val="1000"/>
              </a:spcAft>
              <a:buSzPts val="2800"/>
              <a:buFont typeface="Tahoma"/>
              <a:buChar char="•"/>
            </a:pPr>
            <a:r>
              <a:rPr lang="en-US"/>
              <a:t>Develop partnerships in and outside a facility</a:t>
            </a:r>
            <a:endParaRPr/>
          </a:p>
        </p:txBody>
      </p:sp>
      <p:pic>
        <p:nvPicPr>
          <p:cNvPr id="533" name="Google Shape;533;g311ef042b47_0_6" title="Screenshot 2025-04-24 140235.png"/>
          <p:cNvPicPr preferRelativeResize="0"/>
          <p:nvPr/>
        </p:nvPicPr>
        <p:blipFill>
          <a:blip r:embed="rId3">
            <a:alphaModFix/>
          </a:blip>
          <a:stretch>
            <a:fillRect/>
          </a:stretch>
        </p:blipFill>
        <p:spPr>
          <a:xfrm>
            <a:off x="4689075" y="2064452"/>
            <a:ext cx="3517900" cy="3019425"/>
          </a:xfrm>
          <a:prstGeom prst="rect">
            <a:avLst/>
          </a:prstGeom>
          <a:noFill/>
          <a:ln>
            <a:noFill/>
          </a:ln>
        </p:spPr>
      </p:pic>
      <p:sp>
        <p:nvSpPr>
          <p:cNvPr id="534" name="Google Shape;534;g311ef042b47_0_6"/>
          <p:cNvSpPr txBox="1"/>
          <p:nvPr/>
        </p:nvSpPr>
        <p:spPr>
          <a:xfrm>
            <a:off x="4689125" y="5176900"/>
            <a:ext cx="3517800" cy="5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Tahoma"/>
                <a:ea typeface="Tahoma"/>
                <a:cs typeface="Tahoma"/>
                <a:sym typeface="Tahoma"/>
              </a:rPr>
              <a:t>Image Credit: RJA</a:t>
            </a:r>
            <a:endParaRPr>
              <a:solidFill>
                <a:schemeClr val="dk1"/>
              </a:solidFill>
              <a:latin typeface="Tahoma"/>
              <a:ea typeface="Tahoma"/>
              <a:cs typeface="Tahoma"/>
              <a:sym typeface="Tahom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316926820cf_2_14"/>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Helpful PREA Standards to Know</a:t>
            </a:r>
            <a:endParaRPr/>
          </a:p>
        </p:txBody>
      </p:sp>
      <p:sp>
        <p:nvSpPr>
          <p:cNvPr id="541" name="Google Shape;541;g316926820cf_2_14"/>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fontScale="92500" lnSpcReduction="10000"/>
          </a:bodyPr>
          <a:lstStyle/>
          <a:p>
            <a:pPr indent="-393065" lvl="0" marL="457200" rtl="0" algn="l">
              <a:lnSpc>
                <a:spcPct val="115000"/>
              </a:lnSpc>
              <a:spcBef>
                <a:spcPts val="750"/>
              </a:spcBef>
              <a:spcAft>
                <a:spcPts val="0"/>
              </a:spcAft>
              <a:buClr>
                <a:srgbClr val="1F1F1F"/>
              </a:buClr>
              <a:buSzPct val="100000"/>
              <a:buFont typeface="Tahoma"/>
              <a:buChar char="•"/>
            </a:pPr>
            <a:r>
              <a:rPr b="1" lang="en-US">
                <a:solidFill>
                  <a:srgbClr val="1F1F1F"/>
                </a:solidFill>
                <a:highlight>
                  <a:schemeClr val="lt1"/>
                </a:highlight>
              </a:rPr>
              <a:t>§115</a:t>
            </a:r>
            <a:r>
              <a:rPr b="1" lang="en-US">
                <a:highlight>
                  <a:schemeClr val="lt1"/>
                </a:highlight>
              </a:rPr>
              <a:t>.16 </a:t>
            </a:r>
            <a:r>
              <a:rPr lang="en-US">
                <a:highlight>
                  <a:schemeClr val="lt1"/>
                </a:highlight>
              </a:rPr>
              <a:t>Ensures information of rights under PREA are accessible to those with disabilities and/or with limited English proficiency.</a:t>
            </a:r>
            <a:endParaRPr b="1">
              <a:highlight>
                <a:schemeClr val="lt1"/>
              </a:highlight>
            </a:endParaRPr>
          </a:p>
          <a:p>
            <a:pPr indent="-393065" lvl="0" marL="457200" rtl="0" algn="l">
              <a:lnSpc>
                <a:spcPct val="115000"/>
              </a:lnSpc>
              <a:spcBef>
                <a:spcPts val="0"/>
              </a:spcBef>
              <a:spcAft>
                <a:spcPts val="0"/>
              </a:spcAft>
              <a:buSzPct val="100000"/>
              <a:buFont typeface="Tahoma"/>
              <a:buChar char="•"/>
            </a:pPr>
            <a:r>
              <a:rPr b="1" lang="en-US">
                <a:highlight>
                  <a:schemeClr val="lt1"/>
                </a:highlight>
              </a:rPr>
              <a:t>§115.341 </a:t>
            </a:r>
            <a:r>
              <a:rPr lang="en-US">
                <a:highlight>
                  <a:srgbClr val="FFFFFF"/>
                </a:highlight>
              </a:rPr>
              <a:t>Screens residents for mental illness/disability as a risk factor for sexual abuse</a:t>
            </a:r>
            <a:endParaRPr b="1">
              <a:highlight>
                <a:srgbClr val="FFFFFF"/>
              </a:highlight>
            </a:endParaRPr>
          </a:p>
          <a:p>
            <a:pPr indent="-393065" lvl="0" marL="457200" rtl="0" algn="l">
              <a:lnSpc>
                <a:spcPct val="115000"/>
              </a:lnSpc>
              <a:spcBef>
                <a:spcPts val="0"/>
              </a:spcBef>
              <a:spcAft>
                <a:spcPts val="0"/>
              </a:spcAft>
              <a:buSzPct val="100000"/>
              <a:buFont typeface="Tahoma"/>
              <a:buChar char="•"/>
            </a:pPr>
            <a:r>
              <a:rPr b="1" lang="en-US">
                <a:highlight>
                  <a:srgbClr val="FFFFFF"/>
                </a:highlight>
              </a:rPr>
              <a:t>§115.382</a:t>
            </a:r>
            <a:r>
              <a:rPr lang="en-US">
                <a:highlight>
                  <a:srgbClr val="FFFFFF"/>
                </a:highlight>
              </a:rPr>
              <a:t> Affirms initial access to emergency medical and mental health services and ongoing care for sexual abuse victims and abusers</a:t>
            </a:r>
            <a:endParaRPr>
              <a:highlight>
                <a:srgbClr val="FFFFFF"/>
              </a:highlight>
            </a:endParaRPr>
          </a:p>
          <a:p>
            <a:pPr indent="0" lvl="0" marL="0" rtl="0" algn="l">
              <a:lnSpc>
                <a:spcPct val="90000"/>
              </a:lnSpc>
              <a:spcBef>
                <a:spcPts val="750"/>
              </a:spcBef>
              <a:spcAft>
                <a:spcPts val="0"/>
              </a:spcAft>
              <a:buSzPct val="69498"/>
              <a:buNone/>
            </a:pPr>
            <a:r>
              <a:t/>
            </a:r>
            <a:endParaRPr b="1">
              <a:solidFill>
                <a:srgbClr val="1F1F1F"/>
              </a:solidFill>
              <a:highlight>
                <a:schemeClr val="lt1"/>
              </a:highlight>
            </a:endParaRPr>
          </a:p>
          <a:p>
            <a:pPr indent="0" lvl="0" marL="0" rtl="0" algn="l">
              <a:lnSpc>
                <a:spcPct val="90000"/>
              </a:lnSpc>
              <a:spcBef>
                <a:spcPts val="750"/>
              </a:spcBef>
              <a:spcAft>
                <a:spcPts val="0"/>
              </a:spcAft>
              <a:buSzPct val="69498"/>
              <a:buNone/>
            </a:pPr>
            <a:r>
              <a:t/>
            </a:r>
            <a:endParaRPr>
              <a:solidFill>
                <a:srgbClr val="1F1F1F"/>
              </a:solidFill>
              <a:highlight>
                <a:srgbClr val="FFFFFF"/>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316926820cf_2_28"/>
          <p:cNvSpPr txBox="1"/>
          <p:nvPr>
            <p:ph type="title"/>
          </p:nvPr>
        </p:nvSpPr>
        <p:spPr>
          <a:xfrm>
            <a:off x="628650" y="1"/>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extLst>
                  <a:ext uri="http://customooxmlschemas.google.com/">
                    <go:slidesCustomData xmlns:go="http://customooxmlschemas.google.com/" textRoundtripDataId="14"/>
                  </a:ext>
                </a:extLst>
              </a:rPr>
              <a:t>Difference</a:t>
            </a:r>
            <a:r>
              <a:rPr lang="en-US"/>
              <a:t> between Advocates and Mental Health Staff</a:t>
            </a:r>
            <a:endParaRPr/>
          </a:p>
        </p:txBody>
      </p:sp>
      <p:graphicFrame>
        <p:nvGraphicFramePr>
          <p:cNvPr id="548" name="Google Shape;548;g316926820cf_2_28"/>
          <p:cNvGraphicFramePr/>
          <p:nvPr/>
        </p:nvGraphicFramePr>
        <p:xfrm>
          <a:off x="233000" y="1588500"/>
          <a:ext cx="3000000" cy="3000000"/>
        </p:xfrm>
        <a:graphic>
          <a:graphicData uri="http://schemas.openxmlformats.org/drawingml/2006/table">
            <a:tbl>
              <a:tblPr>
                <a:noFill/>
                <a:tableStyleId>{24D15D37-FA7A-45B0-91E4-BCE3F6BB5954}</a:tableStyleId>
              </a:tblPr>
              <a:tblGrid>
                <a:gridCol w="4339025"/>
                <a:gridCol w="4339025"/>
              </a:tblGrid>
              <a:tr h="524425">
                <a:tc>
                  <a:txBody>
                    <a:bodyPr/>
                    <a:lstStyle/>
                    <a:p>
                      <a:pPr indent="0" lvl="0" marL="0" marR="0" rtl="0" algn="ctr">
                        <a:lnSpc>
                          <a:spcPct val="100000"/>
                        </a:lnSpc>
                        <a:spcBef>
                          <a:spcPts val="0"/>
                        </a:spcBef>
                        <a:spcAft>
                          <a:spcPts val="0"/>
                        </a:spcAft>
                        <a:buClr>
                          <a:srgbClr val="000000"/>
                        </a:buClr>
                        <a:buSzPts val="2200"/>
                        <a:buFont typeface="Arial"/>
                        <a:buNone/>
                      </a:pPr>
                      <a:r>
                        <a:rPr lang="en-US" sz="2200" u="none" cap="none" strike="noStrike">
                          <a:solidFill>
                            <a:schemeClr val="dk1"/>
                          </a:solidFill>
                          <a:latin typeface="Tahoma"/>
                          <a:ea typeface="Tahoma"/>
                          <a:cs typeface="Tahoma"/>
                          <a:sym typeface="Tahoma"/>
                        </a:rPr>
                        <a:t>ADVOCATE</a:t>
                      </a:r>
                      <a:endParaRPr sz="2200" u="none" cap="none" strike="noStrike">
                        <a:solidFill>
                          <a:schemeClr val="dk1"/>
                        </a:solidFill>
                        <a:latin typeface="Tahoma"/>
                        <a:ea typeface="Tahoma"/>
                        <a:cs typeface="Tahoma"/>
                        <a:sym typeface="Tahoma"/>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5CBEDC"/>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lang="en-US" sz="2200" u="none" cap="none" strike="noStrike">
                          <a:latin typeface="Tahoma"/>
                          <a:ea typeface="Tahoma"/>
                          <a:cs typeface="Tahoma"/>
                          <a:sym typeface="Tahoma"/>
                        </a:rPr>
                        <a:t>MENTAL HEALTH STAFF</a:t>
                      </a:r>
                      <a:endParaRPr sz="2200" u="none" cap="none" strike="noStrike">
                        <a:latin typeface="Tahoma"/>
                        <a:ea typeface="Tahoma"/>
                        <a:cs typeface="Tahoma"/>
                        <a:sym typeface="Tahoma"/>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2"/>
                    </a:solidFill>
                  </a:tcPr>
                </a:tc>
              </a:tr>
              <a:tr h="5244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Tahoma"/>
                          <a:ea typeface="Tahoma"/>
                          <a:cs typeface="Tahoma"/>
                          <a:sym typeface="Tahoma"/>
                        </a:rPr>
                        <a:t>Reports to rape crisis center</a:t>
                      </a:r>
                      <a:endParaRPr sz="1600" u="none" cap="none" strike="noStrike">
                        <a:latin typeface="Tahoma"/>
                        <a:ea typeface="Tahoma"/>
                        <a:cs typeface="Tahoma"/>
                        <a:sym typeface="Tahoma"/>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0E0E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Tahoma"/>
                          <a:ea typeface="Tahoma"/>
                          <a:cs typeface="Tahoma"/>
                          <a:sym typeface="Tahoma"/>
                        </a:rPr>
                        <a:t>Typically reports to </a:t>
                      </a:r>
                      <a:r>
                        <a:rPr lang="en-US" sz="1600" u="none" cap="none" strike="noStrike">
                          <a:solidFill>
                            <a:schemeClr val="dk1"/>
                          </a:solidFill>
                          <a:latin typeface="Tahoma"/>
                          <a:ea typeface="Tahoma"/>
                          <a:cs typeface="Tahoma"/>
                          <a:sym typeface="Tahoma"/>
                        </a:rPr>
                        <a:t>detention facility</a:t>
                      </a:r>
                      <a:endParaRPr sz="1600" u="none" cap="none" strike="noStrike">
                        <a:latin typeface="Tahoma"/>
                        <a:ea typeface="Tahoma"/>
                        <a:cs typeface="Tahoma"/>
                        <a:sym typeface="Tahoma"/>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2CC9B"/>
                    </a:solidFill>
                  </a:tcPr>
                </a:tc>
              </a:tr>
              <a:tr h="5244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Tahoma"/>
                          <a:ea typeface="Tahoma"/>
                          <a:cs typeface="Tahoma"/>
                          <a:sym typeface="Tahoma"/>
                        </a:rPr>
                        <a:t>Has satisfied state requirements for sexual assault counselor status and provides trauma-informed emotional support</a:t>
                      </a:r>
                      <a:endParaRPr sz="1600" u="none" cap="none" strike="noStrike">
                        <a:latin typeface="Tahoma"/>
                        <a:ea typeface="Tahoma"/>
                        <a:cs typeface="Tahoma"/>
                        <a:sym typeface="Tahoma"/>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0E0E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Tahoma"/>
                          <a:ea typeface="Tahoma"/>
                          <a:cs typeface="Tahoma"/>
                          <a:sym typeface="Tahoma"/>
                        </a:rPr>
                        <a:t>Licensed to provide clinical mental health therapy or medication management</a:t>
                      </a:r>
                      <a:endParaRPr sz="1600" u="none" cap="none" strike="noStrike">
                        <a:latin typeface="Tahoma"/>
                        <a:ea typeface="Tahoma"/>
                        <a:cs typeface="Tahoma"/>
                        <a:sym typeface="Tahoma"/>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2CC9B"/>
                    </a:solidFill>
                  </a:tcPr>
                </a:tc>
              </a:tr>
              <a:tr h="524425">
                <a:tc>
                  <a:txBody>
                    <a:bodyPr/>
                    <a:lstStyle/>
                    <a:p>
                      <a:pPr indent="0" lvl="0" marL="0" marR="0" rtl="0" algn="ctr">
                        <a:lnSpc>
                          <a:spcPct val="100000"/>
                        </a:lnSpc>
                        <a:spcBef>
                          <a:spcPts val="0"/>
                        </a:spcBef>
                        <a:spcAft>
                          <a:spcPts val="0"/>
                        </a:spcAft>
                        <a:buClr>
                          <a:srgbClr val="000000"/>
                        </a:buClr>
                        <a:buSzPts val="1600"/>
                        <a:buFont typeface="Arial"/>
                        <a:buNone/>
                      </a:pPr>
                      <a:r>
                        <a:rPr lang="en-US" sz="1600">
                          <a:latin typeface="Tahoma"/>
                          <a:ea typeface="Tahoma"/>
                          <a:cs typeface="Tahoma"/>
                          <a:sym typeface="Tahoma"/>
                        </a:rPr>
                        <a:t>Often takes a creative, grassroots, community based approach to advocacy and support</a:t>
                      </a:r>
                      <a:endParaRPr sz="1600" u="none" cap="none" strike="noStrike">
                        <a:latin typeface="Tahoma"/>
                        <a:ea typeface="Tahoma"/>
                        <a:cs typeface="Tahoma"/>
                        <a:sym typeface="Tahoma"/>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0E0E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Tahoma"/>
                          <a:ea typeface="Tahoma"/>
                          <a:cs typeface="Tahoma"/>
                          <a:sym typeface="Tahoma"/>
                        </a:rPr>
                        <a:t>Creates longer-term treatment plans that may include psychiatric medication</a:t>
                      </a:r>
                      <a:endParaRPr sz="1600" u="none" cap="none" strike="noStrike">
                        <a:latin typeface="Tahoma"/>
                        <a:ea typeface="Tahoma"/>
                        <a:cs typeface="Tahoma"/>
                        <a:sym typeface="Tahoma"/>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2CC9B"/>
                    </a:solidFill>
                  </a:tcPr>
                </a:tc>
              </a:tr>
              <a:tr h="52442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Tahoma"/>
                          <a:ea typeface="Tahoma"/>
                          <a:cs typeface="Tahoma"/>
                          <a:sym typeface="Tahoma"/>
                        </a:rPr>
                        <a:t>Helps survivors to identify coping skills they already have and offers new ones</a:t>
                      </a:r>
                      <a:endParaRPr sz="1600" u="none" cap="none" strike="noStrike">
                        <a:latin typeface="Tahoma"/>
                        <a:ea typeface="Tahoma"/>
                        <a:cs typeface="Tahoma"/>
                        <a:sym typeface="Tahoma"/>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0E0E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Tahoma"/>
                          <a:ea typeface="Tahoma"/>
                          <a:cs typeface="Tahoma"/>
                          <a:sym typeface="Tahoma"/>
                        </a:rPr>
                        <a:t>Helps facility identify</a:t>
                      </a:r>
                      <a:r>
                        <a:rPr lang="en-US" sz="1600">
                          <a:latin typeface="Tahoma"/>
                          <a:ea typeface="Tahoma"/>
                          <a:cs typeface="Tahoma"/>
                          <a:sym typeface="Tahoma"/>
                        </a:rPr>
                        <a:t> </a:t>
                      </a:r>
                      <a:r>
                        <a:rPr lang="en-US" sz="1600" u="none" cap="none" strike="noStrike">
                          <a:latin typeface="Tahoma"/>
                          <a:ea typeface="Tahoma"/>
                          <a:cs typeface="Tahoma"/>
                          <a:sym typeface="Tahoma"/>
                        </a:rPr>
                        <a:t>survivors of abuse, </a:t>
                      </a:r>
                      <a:br>
                        <a:rPr lang="en-US" sz="1600" u="none" cap="none" strike="noStrike">
                          <a:latin typeface="Tahoma"/>
                          <a:ea typeface="Tahoma"/>
                          <a:cs typeface="Tahoma"/>
                          <a:sym typeface="Tahoma"/>
                        </a:rPr>
                      </a:br>
                      <a:r>
                        <a:rPr lang="en-US" sz="1600" u="none" cap="none" strike="noStrike">
                          <a:latin typeface="Tahoma"/>
                          <a:ea typeface="Tahoma"/>
                          <a:cs typeface="Tahoma"/>
                          <a:sym typeface="Tahoma"/>
                        </a:rPr>
                        <a:t>helps clients process trauma and abuse</a:t>
                      </a:r>
                      <a:endParaRPr sz="1600" u="none" cap="none" strike="noStrike">
                        <a:latin typeface="Tahoma"/>
                        <a:ea typeface="Tahoma"/>
                        <a:cs typeface="Tahoma"/>
                        <a:sym typeface="Tahoma"/>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2CC9B"/>
                    </a:solidFill>
                  </a:tcPr>
                </a:tc>
              </a:tr>
              <a:tr h="981175">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Tahoma"/>
                          <a:ea typeface="Tahoma"/>
                          <a:cs typeface="Tahoma"/>
                          <a:sym typeface="Tahoma"/>
                        </a:rPr>
                        <a:t>Provides confidential emotional support to incarcerated survivors, regardless of reporting status</a:t>
                      </a:r>
                      <a:endParaRPr sz="1600" u="none" cap="none" strike="noStrike">
                        <a:latin typeface="Tahoma"/>
                        <a:ea typeface="Tahoma"/>
                        <a:cs typeface="Tahoma"/>
                        <a:sym typeface="Tahoma"/>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0E0E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latin typeface="Tahoma"/>
                          <a:ea typeface="Tahoma"/>
                          <a:cs typeface="Tahoma"/>
                          <a:sym typeface="Tahoma"/>
                        </a:rPr>
                        <a:t>Mandated reporter of sexual abuse and </a:t>
                      </a:r>
                      <a:br>
                        <a:rPr lang="en-US" sz="1600" u="none" cap="none" strike="noStrike">
                          <a:latin typeface="Tahoma"/>
                          <a:ea typeface="Tahoma"/>
                          <a:cs typeface="Tahoma"/>
                          <a:sym typeface="Tahoma"/>
                        </a:rPr>
                      </a:br>
                      <a:r>
                        <a:rPr lang="en-US" sz="1600" u="none" cap="none" strike="noStrike">
                          <a:latin typeface="Tahoma"/>
                          <a:ea typeface="Tahoma"/>
                          <a:cs typeface="Tahoma"/>
                          <a:sym typeface="Tahoma"/>
                        </a:rPr>
                        <a:t>sexual harassment that happens in </a:t>
                      </a:r>
                      <a:br>
                        <a:rPr lang="en-US" sz="1600" u="none" cap="none" strike="noStrike">
                          <a:latin typeface="Tahoma"/>
                          <a:ea typeface="Tahoma"/>
                          <a:cs typeface="Tahoma"/>
                          <a:sym typeface="Tahoma"/>
                        </a:rPr>
                      </a:br>
                      <a:r>
                        <a:rPr lang="en-US" sz="1600" u="none" cap="none" strike="noStrike">
                          <a:latin typeface="Tahoma"/>
                          <a:ea typeface="Tahoma"/>
                          <a:cs typeface="Tahoma"/>
                          <a:sym typeface="Tahoma"/>
                        </a:rPr>
                        <a:t>a detention facility</a:t>
                      </a:r>
                      <a:endParaRPr sz="1600" u="none" cap="none" strike="noStrike">
                        <a:latin typeface="Tahoma"/>
                        <a:ea typeface="Tahoma"/>
                        <a:cs typeface="Tahoma"/>
                        <a:sym typeface="Tahoma"/>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2CC9B"/>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9"/>
          <p:cNvSpPr txBox="1"/>
          <p:nvPr>
            <p:ph type="title"/>
          </p:nvPr>
        </p:nvSpPr>
        <p:spPr>
          <a:xfrm>
            <a:off x="428004" y="755573"/>
            <a:ext cx="81834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Tahoma"/>
              <a:buNone/>
            </a:pPr>
            <a:r>
              <a:rPr lang="en-US"/>
              <a:t>Question:</a:t>
            </a:r>
            <a:endParaRPr/>
          </a:p>
        </p:txBody>
      </p:sp>
      <p:sp>
        <p:nvSpPr>
          <p:cNvPr id="554" name="Google Shape;554;p9"/>
          <p:cNvSpPr txBox="1"/>
          <p:nvPr>
            <p:ph idx="1" type="body"/>
          </p:nvPr>
        </p:nvSpPr>
        <p:spPr>
          <a:xfrm>
            <a:off x="428004" y="2441575"/>
            <a:ext cx="8183400" cy="3044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US"/>
              <a:t>What barriers might prevent incarcerated survivors from seeking support through the mental health services provided by the facility?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g311ef042b47_0_61"/>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Barriers to Seeking MH Support</a:t>
            </a:r>
            <a:endParaRPr/>
          </a:p>
        </p:txBody>
      </p:sp>
      <p:sp>
        <p:nvSpPr>
          <p:cNvPr id="561" name="Google Shape;561;g311ef042b47_0_61"/>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0"/>
              </a:spcBef>
              <a:spcAft>
                <a:spcPts val="0"/>
              </a:spcAft>
              <a:buSzPts val="2800"/>
              <a:buFont typeface="Tahoma"/>
              <a:buChar char="•"/>
            </a:pPr>
            <a:r>
              <a:rPr lang="en-US"/>
              <a:t>Lack of:</a:t>
            </a:r>
            <a:endParaRPr/>
          </a:p>
          <a:p>
            <a:pPr indent="-381000" lvl="1" marL="914400" rtl="0" algn="l">
              <a:lnSpc>
                <a:spcPct val="100000"/>
              </a:lnSpc>
              <a:spcBef>
                <a:spcPts val="1000"/>
              </a:spcBef>
              <a:spcAft>
                <a:spcPts val="0"/>
              </a:spcAft>
              <a:buSzPts val="2400"/>
              <a:buFont typeface="Tahoma"/>
              <a:buChar char="•"/>
            </a:pPr>
            <a:r>
              <a:rPr lang="en-US"/>
              <a:t>Knowledge about services available</a:t>
            </a:r>
            <a:endParaRPr/>
          </a:p>
          <a:p>
            <a:pPr indent="-381000" lvl="1" marL="914400" rtl="0" algn="l">
              <a:lnSpc>
                <a:spcPct val="100000"/>
              </a:lnSpc>
              <a:spcBef>
                <a:spcPts val="1000"/>
              </a:spcBef>
              <a:spcAft>
                <a:spcPts val="0"/>
              </a:spcAft>
              <a:buSzPts val="2400"/>
              <a:buFont typeface="Tahoma"/>
              <a:buChar char="•"/>
            </a:pPr>
            <a:r>
              <a:rPr lang="en-US"/>
              <a:t>Culturally-relevant services</a:t>
            </a:r>
            <a:endParaRPr/>
          </a:p>
          <a:p>
            <a:pPr indent="-381000" lvl="1" marL="914400" rtl="0" algn="l">
              <a:lnSpc>
                <a:spcPct val="100000"/>
              </a:lnSpc>
              <a:spcBef>
                <a:spcPts val="1000"/>
              </a:spcBef>
              <a:spcAft>
                <a:spcPts val="0"/>
              </a:spcAft>
              <a:buSzPts val="2400"/>
              <a:buFont typeface="Tahoma"/>
              <a:buChar char="•"/>
            </a:pPr>
            <a:r>
              <a:rPr lang="en-US"/>
              <a:t>Services, in general</a:t>
            </a:r>
            <a:endParaRPr/>
          </a:p>
          <a:p>
            <a:pPr indent="-406400" lvl="0" marL="457200" rtl="0" algn="l">
              <a:lnSpc>
                <a:spcPct val="100000"/>
              </a:lnSpc>
              <a:spcBef>
                <a:spcPts val="1000"/>
              </a:spcBef>
              <a:spcAft>
                <a:spcPts val="0"/>
              </a:spcAft>
              <a:buSzPts val="2800"/>
              <a:buFont typeface="Tahoma"/>
              <a:buChar char="•"/>
            </a:pPr>
            <a:r>
              <a:rPr lang="en-US"/>
              <a:t>Confidentiality concerns</a:t>
            </a:r>
            <a:endParaRPr/>
          </a:p>
          <a:p>
            <a:pPr indent="-406400" lvl="0" marL="457200" rtl="0" algn="l">
              <a:lnSpc>
                <a:spcPct val="100000"/>
              </a:lnSpc>
              <a:spcBef>
                <a:spcPts val="1000"/>
              </a:spcBef>
              <a:spcAft>
                <a:spcPts val="0"/>
              </a:spcAft>
              <a:buSzPts val="2800"/>
              <a:buFont typeface="Tahoma"/>
              <a:buChar char="•"/>
            </a:pPr>
            <a:r>
              <a:rPr lang="en-US"/>
              <a:t>Fear of stigma and real life consequences</a:t>
            </a:r>
            <a:endParaRPr/>
          </a:p>
          <a:p>
            <a:pPr indent="-406400" lvl="0" marL="457200" rtl="0" algn="l">
              <a:lnSpc>
                <a:spcPct val="100000"/>
              </a:lnSpc>
              <a:spcBef>
                <a:spcPts val="1000"/>
              </a:spcBef>
              <a:spcAft>
                <a:spcPts val="0"/>
              </a:spcAft>
              <a:buSzPts val="2800"/>
              <a:buFont typeface="Tahoma"/>
              <a:buChar char="•"/>
            </a:pPr>
            <a:r>
              <a:rPr lang="en-US"/>
              <a:t>Distrust in system</a:t>
            </a:r>
            <a:endParaRPr/>
          </a:p>
          <a:p>
            <a:pPr indent="0" lvl="0" marL="457200" rtl="0" algn="l">
              <a:lnSpc>
                <a:spcPct val="90000"/>
              </a:lnSpc>
              <a:spcBef>
                <a:spcPts val="1000"/>
              </a:spcBef>
              <a:spcAft>
                <a:spcPts val="0"/>
              </a:spcAft>
              <a:buSzPts val="1800"/>
              <a:buNone/>
            </a:pPr>
            <a:r>
              <a:t/>
            </a:r>
            <a:endParaRPr sz="24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314971f8e79_0_21"/>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extLst>
                  <a:ext uri="http://customooxmlschemas.google.com/">
                    <go:slidesCustomData xmlns:go="http://customooxmlschemas.google.com/" textRoundtripDataId="16"/>
                  </a:ext>
                </a:extLst>
              </a:rPr>
              <a:t>Create</a:t>
            </a:r>
            <a:r>
              <a:rPr lang="en-US"/>
              <a:t> Stability</a:t>
            </a:r>
            <a:endParaRPr/>
          </a:p>
        </p:txBody>
      </p:sp>
      <p:sp>
        <p:nvSpPr>
          <p:cNvPr id="568" name="Google Shape;568;g314971f8e79_0_21"/>
          <p:cNvSpPr txBox="1"/>
          <p:nvPr>
            <p:ph idx="1" type="body"/>
          </p:nvPr>
        </p:nvSpPr>
        <p:spPr>
          <a:xfrm>
            <a:off x="628650" y="1690825"/>
            <a:ext cx="3943200" cy="4471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1000"/>
              </a:spcBef>
              <a:spcAft>
                <a:spcPts val="0"/>
              </a:spcAft>
              <a:buNone/>
            </a:pPr>
            <a:r>
              <a:t/>
            </a:r>
            <a:endParaRPr/>
          </a:p>
          <a:p>
            <a:pPr indent="-406400" lvl="0" marL="457200" rtl="0" algn="l">
              <a:lnSpc>
                <a:spcPct val="100000"/>
              </a:lnSpc>
              <a:spcBef>
                <a:spcPts val="0"/>
              </a:spcBef>
              <a:spcAft>
                <a:spcPts val="0"/>
              </a:spcAft>
              <a:buSzPts val="2800"/>
              <a:buFont typeface="Tahoma"/>
              <a:buChar char="•"/>
            </a:pPr>
            <a:r>
              <a:rPr lang="en-US"/>
              <a:t>Be consistent</a:t>
            </a:r>
            <a:endParaRPr/>
          </a:p>
          <a:p>
            <a:pPr indent="-406400" lvl="0" marL="457200" rtl="0" algn="l">
              <a:lnSpc>
                <a:spcPct val="100000"/>
              </a:lnSpc>
              <a:spcBef>
                <a:spcPts val="0"/>
              </a:spcBef>
              <a:spcAft>
                <a:spcPts val="0"/>
              </a:spcAft>
              <a:buSzPts val="2800"/>
              <a:buFont typeface="Tahoma"/>
              <a:buChar char="•"/>
            </a:pPr>
            <a:r>
              <a:rPr lang="en-US"/>
              <a:t>Be creative and collaborative </a:t>
            </a:r>
            <a:endParaRPr/>
          </a:p>
          <a:p>
            <a:pPr indent="-406400" lvl="0" marL="457200" rtl="0" algn="l">
              <a:lnSpc>
                <a:spcPct val="100000"/>
              </a:lnSpc>
              <a:spcBef>
                <a:spcPts val="1000"/>
              </a:spcBef>
              <a:spcAft>
                <a:spcPts val="0"/>
              </a:spcAft>
              <a:buSzPts val="2800"/>
              <a:buFont typeface="Tahoma"/>
              <a:buChar char="•"/>
            </a:pPr>
            <a:r>
              <a:rPr lang="en-US"/>
              <a:t>Provide journals, art supplies, etc</a:t>
            </a:r>
            <a:endParaRPr/>
          </a:p>
          <a:p>
            <a:pPr indent="-406400" lvl="0" marL="457200" rtl="0" algn="l">
              <a:lnSpc>
                <a:spcPct val="100000"/>
              </a:lnSpc>
              <a:spcBef>
                <a:spcPts val="1000"/>
              </a:spcBef>
              <a:spcAft>
                <a:spcPts val="0"/>
              </a:spcAft>
              <a:buSzPts val="2800"/>
              <a:buFont typeface="Tahoma"/>
              <a:buChar char="•"/>
            </a:pPr>
            <a:r>
              <a:rPr lang="en-US"/>
              <a:t>Allow for stillness or movement</a:t>
            </a:r>
            <a:endParaRPr/>
          </a:p>
          <a:p>
            <a:pPr indent="0" lvl="0" marL="457200" rtl="0" algn="l">
              <a:lnSpc>
                <a:spcPct val="90000"/>
              </a:lnSpc>
              <a:spcBef>
                <a:spcPts val="1000"/>
              </a:spcBef>
              <a:spcAft>
                <a:spcPts val="0"/>
              </a:spcAft>
              <a:buSzPts val="1800"/>
              <a:buNone/>
            </a:pPr>
            <a:r>
              <a:t/>
            </a:r>
            <a:endParaRPr/>
          </a:p>
        </p:txBody>
      </p:sp>
      <p:pic>
        <p:nvPicPr>
          <p:cNvPr id="569" name="Google Shape;569;g314971f8e79_0_21" title="20241001_154242.jpg"/>
          <p:cNvPicPr preferRelativeResize="0"/>
          <p:nvPr/>
        </p:nvPicPr>
        <p:blipFill>
          <a:blip r:embed="rId3">
            <a:alphaModFix/>
          </a:blip>
          <a:stretch>
            <a:fillRect/>
          </a:stretch>
        </p:blipFill>
        <p:spPr>
          <a:xfrm>
            <a:off x="4467625" y="1911176"/>
            <a:ext cx="4267351" cy="3327617"/>
          </a:xfrm>
          <a:prstGeom prst="rect">
            <a:avLst/>
          </a:prstGeom>
          <a:noFill/>
          <a:ln>
            <a:noFill/>
          </a:ln>
        </p:spPr>
      </p:pic>
      <p:sp>
        <p:nvSpPr>
          <p:cNvPr id="570" name="Google Shape;570;g314971f8e79_0_21"/>
          <p:cNvSpPr txBox="1"/>
          <p:nvPr/>
        </p:nvSpPr>
        <p:spPr>
          <a:xfrm>
            <a:off x="4467625" y="5395150"/>
            <a:ext cx="4106400" cy="44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Tahoma"/>
                <a:ea typeface="Tahoma"/>
                <a:cs typeface="Tahoma"/>
                <a:sym typeface="Tahoma"/>
              </a:rPr>
              <a:t>Art Created by Participant at Disability Pride, CIW 2024, shared with permission. </a:t>
            </a:r>
            <a:endParaRPr>
              <a:solidFill>
                <a:schemeClr val="dk1"/>
              </a:solidFill>
              <a:latin typeface="Tahoma"/>
              <a:ea typeface="Tahoma"/>
              <a:cs typeface="Tahoma"/>
              <a:sym typeface="Tahom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g3532c86b63d_1_7" title="Screenshot 2025-04-30 122532.png"/>
          <p:cNvPicPr preferRelativeResize="0"/>
          <p:nvPr/>
        </p:nvPicPr>
        <p:blipFill>
          <a:blip r:embed="rId3">
            <a:alphaModFix/>
          </a:blip>
          <a:stretch>
            <a:fillRect/>
          </a:stretch>
        </p:blipFill>
        <p:spPr>
          <a:xfrm>
            <a:off x="400" y="36625"/>
            <a:ext cx="9219801" cy="67294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311ef042b47_0_40"/>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sz="3400"/>
              <a:t>Encourage Agency at </a:t>
            </a:r>
            <a:r>
              <a:rPr lang="en-US" sz="3400">
                <a:extLst>
                  <a:ext uri="http://customooxmlschemas.google.com/">
                    <go:slidesCustomData xmlns:go="http://customooxmlschemas.google.com/" textRoundtripDataId="17"/>
                  </a:ext>
                </a:extLst>
              </a:rPr>
              <a:t>Every</a:t>
            </a:r>
            <a:r>
              <a:rPr lang="en-US" sz="3400"/>
              <a:t> Opportunity</a:t>
            </a:r>
            <a:endParaRPr sz="3400"/>
          </a:p>
        </p:txBody>
      </p:sp>
      <p:sp>
        <p:nvSpPr>
          <p:cNvPr id="583" name="Google Shape;583;g311ef042b47_0_40"/>
          <p:cNvSpPr txBox="1"/>
          <p:nvPr>
            <p:ph idx="1" type="body"/>
          </p:nvPr>
        </p:nvSpPr>
        <p:spPr>
          <a:xfrm>
            <a:off x="628650" y="1825625"/>
            <a:ext cx="39432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0"/>
              </a:spcBef>
              <a:spcAft>
                <a:spcPts val="0"/>
              </a:spcAft>
              <a:buSzPts val="2800"/>
              <a:buFont typeface="Tahoma"/>
              <a:buChar char="•"/>
            </a:pPr>
            <a:r>
              <a:rPr lang="en-US"/>
              <a:t>Review consent forms to ensure simplest language</a:t>
            </a:r>
            <a:endParaRPr/>
          </a:p>
          <a:p>
            <a:pPr indent="-406400" lvl="0" marL="457200" rtl="0" algn="l">
              <a:lnSpc>
                <a:spcPct val="100000"/>
              </a:lnSpc>
              <a:spcBef>
                <a:spcPts val="1000"/>
              </a:spcBef>
              <a:spcAft>
                <a:spcPts val="0"/>
              </a:spcAft>
              <a:buSzPts val="2800"/>
              <a:buFont typeface="Tahoma"/>
              <a:buChar char="•"/>
            </a:pPr>
            <a:r>
              <a:rPr lang="en-US"/>
              <a:t>Discuss limits to confidentiality</a:t>
            </a:r>
            <a:endParaRPr/>
          </a:p>
          <a:p>
            <a:pPr indent="-406400" lvl="0" marL="457200" rtl="0" algn="l">
              <a:lnSpc>
                <a:spcPct val="100000"/>
              </a:lnSpc>
              <a:spcBef>
                <a:spcPts val="1000"/>
              </a:spcBef>
              <a:spcAft>
                <a:spcPts val="1000"/>
              </a:spcAft>
              <a:buSzPts val="2800"/>
              <a:buFont typeface="Tahoma"/>
              <a:buChar char="•"/>
            </a:pPr>
            <a:r>
              <a:rPr lang="en-US"/>
              <a:t>Conduct knowledge checks </a:t>
            </a:r>
            <a:endParaRPr/>
          </a:p>
        </p:txBody>
      </p:sp>
      <p:pic>
        <p:nvPicPr>
          <p:cNvPr id="584" name="Google Shape;584;g311ef042b47_0_40" title="Screenshot 2024-03-22 135017.png"/>
          <p:cNvPicPr preferRelativeResize="0"/>
          <p:nvPr/>
        </p:nvPicPr>
        <p:blipFill>
          <a:blip r:embed="rId3">
            <a:alphaModFix/>
          </a:blip>
          <a:stretch>
            <a:fillRect/>
          </a:stretch>
        </p:blipFill>
        <p:spPr>
          <a:xfrm>
            <a:off x="4543825" y="1900850"/>
            <a:ext cx="3943200" cy="38658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351329b86a4_0_25"/>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JDI’s Work</a:t>
            </a:r>
            <a:endParaRPr/>
          </a:p>
        </p:txBody>
      </p:sp>
      <p:sp>
        <p:nvSpPr>
          <p:cNvPr id="322" name="Google Shape;322;g351329b86a4_0_25"/>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800"/>
              </a:spcBef>
              <a:spcAft>
                <a:spcPts val="0"/>
              </a:spcAft>
              <a:buClr>
                <a:schemeClr val="dk1"/>
              </a:buClr>
              <a:buSzPts val="1100"/>
              <a:buFont typeface="Arial"/>
              <a:buNone/>
            </a:pPr>
            <a:r>
              <a:rPr lang="en-US"/>
              <a:t>JDI is a health and human rights organization that seeks to end sexual violence in all forms of detention.​</a:t>
            </a:r>
            <a:endParaRPr/>
          </a:p>
          <a:p>
            <a:pPr indent="0" lvl="0" marL="0" rtl="0" algn="l">
              <a:lnSpc>
                <a:spcPct val="90000"/>
              </a:lnSpc>
              <a:spcBef>
                <a:spcPts val="800"/>
              </a:spcBef>
              <a:spcAft>
                <a:spcPts val="0"/>
              </a:spcAft>
              <a:buClr>
                <a:schemeClr val="dk1"/>
              </a:buClr>
              <a:buSzPts val="1100"/>
              <a:buFont typeface="Arial"/>
              <a:buNone/>
            </a:pPr>
            <a:r>
              <a:rPr b="1" lang="en-US"/>
              <a:t>JDI's Core Goals:​</a:t>
            </a:r>
            <a:endParaRPr b="1"/>
          </a:p>
          <a:p>
            <a:pPr indent="-406400" lvl="0" marL="914400" rtl="0" algn="l">
              <a:lnSpc>
                <a:spcPct val="90000"/>
              </a:lnSpc>
              <a:spcBef>
                <a:spcPts val="800"/>
              </a:spcBef>
              <a:spcAft>
                <a:spcPts val="0"/>
              </a:spcAft>
              <a:buSzPts val="2800"/>
              <a:buAutoNum type="arabicPeriod"/>
            </a:pPr>
            <a:r>
              <a:rPr lang="en-US"/>
              <a:t>To hold government officials accountable​</a:t>
            </a:r>
            <a:endParaRPr/>
          </a:p>
          <a:p>
            <a:pPr indent="-406400" lvl="0" marL="914400" rtl="0" algn="l">
              <a:lnSpc>
                <a:spcPct val="90000"/>
              </a:lnSpc>
              <a:spcBef>
                <a:spcPts val="0"/>
              </a:spcBef>
              <a:spcAft>
                <a:spcPts val="0"/>
              </a:spcAft>
              <a:buSzPts val="2800"/>
              <a:buAutoNum type="arabicPeriod"/>
            </a:pPr>
            <a:r>
              <a:rPr lang="en-US"/>
              <a:t>To change public attitudes about sexual violence behind bars​</a:t>
            </a:r>
            <a:endParaRPr/>
          </a:p>
          <a:p>
            <a:pPr indent="-406400" lvl="0" marL="914400" rtl="0" algn="l">
              <a:lnSpc>
                <a:spcPct val="90000"/>
              </a:lnSpc>
              <a:spcBef>
                <a:spcPts val="0"/>
              </a:spcBef>
              <a:spcAft>
                <a:spcPts val="0"/>
              </a:spcAft>
              <a:buSzPts val="2800"/>
              <a:buAutoNum type="arabicPeriod"/>
            </a:pPr>
            <a:r>
              <a:rPr lang="en-US"/>
              <a:t>To ensure survivors get the help they need ​</a:t>
            </a:r>
            <a:endParaRPr/>
          </a:p>
          <a:p>
            <a:pPr indent="0" lvl="0" marL="17145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g3532c86b63d_1_27"/>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Communication Tips</a:t>
            </a:r>
            <a:endParaRPr/>
          </a:p>
        </p:txBody>
      </p:sp>
      <p:sp>
        <p:nvSpPr>
          <p:cNvPr id="591" name="Google Shape;591;g3532c86b63d_1_27"/>
          <p:cNvSpPr txBox="1"/>
          <p:nvPr>
            <p:ph idx="1" type="body"/>
          </p:nvPr>
        </p:nvSpPr>
        <p:spPr>
          <a:xfrm>
            <a:off x="628650" y="1825625"/>
            <a:ext cx="74058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1000"/>
              </a:spcBef>
              <a:spcAft>
                <a:spcPts val="0"/>
              </a:spcAft>
              <a:buSzPts val="2800"/>
              <a:buFont typeface="Tahoma"/>
              <a:buChar char="•"/>
            </a:pPr>
            <a:r>
              <a:rPr lang="en-US"/>
              <a:t>Speak slowly and give the survivor time to respond​</a:t>
            </a:r>
            <a:endParaRPr/>
          </a:p>
          <a:p>
            <a:pPr indent="-406400" lvl="0" marL="457200" rtl="0" algn="l">
              <a:lnSpc>
                <a:spcPct val="100000"/>
              </a:lnSpc>
              <a:spcBef>
                <a:spcPts val="1000"/>
              </a:spcBef>
              <a:spcAft>
                <a:spcPts val="0"/>
              </a:spcAft>
              <a:buSzPts val="2800"/>
              <a:buFont typeface="Tahoma"/>
              <a:buChar char="•"/>
            </a:pPr>
            <a:r>
              <a:rPr lang="en-US"/>
              <a:t>Move slowly and avoid quick or expansive gestures​</a:t>
            </a:r>
            <a:endParaRPr/>
          </a:p>
          <a:p>
            <a:pPr indent="-406400" lvl="0" marL="457200" rtl="0" algn="l">
              <a:lnSpc>
                <a:spcPct val="100000"/>
              </a:lnSpc>
              <a:spcBef>
                <a:spcPts val="1000"/>
              </a:spcBef>
              <a:spcAft>
                <a:spcPts val="0"/>
              </a:spcAft>
              <a:buSzPts val="2800"/>
              <a:buFont typeface="Tahoma"/>
              <a:buChar char="•"/>
            </a:pPr>
            <a:r>
              <a:rPr lang="en-US"/>
              <a:t>Use a calm, even tone of voice​</a:t>
            </a:r>
            <a:endParaRPr/>
          </a:p>
          <a:p>
            <a:pPr indent="-406400" lvl="0" marL="457200" rtl="0" algn="l">
              <a:lnSpc>
                <a:spcPct val="100000"/>
              </a:lnSpc>
              <a:spcBef>
                <a:spcPts val="1000"/>
              </a:spcBef>
              <a:spcAft>
                <a:spcPts val="0"/>
              </a:spcAft>
              <a:buSzPts val="2800"/>
              <a:buFont typeface="Tahoma"/>
              <a:buChar char="•"/>
            </a:pPr>
            <a:r>
              <a:rPr lang="en-US"/>
              <a:t>Use simple sentences​</a:t>
            </a:r>
            <a:endParaRPr/>
          </a:p>
          <a:p>
            <a:pPr indent="-406400" lvl="0" marL="457200" rtl="0" algn="l">
              <a:lnSpc>
                <a:spcPct val="100000"/>
              </a:lnSpc>
              <a:spcBef>
                <a:spcPts val="1000"/>
              </a:spcBef>
              <a:spcAft>
                <a:spcPts val="1000"/>
              </a:spcAft>
              <a:buSzPts val="2800"/>
              <a:buFont typeface="Tahoma"/>
              <a:buChar char="•"/>
            </a:pPr>
            <a:r>
              <a:rPr lang="en-US"/>
              <a:t>Watch/listen for signs of distress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351329b86a4_0_105"/>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In Their Own Words</a:t>
            </a:r>
            <a:endParaRPr/>
          </a:p>
        </p:txBody>
      </p:sp>
      <p:sp>
        <p:nvSpPr>
          <p:cNvPr id="598" name="Google Shape;598;g351329b86a4_0_105"/>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750"/>
              </a:spcBef>
              <a:spcAft>
                <a:spcPts val="0"/>
              </a:spcAft>
              <a:buSzPts val="1800"/>
              <a:buNone/>
            </a:pPr>
            <a:r>
              <a:rPr lang="en-US" sz="2400"/>
              <a:t>“It’s a safe place to express myself. It’s another outlet. It was kind of an experiment for me. Coming here is our choice – that’s different. We have confidentiality. The counselor is not with the department of corrections – that’s the best part, the most important is that we know it’s not going in our file.”</a:t>
            </a:r>
            <a:endParaRPr sz="1800"/>
          </a:p>
          <a:p>
            <a:pPr indent="0" lvl="0" marL="0" rtl="0" algn="l">
              <a:lnSpc>
                <a:spcPct val="150000"/>
              </a:lnSpc>
              <a:spcBef>
                <a:spcPts val="750"/>
              </a:spcBef>
              <a:spcAft>
                <a:spcPts val="0"/>
              </a:spcAft>
              <a:buSzPts val="1800"/>
              <a:buNone/>
            </a:pPr>
            <a:r>
              <a:rPr lang="en-US" sz="1800"/>
              <a:t>        	- </a:t>
            </a:r>
            <a:r>
              <a:rPr lang="en-US" sz="1800"/>
              <a:t>Patty, Paths to Recovery participant</a:t>
            </a:r>
            <a:endParaRPr sz="1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g311ef042b47_0_47"/>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Develop Partners on the Inside</a:t>
            </a:r>
            <a:endParaRPr/>
          </a:p>
        </p:txBody>
      </p:sp>
      <p:sp>
        <p:nvSpPr>
          <p:cNvPr id="605" name="Google Shape;605;g311ef042b47_0_47"/>
          <p:cNvSpPr txBox="1"/>
          <p:nvPr>
            <p:ph idx="1" type="body"/>
          </p:nvPr>
        </p:nvSpPr>
        <p:spPr>
          <a:xfrm>
            <a:off x="628650" y="1825625"/>
            <a:ext cx="3943200" cy="4351200"/>
          </a:xfrm>
          <a:prstGeom prst="rect">
            <a:avLst/>
          </a:prstGeom>
          <a:noFill/>
          <a:ln>
            <a:noFill/>
          </a:ln>
        </p:spPr>
        <p:txBody>
          <a:bodyPr anchorCtr="0" anchor="t" bIns="45700" lIns="91425" spcFirstLastPara="1" rIns="91425" wrap="square" tIns="45700">
            <a:normAutofit lnSpcReduction="10000"/>
          </a:bodyPr>
          <a:lstStyle/>
          <a:p>
            <a:pPr indent="-406400" lvl="0" marL="457200" rtl="0" algn="l">
              <a:lnSpc>
                <a:spcPct val="100000"/>
              </a:lnSpc>
              <a:spcBef>
                <a:spcPts val="0"/>
              </a:spcBef>
              <a:spcAft>
                <a:spcPts val="0"/>
              </a:spcAft>
              <a:buSzPts val="2800"/>
              <a:buFont typeface="Tahoma"/>
              <a:buChar char="•"/>
            </a:pPr>
            <a:r>
              <a:rPr lang="en-US"/>
              <a:t>Connect with relevant stakeholders</a:t>
            </a:r>
            <a:endParaRPr/>
          </a:p>
          <a:p>
            <a:pPr indent="-406400" lvl="0" marL="457200" rtl="0" algn="l">
              <a:lnSpc>
                <a:spcPct val="100000"/>
              </a:lnSpc>
              <a:spcBef>
                <a:spcPts val="1000"/>
              </a:spcBef>
              <a:spcAft>
                <a:spcPts val="0"/>
              </a:spcAft>
              <a:buSzPts val="2800"/>
              <a:buFont typeface="Tahoma"/>
              <a:buChar char="•"/>
            </a:pPr>
            <a:r>
              <a:rPr lang="en-US">
                <a:extLst>
                  <a:ext uri="http://customooxmlschemas.google.com/">
                    <go:slidesCustomData xmlns:go="http://customooxmlschemas.google.com/" textRoundtripDataId="24"/>
                  </a:ext>
                </a:extLst>
              </a:rPr>
              <a:t>Understand how you can supplement work done by MH staff</a:t>
            </a:r>
            <a:endParaRPr>
              <a:extLst>
                <a:ext uri="http://customooxmlschemas.google.com/">
                  <go:slidesCustomData xmlns:go="http://customooxmlschemas.google.com/" textRoundtripDataId="25"/>
                </a:ext>
              </a:extLst>
            </a:endParaRPr>
          </a:p>
          <a:p>
            <a:pPr indent="-406400" lvl="0" marL="457200" rtl="0" algn="l">
              <a:lnSpc>
                <a:spcPct val="100000"/>
              </a:lnSpc>
              <a:spcBef>
                <a:spcPts val="1000"/>
              </a:spcBef>
              <a:spcAft>
                <a:spcPts val="0"/>
              </a:spcAft>
              <a:buSzPts val="2800"/>
              <a:buFont typeface="Tahoma"/>
              <a:buChar char="•"/>
            </a:pPr>
            <a:r>
              <a:rPr lang="en-US"/>
              <a:t>Reiterate confidentiality</a:t>
            </a:r>
            <a:endParaRPr/>
          </a:p>
          <a:p>
            <a:pPr indent="0" lvl="0" marL="457200" rtl="0" algn="l">
              <a:lnSpc>
                <a:spcPct val="100000"/>
              </a:lnSpc>
              <a:spcBef>
                <a:spcPts val="1000"/>
              </a:spcBef>
              <a:spcAft>
                <a:spcPts val="1000"/>
              </a:spcAft>
              <a:buNone/>
            </a:pPr>
            <a:r>
              <a:t/>
            </a:r>
            <a:endParaRPr/>
          </a:p>
        </p:txBody>
      </p:sp>
      <p:pic>
        <p:nvPicPr>
          <p:cNvPr id="606" name="Google Shape;606;g311ef042b47_0_47" title="Screenshot 2024-03-20 164423.png"/>
          <p:cNvPicPr preferRelativeResize="0"/>
          <p:nvPr/>
        </p:nvPicPr>
        <p:blipFill>
          <a:blip r:embed="rId3">
            <a:alphaModFix/>
          </a:blip>
          <a:stretch>
            <a:fillRect/>
          </a:stretch>
        </p:blipFill>
        <p:spPr>
          <a:xfrm>
            <a:off x="4743925" y="1980900"/>
            <a:ext cx="3943200" cy="29394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g311ef042b47_0_54"/>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Develop Partners on the </a:t>
            </a:r>
            <a:r>
              <a:rPr lang="en-US">
                <a:extLst>
                  <a:ext uri="http://customooxmlschemas.google.com/">
                    <go:slidesCustomData xmlns:go="http://customooxmlschemas.google.com/" textRoundtripDataId="26"/>
                  </a:ext>
                </a:extLst>
              </a:rPr>
              <a:t>Outside</a:t>
            </a:r>
            <a:endParaRPr/>
          </a:p>
        </p:txBody>
      </p:sp>
      <p:sp>
        <p:nvSpPr>
          <p:cNvPr id="613" name="Google Shape;613;g311ef042b47_0_54"/>
          <p:cNvSpPr txBox="1"/>
          <p:nvPr>
            <p:ph idx="1" type="body"/>
          </p:nvPr>
        </p:nvSpPr>
        <p:spPr>
          <a:xfrm>
            <a:off x="628650" y="1825625"/>
            <a:ext cx="39432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0"/>
              </a:spcBef>
              <a:spcAft>
                <a:spcPts val="0"/>
              </a:spcAft>
              <a:buSzPts val="2800"/>
              <a:buFont typeface="Tahoma"/>
              <a:buChar char="•"/>
            </a:pPr>
            <a:r>
              <a:rPr lang="en-US"/>
              <a:t>Create safety and continuity for when clients return to community</a:t>
            </a:r>
            <a:endParaRPr/>
          </a:p>
          <a:p>
            <a:pPr indent="-406400" lvl="0" marL="457200" rtl="0" algn="l">
              <a:lnSpc>
                <a:spcPct val="100000"/>
              </a:lnSpc>
              <a:spcBef>
                <a:spcPts val="1000"/>
              </a:spcBef>
              <a:spcAft>
                <a:spcPts val="0"/>
              </a:spcAft>
              <a:buSzPts val="2800"/>
              <a:buFont typeface="Tahoma"/>
              <a:buChar char="•"/>
            </a:pPr>
            <a:r>
              <a:rPr lang="en-US"/>
              <a:t>Examples: </a:t>
            </a:r>
            <a:endParaRPr/>
          </a:p>
          <a:p>
            <a:pPr indent="0" lvl="0" marL="457200" rtl="0" algn="l">
              <a:lnSpc>
                <a:spcPct val="100000"/>
              </a:lnSpc>
              <a:spcBef>
                <a:spcPts val="1000"/>
              </a:spcBef>
              <a:spcAft>
                <a:spcPts val="1000"/>
              </a:spcAft>
              <a:buSzPts val="1800"/>
              <a:buNone/>
            </a:pPr>
            <a:r>
              <a:rPr lang="en-US"/>
              <a:t>LGBT, substance abuse organizations, housing programs</a:t>
            </a:r>
            <a:endParaRPr/>
          </a:p>
        </p:txBody>
      </p:sp>
      <p:pic>
        <p:nvPicPr>
          <p:cNvPr id="614" name="Google Shape;614;g311ef042b47_0_54" title="Screenshot 2025-04-24 131815.png"/>
          <p:cNvPicPr preferRelativeResize="0"/>
          <p:nvPr/>
        </p:nvPicPr>
        <p:blipFill rotWithShape="1">
          <a:blip r:embed="rId3">
            <a:alphaModFix/>
          </a:blip>
          <a:srcRect b="0" l="0" r="10233" t="3325"/>
          <a:stretch/>
        </p:blipFill>
        <p:spPr>
          <a:xfrm>
            <a:off x="4648050" y="2046425"/>
            <a:ext cx="3830650" cy="2745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g31432873a9e_0_24"/>
          <p:cNvSpPr txBox="1"/>
          <p:nvPr>
            <p:ph type="title"/>
          </p:nvPr>
        </p:nvSpPr>
        <p:spPr>
          <a:xfrm>
            <a:off x="428004" y="1004148"/>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Experiences in Advocacy</a:t>
            </a:r>
            <a:endParaRPr/>
          </a:p>
        </p:txBody>
      </p:sp>
      <p:pic>
        <p:nvPicPr>
          <p:cNvPr id="620" name="Google Shape;620;g31432873a9e_0_24" title="IMG_8329 (1).JPG"/>
          <p:cNvPicPr preferRelativeResize="0"/>
          <p:nvPr/>
        </p:nvPicPr>
        <p:blipFill>
          <a:blip r:embed="rId3">
            <a:alphaModFix/>
          </a:blip>
          <a:stretch>
            <a:fillRect/>
          </a:stretch>
        </p:blipFill>
        <p:spPr>
          <a:xfrm>
            <a:off x="2171100" y="2783751"/>
            <a:ext cx="4801777" cy="3200399"/>
          </a:xfrm>
          <a:prstGeom prst="rect">
            <a:avLst/>
          </a:prstGeom>
          <a:noFill/>
          <a:ln>
            <a:noFill/>
          </a:ln>
        </p:spPr>
      </p:pic>
      <p:sp>
        <p:nvSpPr>
          <p:cNvPr id="621" name="Google Shape;621;g31432873a9e_0_24"/>
          <p:cNvSpPr txBox="1"/>
          <p:nvPr/>
        </p:nvSpPr>
        <p:spPr>
          <a:xfrm>
            <a:off x="2075725" y="6107450"/>
            <a:ext cx="5212800" cy="3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Tahoma"/>
                <a:ea typeface="Tahoma"/>
                <a:cs typeface="Tahoma"/>
                <a:sym typeface="Tahoma"/>
              </a:rPr>
              <a:t>Credit: Just Detention International #PrisonersToo Campaign </a:t>
            </a:r>
            <a:endParaRPr>
              <a:solidFill>
                <a:schemeClr val="dk1"/>
              </a:solidFill>
              <a:latin typeface="Tahoma"/>
              <a:ea typeface="Tahoma"/>
              <a:cs typeface="Tahoma"/>
              <a:sym typeface="Tahom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g351329b86a4_0_63"/>
          <p:cNvSpPr txBox="1"/>
          <p:nvPr>
            <p:ph type="title"/>
          </p:nvPr>
        </p:nvSpPr>
        <p:spPr>
          <a:xfrm>
            <a:off x="628650" y="1"/>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Background</a:t>
            </a:r>
            <a:endParaRPr/>
          </a:p>
        </p:txBody>
      </p:sp>
      <p:sp>
        <p:nvSpPr>
          <p:cNvPr id="628" name="Google Shape;628;g351329b86a4_0_63"/>
          <p:cNvSpPr txBox="1"/>
          <p:nvPr/>
        </p:nvSpPr>
        <p:spPr>
          <a:xfrm>
            <a:off x="609300" y="1706575"/>
            <a:ext cx="8031900" cy="41544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Twenty years of </a:t>
            </a:r>
            <a:r>
              <a:rPr lang="en-US" sz="2800">
                <a:solidFill>
                  <a:schemeClr val="dk1"/>
                </a:solidFill>
                <a:latin typeface="Tahoma"/>
                <a:ea typeface="Tahoma"/>
                <a:cs typeface="Tahoma"/>
                <a:sym typeface="Tahoma"/>
              </a:rPr>
              <a:t>experience</a:t>
            </a:r>
            <a:r>
              <a:rPr lang="en-US" sz="2800">
                <a:solidFill>
                  <a:schemeClr val="dk1"/>
                </a:solidFill>
                <a:latin typeface="Tahoma"/>
                <a:ea typeface="Tahoma"/>
                <a:cs typeface="Tahoma"/>
                <a:sym typeface="Tahoma"/>
              </a:rPr>
              <a:t> as a sexual assault counselor</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Lead JDI’s direct service work at the California Institution for Women </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Help </a:t>
            </a:r>
            <a:r>
              <a:rPr lang="en-US" sz="2800">
                <a:solidFill>
                  <a:schemeClr val="dk1"/>
                </a:solidFill>
                <a:latin typeface="Tahoma"/>
                <a:ea typeface="Tahoma"/>
                <a:cs typeface="Tahoma"/>
                <a:sym typeface="Tahoma"/>
              </a:rPr>
              <a:t>develop</a:t>
            </a:r>
            <a:r>
              <a:rPr lang="en-US" sz="2800">
                <a:solidFill>
                  <a:schemeClr val="dk1"/>
                </a:solidFill>
                <a:latin typeface="Tahoma"/>
                <a:ea typeface="Tahoma"/>
                <a:cs typeface="Tahoma"/>
                <a:sym typeface="Tahoma"/>
              </a:rPr>
              <a:t> national models for trauma </a:t>
            </a:r>
            <a:r>
              <a:rPr lang="en-US" sz="2800">
                <a:solidFill>
                  <a:schemeClr val="dk1"/>
                </a:solidFill>
                <a:latin typeface="Tahoma"/>
                <a:ea typeface="Tahoma"/>
                <a:cs typeface="Tahoma"/>
                <a:sym typeface="Tahoma"/>
              </a:rPr>
              <a:t>informed</a:t>
            </a:r>
            <a:r>
              <a:rPr lang="en-US" sz="2800">
                <a:solidFill>
                  <a:schemeClr val="dk1"/>
                </a:solidFill>
                <a:latin typeface="Tahoma"/>
                <a:ea typeface="Tahoma"/>
                <a:cs typeface="Tahoma"/>
                <a:sym typeface="Tahoma"/>
              </a:rPr>
              <a:t> programming that support incarcerated survivors </a:t>
            </a:r>
            <a:endParaRPr sz="2800">
              <a:solidFill>
                <a:schemeClr val="dk1"/>
              </a:solidFill>
              <a:latin typeface="Tahoma"/>
              <a:ea typeface="Tahoma"/>
              <a:cs typeface="Tahoma"/>
              <a:sym typeface="Tahom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312e41ad6bc_0_6"/>
          <p:cNvSpPr txBox="1"/>
          <p:nvPr>
            <p:ph type="title"/>
          </p:nvPr>
        </p:nvSpPr>
        <p:spPr>
          <a:xfrm>
            <a:off x="550850" y="54001"/>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Why is the Mental Wellness Approach Important?</a:t>
            </a:r>
            <a:endParaRPr/>
          </a:p>
        </p:txBody>
      </p:sp>
      <p:sp>
        <p:nvSpPr>
          <p:cNvPr id="635" name="Google Shape;635;g312e41ad6bc_0_6"/>
          <p:cNvSpPr txBox="1"/>
          <p:nvPr>
            <p:ph idx="1" type="body"/>
          </p:nvPr>
        </p:nvSpPr>
        <p:spPr>
          <a:xfrm>
            <a:off x="628650" y="1825625"/>
            <a:ext cx="39432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0"/>
              </a:spcBef>
              <a:spcAft>
                <a:spcPts val="0"/>
              </a:spcAft>
              <a:buSzPts val="2800"/>
              <a:buFont typeface="Tahoma"/>
              <a:buChar char="•"/>
            </a:pPr>
            <a:r>
              <a:rPr lang="en-US"/>
              <a:t>Stigma</a:t>
            </a:r>
            <a:endParaRPr/>
          </a:p>
          <a:p>
            <a:pPr indent="-406400" lvl="0" marL="457200" rtl="0" algn="l">
              <a:lnSpc>
                <a:spcPct val="100000"/>
              </a:lnSpc>
              <a:spcBef>
                <a:spcPts val="1000"/>
              </a:spcBef>
              <a:spcAft>
                <a:spcPts val="0"/>
              </a:spcAft>
              <a:buSzPts val="2800"/>
              <a:buFont typeface="Tahoma"/>
              <a:buChar char="•"/>
            </a:pPr>
            <a:r>
              <a:rPr lang="en-US"/>
              <a:t>Misinformation</a:t>
            </a:r>
            <a:endParaRPr/>
          </a:p>
          <a:p>
            <a:pPr indent="-406400" lvl="0" marL="457200" rtl="0" algn="l">
              <a:lnSpc>
                <a:spcPct val="100000"/>
              </a:lnSpc>
              <a:spcBef>
                <a:spcPts val="1000"/>
              </a:spcBef>
              <a:spcAft>
                <a:spcPts val="0"/>
              </a:spcAft>
              <a:buSzPts val="2800"/>
              <a:buFont typeface="Tahoma"/>
              <a:buChar char="•"/>
            </a:pPr>
            <a:r>
              <a:rPr lang="en-US"/>
              <a:t>Trauma responses </a:t>
            </a:r>
            <a:endParaRPr/>
          </a:p>
          <a:p>
            <a:pPr indent="-406400" lvl="0" marL="457200" rtl="0" algn="l">
              <a:lnSpc>
                <a:spcPct val="100000"/>
              </a:lnSpc>
              <a:spcBef>
                <a:spcPts val="1000"/>
              </a:spcBef>
              <a:spcAft>
                <a:spcPts val="1000"/>
              </a:spcAft>
              <a:buSzPts val="2800"/>
              <a:buFont typeface="Tahoma"/>
              <a:buChar char="•"/>
            </a:pPr>
            <a:r>
              <a:rPr lang="en-US"/>
              <a:t>“Referrals only” approach </a:t>
            </a:r>
            <a:endParaRPr/>
          </a:p>
        </p:txBody>
      </p:sp>
      <p:pic>
        <p:nvPicPr>
          <p:cNvPr id="636" name="Google Shape;636;g312e41ad6bc_0_6" title="Screenshot 2024-08-08 122250.png"/>
          <p:cNvPicPr preferRelativeResize="0"/>
          <p:nvPr/>
        </p:nvPicPr>
        <p:blipFill>
          <a:blip r:embed="rId3">
            <a:alphaModFix/>
          </a:blip>
          <a:stretch>
            <a:fillRect/>
          </a:stretch>
        </p:blipFill>
        <p:spPr>
          <a:xfrm>
            <a:off x="4571850" y="1898342"/>
            <a:ext cx="3791100" cy="275650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g351329b86a4_0_87"/>
          <p:cNvSpPr txBox="1"/>
          <p:nvPr>
            <p:ph type="title"/>
          </p:nvPr>
        </p:nvSpPr>
        <p:spPr>
          <a:xfrm>
            <a:off x="628650" y="1"/>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Intersection of Mental Health and Advocacy </a:t>
            </a:r>
            <a:endParaRPr/>
          </a:p>
        </p:txBody>
      </p:sp>
      <p:sp>
        <p:nvSpPr>
          <p:cNvPr id="643" name="Google Shape;643;g351329b86a4_0_87"/>
          <p:cNvSpPr txBox="1"/>
          <p:nvPr/>
        </p:nvSpPr>
        <p:spPr>
          <a:xfrm>
            <a:off x="609300" y="1706575"/>
            <a:ext cx="8031900" cy="4154400"/>
          </a:xfrm>
          <a:prstGeom prst="rect">
            <a:avLst/>
          </a:prstGeom>
          <a:noFill/>
          <a:ln>
            <a:noFill/>
          </a:ln>
        </p:spPr>
        <p:txBody>
          <a:bodyPr anchorCtr="0" anchor="t" bIns="91425" lIns="91425" spcFirstLastPara="1" rIns="91425" wrap="square" tIns="91425">
            <a:noAutofit/>
          </a:bodyPr>
          <a:lstStyle/>
          <a:p>
            <a:pPr indent="-412750" lvl="0" marL="457200" rtl="0" algn="l">
              <a:spcBef>
                <a:spcPts val="0"/>
              </a:spcBef>
              <a:spcAft>
                <a:spcPts val="0"/>
              </a:spcAft>
              <a:buClr>
                <a:schemeClr val="dk1"/>
              </a:buClr>
              <a:buSzPts val="2900"/>
              <a:buFont typeface="Tahoma"/>
              <a:buChar char="●"/>
            </a:pPr>
            <a:r>
              <a:rPr lang="en-US" sz="2900">
                <a:solidFill>
                  <a:schemeClr val="dk1"/>
                </a:solidFill>
                <a:latin typeface="Tahoma"/>
                <a:ea typeface="Tahoma"/>
                <a:cs typeface="Tahoma"/>
                <a:sym typeface="Tahoma"/>
              </a:rPr>
              <a:t>Provide </a:t>
            </a:r>
            <a:r>
              <a:rPr lang="en-US" sz="2900">
                <a:solidFill>
                  <a:schemeClr val="dk1"/>
                </a:solidFill>
                <a:latin typeface="Tahoma"/>
                <a:ea typeface="Tahoma"/>
                <a:cs typeface="Tahoma"/>
                <a:sym typeface="Tahoma"/>
              </a:rPr>
              <a:t>resources and opportunities where mental health cannot</a:t>
            </a:r>
            <a:endParaRPr sz="2900">
              <a:solidFill>
                <a:schemeClr val="dk1"/>
              </a:solidFill>
              <a:latin typeface="Tahoma"/>
              <a:ea typeface="Tahoma"/>
              <a:cs typeface="Tahoma"/>
              <a:sym typeface="Tahoma"/>
            </a:endParaRPr>
          </a:p>
          <a:p>
            <a:pPr indent="-412750" lvl="0" marL="457200" rtl="0" algn="l">
              <a:spcBef>
                <a:spcPts val="0"/>
              </a:spcBef>
              <a:spcAft>
                <a:spcPts val="0"/>
              </a:spcAft>
              <a:buClr>
                <a:schemeClr val="dk1"/>
              </a:buClr>
              <a:buSzPts val="2900"/>
              <a:buFont typeface="Tahoma"/>
              <a:buChar char="●"/>
            </a:pPr>
            <a:r>
              <a:rPr lang="en-US" sz="2900">
                <a:solidFill>
                  <a:schemeClr val="dk1"/>
                </a:solidFill>
                <a:latin typeface="Tahoma"/>
                <a:ea typeface="Tahoma"/>
                <a:cs typeface="Tahoma"/>
                <a:sym typeface="Tahoma"/>
              </a:rPr>
              <a:t>Advocates have opportunities to engage people in more meaningful ways then mental health staff</a:t>
            </a:r>
            <a:endParaRPr sz="2900">
              <a:solidFill>
                <a:schemeClr val="dk1"/>
              </a:solidFill>
              <a:latin typeface="Tahoma"/>
              <a:ea typeface="Tahoma"/>
              <a:cs typeface="Tahoma"/>
              <a:sym typeface="Tahoma"/>
            </a:endParaRPr>
          </a:p>
          <a:p>
            <a:pPr indent="-412750" lvl="0" marL="457200" rtl="0" algn="l">
              <a:spcBef>
                <a:spcPts val="0"/>
              </a:spcBef>
              <a:spcAft>
                <a:spcPts val="0"/>
              </a:spcAft>
              <a:buClr>
                <a:schemeClr val="dk1"/>
              </a:buClr>
              <a:buSzPts val="2900"/>
              <a:buFont typeface="Tahoma"/>
              <a:buChar char="●"/>
            </a:pPr>
            <a:r>
              <a:rPr lang="en-US" sz="2900">
                <a:solidFill>
                  <a:schemeClr val="dk1"/>
                </a:solidFill>
                <a:latin typeface="Tahoma"/>
                <a:ea typeface="Tahoma"/>
                <a:cs typeface="Tahoma"/>
                <a:sym typeface="Tahoma"/>
              </a:rPr>
              <a:t>Advocacy and mental wellness includes people who are </a:t>
            </a:r>
            <a:r>
              <a:rPr lang="en-US" sz="2900">
                <a:solidFill>
                  <a:schemeClr val="dk1"/>
                </a:solidFill>
                <a:latin typeface="Tahoma"/>
                <a:ea typeface="Tahoma"/>
                <a:cs typeface="Tahoma"/>
                <a:sym typeface="Tahoma"/>
              </a:rPr>
              <a:t>incarcerated</a:t>
            </a:r>
            <a:r>
              <a:rPr lang="en-US" sz="2900">
                <a:solidFill>
                  <a:schemeClr val="dk1"/>
                </a:solidFill>
                <a:latin typeface="Tahoma"/>
                <a:ea typeface="Tahoma"/>
                <a:cs typeface="Tahoma"/>
                <a:sym typeface="Tahoma"/>
              </a:rPr>
              <a:t> as well as staff </a:t>
            </a:r>
            <a:endParaRPr sz="2900">
              <a:solidFill>
                <a:schemeClr val="dk1"/>
              </a:solidFill>
              <a:latin typeface="Tahoma"/>
              <a:ea typeface="Tahoma"/>
              <a:cs typeface="Tahoma"/>
              <a:sym typeface="Tahom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351329b86a4_0_69"/>
          <p:cNvSpPr txBox="1"/>
          <p:nvPr>
            <p:ph type="title"/>
          </p:nvPr>
        </p:nvSpPr>
        <p:spPr>
          <a:xfrm>
            <a:off x="628650" y="1"/>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Services at California Institute for Women </a:t>
            </a:r>
            <a:endParaRPr/>
          </a:p>
        </p:txBody>
      </p:sp>
      <p:sp>
        <p:nvSpPr>
          <p:cNvPr id="650" name="Google Shape;650;g351329b86a4_0_69"/>
          <p:cNvSpPr txBox="1"/>
          <p:nvPr/>
        </p:nvSpPr>
        <p:spPr>
          <a:xfrm>
            <a:off x="609300" y="1706575"/>
            <a:ext cx="4070100" cy="41544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Individual counseling </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Therapeutic</a:t>
            </a:r>
            <a:r>
              <a:rPr lang="en-US" sz="2800">
                <a:solidFill>
                  <a:schemeClr val="dk1"/>
                </a:solidFill>
                <a:latin typeface="Tahoma"/>
                <a:ea typeface="Tahoma"/>
                <a:cs typeface="Tahoma"/>
                <a:sym typeface="Tahoma"/>
              </a:rPr>
              <a:t> art workshops</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Mindfulness</a:t>
            </a:r>
            <a:r>
              <a:rPr lang="en-US" sz="2800">
                <a:solidFill>
                  <a:schemeClr val="dk1"/>
                </a:solidFill>
                <a:latin typeface="Tahoma"/>
                <a:ea typeface="Tahoma"/>
                <a:cs typeface="Tahoma"/>
                <a:sym typeface="Tahoma"/>
              </a:rPr>
              <a:t> </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Group Therapy </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PREA Peer Education </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Pilot Programs </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Wellness Council </a:t>
            </a:r>
            <a:endParaRPr sz="2800">
              <a:solidFill>
                <a:schemeClr val="dk1"/>
              </a:solidFill>
              <a:latin typeface="Tahoma"/>
              <a:ea typeface="Tahoma"/>
              <a:cs typeface="Tahoma"/>
              <a:sym typeface="Tahoma"/>
            </a:endParaRPr>
          </a:p>
        </p:txBody>
      </p:sp>
      <p:pic>
        <p:nvPicPr>
          <p:cNvPr id="651" name="Google Shape;651;g351329b86a4_0_69" title="CIW (8).JPG"/>
          <p:cNvPicPr preferRelativeResize="0"/>
          <p:nvPr/>
        </p:nvPicPr>
        <p:blipFill rotWithShape="1">
          <a:blip r:embed="rId3">
            <a:alphaModFix/>
          </a:blip>
          <a:srcRect b="0" l="10727" r="3243" t="0"/>
          <a:stretch/>
        </p:blipFill>
        <p:spPr>
          <a:xfrm>
            <a:off x="5135650" y="1928700"/>
            <a:ext cx="3578701" cy="2772499"/>
          </a:xfrm>
          <a:prstGeom prst="rect">
            <a:avLst/>
          </a:prstGeom>
          <a:noFill/>
          <a:ln>
            <a:noFill/>
          </a:ln>
        </p:spPr>
      </p:pic>
      <p:sp>
        <p:nvSpPr>
          <p:cNvPr id="652" name="Google Shape;652;g351329b86a4_0_69"/>
          <p:cNvSpPr txBox="1"/>
          <p:nvPr/>
        </p:nvSpPr>
        <p:spPr>
          <a:xfrm>
            <a:off x="5112050" y="4701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a:solidFill>
                  <a:schemeClr val="dk1"/>
                </a:solidFill>
                <a:latin typeface="Tahoma"/>
                <a:ea typeface="Tahoma"/>
                <a:cs typeface="Tahoma"/>
                <a:sym typeface="Tahoma"/>
              </a:rPr>
              <a:t>Image: CIW by JDI </a:t>
            </a:r>
            <a:endParaRPr i="1">
              <a:solidFill>
                <a:schemeClr val="dk1"/>
              </a:solidFill>
              <a:latin typeface="Tahoma"/>
              <a:ea typeface="Tahoma"/>
              <a:cs typeface="Tahoma"/>
              <a:sym typeface="Tahom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351329b86a4_0_50"/>
          <p:cNvSpPr txBox="1"/>
          <p:nvPr>
            <p:ph type="title"/>
          </p:nvPr>
        </p:nvSpPr>
        <p:spPr>
          <a:xfrm>
            <a:off x="628650" y="1"/>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CIW Wellness Council  </a:t>
            </a:r>
            <a:endParaRPr/>
          </a:p>
        </p:txBody>
      </p:sp>
      <p:sp>
        <p:nvSpPr>
          <p:cNvPr id="659" name="Google Shape;659;g351329b86a4_0_50"/>
          <p:cNvSpPr txBox="1"/>
          <p:nvPr/>
        </p:nvSpPr>
        <p:spPr>
          <a:xfrm>
            <a:off x="628650" y="1943975"/>
            <a:ext cx="8031900" cy="41544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Comprised of members who are incarcerated at the facility</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Peer led and supports fostering sexual safety within the prison</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Represents diverse cross section of the community beyond typical demographics:</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History of discipline issues</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Multiple prison terms</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New to prison combined with LWOPS, etc. </a:t>
            </a:r>
            <a:endParaRPr sz="2800">
              <a:solidFill>
                <a:schemeClr val="dk1"/>
              </a:solidFill>
              <a:latin typeface="Tahoma"/>
              <a:ea typeface="Tahoma"/>
              <a:cs typeface="Tahoma"/>
              <a:sym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JDI’s Core Principle</a:t>
            </a:r>
            <a:endParaRPr/>
          </a:p>
        </p:txBody>
      </p:sp>
      <p:pic>
        <p:nvPicPr>
          <p:cNvPr descr="Rape_not_penalty_image.jpg" id="329" name="Google Shape;329;p5"/>
          <p:cNvPicPr preferRelativeResize="0"/>
          <p:nvPr>
            <p:ph idx="1" type="body"/>
          </p:nvPr>
        </p:nvPicPr>
        <p:blipFill rotWithShape="1">
          <a:blip r:embed="rId3">
            <a:alphaModFix/>
          </a:blip>
          <a:srcRect b="0" l="0" r="0" t="0"/>
          <a:stretch/>
        </p:blipFill>
        <p:spPr>
          <a:xfrm>
            <a:off x="832389" y="1690689"/>
            <a:ext cx="7479300" cy="43512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351329b86a4_0_75"/>
          <p:cNvSpPr txBox="1"/>
          <p:nvPr>
            <p:ph type="title"/>
          </p:nvPr>
        </p:nvSpPr>
        <p:spPr>
          <a:xfrm>
            <a:off x="628650" y="1"/>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Services at California Institute for Men </a:t>
            </a:r>
            <a:endParaRPr/>
          </a:p>
        </p:txBody>
      </p:sp>
      <p:sp>
        <p:nvSpPr>
          <p:cNvPr id="666" name="Google Shape;666;g351329b86a4_0_75"/>
          <p:cNvSpPr txBox="1"/>
          <p:nvPr/>
        </p:nvSpPr>
        <p:spPr>
          <a:xfrm>
            <a:off x="609300" y="1706575"/>
            <a:ext cx="8031900" cy="41544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Requested as a result of relationships established with other California prisons</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Services are not gendered </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Men in detention have less opportunities to explore deep feelings and trauma</a:t>
            </a:r>
            <a:endParaRPr sz="2800">
              <a:solidFill>
                <a:schemeClr val="dk1"/>
              </a:solidFill>
              <a:latin typeface="Tahoma"/>
              <a:ea typeface="Tahoma"/>
              <a:cs typeface="Tahoma"/>
              <a:sym typeface="Tahoma"/>
            </a:endParaRPr>
          </a:p>
          <a:p>
            <a:pPr indent="-406400" lvl="0" marL="457200" rtl="0" algn="l">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Paths to Recovery Support Group </a:t>
            </a:r>
            <a:endParaRPr sz="2800">
              <a:solidFill>
                <a:schemeClr val="dk1"/>
              </a:solidFill>
              <a:latin typeface="Tahoma"/>
              <a:ea typeface="Tahoma"/>
              <a:cs typeface="Tahoma"/>
              <a:sym typeface="Tahoma"/>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g31db7b2740c_0_28"/>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extLst>
                  <a:ext uri="http://customooxmlschemas.google.com/">
                    <go:slidesCustomData xmlns:go="http://customooxmlschemas.google.com/" textRoundtripDataId="27"/>
                  </a:ext>
                </a:extLst>
              </a:rPr>
              <a:t>Keep in </a:t>
            </a:r>
            <a:r>
              <a:rPr lang="en-US">
                <a:extLst>
                  <a:ext uri="http://customooxmlschemas.google.com/">
                    <go:slidesCustomData xmlns:go="http://customooxmlschemas.google.com/" textRoundtripDataId="28"/>
                  </a:ext>
                </a:extLst>
              </a:rPr>
              <a:t>Mind</a:t>
            </a:r>
            <a:endParaRPr/>
          </a:p>
        </p:txBody>
      </p:sp>
      <p:sp>
        <p:nvSpPr>
          <p:cNvPr id="673" name="Google Shape;673;g31db7b2740c_0_28"/>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0"/>
              </a:spcBef>
              <a:spcAft>
                <a:spcPts val="0"/>
              </a:spcAft>
              <a:buSzPts val="2800"/>
              <a:buFont typeface="Tahoma"/>
              <a:buChar char="•"/>
            </a:pPr>
            <a:r>
              <a:rPr lang="en-US"/>
              <a:t>You are an invaluable resource</a:t>
            </a:r>
            <a:endParaRPr/>
          </a:p>
          <a:p>
            <a:pPr indent="-406400" lvl="0" marL="457200" rtl="0" algn="l">
              <a:lnSpc>
                <a:spcPct val="100000"/>
              </a:lnSpc>
              <a:spcBef>
                <a:spcPts val="1000"/>
              </a:spcBef>
              <a:spcAft>
                <a:spcPts val="0"/>
              </a:spcAft>
              <a:buSzPts val="2800"/>
              <a:buFont typeface="Tahoma"/>
              <a:buChar char="•"/>
            </a:pPr>
            <a:r>
              <a:rPr lang="en-US"/>
              <a:t>You have the skills needed to support incarcerated survivors with mental illness</a:t>
            </a:r>
            <a:endParaRPr/>
          </a:p>
          <a:p>
            <a:pPr indent="-406400" lvl="0" marL="457200" rtl="0" algn="l">
              <a:lnSpc>
                <a:spcPct val="100000"/>
              </a:lnSpc>
              <a:spcBef>
                <a:spcPts val="1000"/>
              </a:spcBef>
              <a:spcAft>
                <a:spcPts val="1000"/>
              </a:spcAft>
              <a:buSzPts val="2800"/>
              <a:buFont typeface="Tahoma"/>
              <a:buChar char="•"/>
            </a:pPr>
            <a:r>
              <a:rPr lang="en-US"/>
              <a:t>You have support and there are opportunities to continue learning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g34e8c8b64b3_1_13"/>
          <p:cNvSpPr txBox="1"/>
          <p:nvPr>
            <p:ph type="title"/>
          </p:nvPr>
        </p:nvSpPr>
        <p:spPr>
          <a:xfrm>
            <a:off x="428004" y="1004148"/>
            <a:ext cx="78867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000000"/>
                </a:solidFill>
              </a:rPr>
              <a:t>Questions?</a:t>
            </a:r>
            <a:endParaRPr>
              <a:solidFill>
                <a:srgbClr val="000000"/>
              </a:solidFill>
            </a:endParaRPr>
          </a:p>
        </p:txBody>
      </p:sp>
      <p:pic>
        <p:nvPicPr>
          <p:cNvPr descr="Image result for questions" id="679" name="Google Shape;679;g34e8c8b64b3_1_13"/>
          <p:cNvPicPr preferRelativeResize="0"/>
          <p:nvPr>
            <p:ph idx="2" type="pic"/>
          </p:nvPr>
        </p:nvPicPr>
        <p:blipFill rotWithShape="1">
          <a:blip r:embed="rId3">
            <a:alphaModFix/>
          </a:blip>
          <a:srcRect b="15420" l="0" r="0" t="15427"/>
          <a:stretch/>
        </p:blipFill>
        <p:spPr>
          <a:xfrm>
            <a:off x="1808818" y="3058867"/>
            <a:ext cx="5526362" cy="279498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g31db7b2740c_0_2"/>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Additional Resources</a:t>
            </a:r>
            <a:endParaRPr/>
          </a:p>
        </p:txBody>
      </p:sp>
      <p:sp>
        <p:nvSpPr>
          <p:cNvPr id="686" name="Google Shape;686;g31db7b2740c_0_2"/>
          <p:cNvSpPr txBox="1"/>
          <p:nvPr>
            <p:ph idx="1" type="body"/>
          </p:nvPr>
        </p:nvSpPr>
        <p:spPr>
          <a:xfrm>
            <a:off x="540750" y="1609600"/>
            <a:ext cx="4070100" cy="43512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750"/>
              </a:spcBef>
              <a:spcAft>
                <a:spcPts val="0"/>
              </a:spcAft>
              <a:buNone/>
            </a:pPr>
            <a:r>
              <a:t/>
            </a:r>
            <a:endParaRPr sz="2000"/>
          </a:p>
          <a:p>
            <a:pPr indent="-393700" lvl="0" marL="457200" rtl="0" algn="l">
              <a:lnSpc>
                <a:spcPct val="100000"/>
              </a:lnSpc>
              <a:spcBef>
                <a:spcPts val="1000"/>
              </a:spcBef>
              <a:spcAft>
                <a:spcPts val="0"/>
              </a:spcAft>
              <a:buSzPts val="2600"/>
              <a:buFont typeface="Tahoma"/>
              <a:buChar char="•"/>
            </a:pPr>
            <a:r>
              <a:rPr lang="en-US"/>
              <a:t>Mindfreedom </a:t>
            </a:r>
            <a:endParaRPr/>
          </a:p>
          <a:p>
            <a:pPr indent="-393700" lvl="0" marL="457200" rtl="0" algn="l">
              <a:lnSpc>
                <a:spcPct val="100000"/>
              </a:lnSpc>
              <a:spcBef>
                <a:spcPts val="1000"/>
              </a:spcBef>
              <a:spcAft>
                <a:spcPts val="0"/>
              </a:spcAft>
              <a:buSzPts val="2600"/>
              <a:buFont typeface="Tahoma"/>
              <a:buChar char="•"/>
            </a:pPr>
            <a:r>
              <a:rPr lang="en-US"/>
              <a:t>Mad in America</a:t>
            </a:r>
            <a:endParaRPr sz="2000"/>
          </a:p>
          <a:p>
            <a:pPr indent="-393700" lvl="0" marL="457200" rtl="0" algn="l">
              <a:lnSpc>
                <a:spcPct val="100000"/>
              </a:lnSpc>
              <a:spcBef>
                <a:spcPts val="1000"/>
              </a:spcBef>
              <a:spcAft>
                <a:spcPts val="0"/>
              </a:spcAft>
              <a:buSzPts val="2600"/>
              <a:buFont typeface="Tahoma"/>
              <a:buChar char="•"/>
            </a:pPr>
            <a:r>
              <a:rPr lang="en-US"/>
              <a:t>NAMI</a:t>
            </a:r>
            <a:endParaRPr/>
          </a:p>
          <a:p>
            <a:pPr indent="-393700" lvl="0" marL="457200" rtl="0" algn="l">
              <a:lnSpc>
                <a:spcPct val="100000"/>
              </a:lnSpc>
              <a:spcBef>
                <a:spcPts val="1000"/>
              </a:spcBef>
              <a:spcAft>
                <a:spcPts val="0"/>
              </a:spcAft>
              <a:buSzPts val="2600"/>
              <a:buFont typeface="Tahoma"/>
              <a:buChar char="•"/>
            </a:pPr>
            <a:r>
              <a:rPr lang="en-US"/>
              <a:t>Fireweed Collective</a:t>
            </a:r>
            <a:endParaRPr/>
          </a:p>
          <a:p>
            <a:pPr indent="-393700" lvl="0" marL="457200" rtl="0" algn="l">
              <a:lnSpc>
                <a:spcPct val="100000"/>
              </a:lnSpc>
              <a:spcBef>
                <a:spcPts val="1000"/>
              </a:spcBef>
              <a:spcAft>
                <a:spcPts val="0"/>
              </a:spcAft>
              <a:buSzPts val="2600"/>
              <a:buFont typeface="Tahoma"/>
              <a:buChar char="•"/>
            </a:pPr>
            <a:r>
              <a:rPr lang="en-US"/>
              <a:t>Wildflower Alliance</a:t>
            </a:r>
            <a:endParaRPr/>
          </a:p>
          <a:p>
            <a:pPr indent="-393700" lvl="0" marL="457200" rtl="0" algn="l">
              <a:lnSpc>
                <a:spcPct val="100000"/>
              </a:lnSpc>
              <a:spcBef>
                <a:spcPts val="1000"/>
              </a:spcBef>
              <a:spcAft>
                <a:spcPts val="0"/>
              </a:spcAft>
              <a:buSzPts val="2600"/>
              <a:buFont typeface="Tahoma"/>
              <a:buChar char="•"/>
            </a:pPr>
            <a:r>
              <a:rPr lang="en-US"/>
              <a:t>National Empowerment Center</a:t>
            </a:r>
            <a:endParaRPr/>
          </a:p>
          <a:p>
            <a:pPr indent="-393700" lvl="0" marL="457200" rtl="0" algn="l">
              <a:lnSpc>
                <a:spcPct val="100000"/>
              </a:lnSpc>
              <a:spcBef>
                <a:spcPts val="1000"/>
              </a:spcBef>
              <a:spcAft>
                <a:spcPts val="0"/>
              </a:spcAft>
              <a:buSzPts val="2600"/>
              <a:buFont typeface="Tahoma"/>
              <a:buChar char="•"/>
            </a:pPr>
            <a:r>
              <a:rPr lang="en-US"/>
              <a:t>Painted Brain</a:t>
            </a:r>
            <a:endParaRPr sz="2000"/>
          </a:p>
          <a:p>
            <a:pPr indent="0" lvl="0" marL="457200" rtl="0" algn="l">
              <a:lnSpc>
                <a:spcPct val="100000"/>
              </a:lnSpc>
              <a:spcBef>
                <a:spcPts val="1000"/>
              </a:spcBef>
              <a:spcAft>
                <a:spcPts val="1000"/>
              </a:spcAft>
              <a:buNone/>
            </a:pPr>
            <a:r>
              <a:t/>
            </a:r>
            <a:endParaRPr sz="2000"/>
          </a:p>
        </p:txBody>
      </p:sp>
      <p:pic>
        <p:nvPicPr>
          <p:cNvPr id="687" name="Google Shape;687;g31db7b2740c_0_2" title="Screenshot 2025-04-24 135207.png"/>
          <p:cNvPicPr preferRelativeResize="0"/>
          <p:nvPr/>
        </p:nvPicPr>
        <p:blipFill>
          <a:blip r:embed="rId3">
            <a:alphaModFix/>
          </a:blip>
          <a:stretch>
            <a:fillRect/>
          </a:stretch>
        </p:blipFill>
        <p:spPr>
          <a:xfrm>
            <a:off x="4813700" y="1851350"/>
            <a:ext cx="3979300" cy="3171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g320fd078bf7_0_0"/>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For More Information</a:t>
            </a:r>
            <a:endParaRPr/>
          </a:p>
        </p:txBody>
      </p:sp>
      <p:sp>
        <p:nvSpPr>
          <p:cNvPr id="694" name="Google Shape;694;g320fd078bf7_0_0"/>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SzPts val="1800"/>
              <a:buNone/>
            </a:pPr>
            <a:r>
              <a:rPr b="1" lang="en-US" sz="2400">
                <a:solidFill>
                  <a:srgbClr val="4C4C44"/>
                </a:solidFill>
              </a:rPr>
              <a:t>For additional information, please visit:</a:t>
            </a:r>
            <a:endParaRPr b="1" sz="2400">
              <a:solidFill>
                <a:srgbClr val="4C4C44"/>
              </a:solidFill>
            </a:endParaRPr>
          </a:p>
          <a:p>
            <a:pPr indent="-381000" lvl="0" marL="457200" rtl="0" algn="l">
              <a:lnSpc>
                <a:spcPct val="115000"/>
              </a:lnSpc>
              <a:spcBef>
                <a:spcPts val="0"/>
              </a:spcBef>
              <a:spcAft>
                <a:spcPts val="0"/>
              </a:spcAft>
              <a:buSzPts val="2400"/>
              <a:buFont typeface="Tahoma"/>
              <a:buChar char="•"/>
            </a:pPr>
            <a:r>
              <a:rPr lang="en-US" sz="2400">
                <a:solidFill>
                  <a:srgbClr val="4C4C44"/>
                </a:solidFill>
              </a:rPr>
              <a:t> Just Detention International’s Advocate Resources:</a:t>
            </a:r>
            <a:br>
              <a:rPr lang="en-US" sz="2400">
                <a:solidFill>
                  <a:srgbClr val="4C4C44"/>
                </a:solidFill>
              </a:rPr>
            </a:br>
            <a:r>
              <a:rPr lang="en-US" sz="2400" u="sng">
                <a:solidFill>
                  <a:schemeClr val="hlink"/>
                </a:solidFill>
                <a:hlinkClick r:id="rId3"/>
              </a:rPr>
              <a:t>www.justdetention.org/advocate-resources</a:t>
            </a:r>
            <a:endParaRPr sz="2400">
              <a:solidFill>
                <a:srgbClr val="E18613"/>
              </a:solidFill>
            </a:endParaRPr>
          </a:p>
          <a:p>
            <a:pPr indent="-381000" lvl="0" marL="457200" rtl="0" algn="l">
              <a:lnSpc>
                <a:spcPct val="115000"/>
              </a:lnSpc>
              <a:spcBef>
                <a:spcPts val="0"/>
              </a:spcBef>
              <a:spcAft>
                <a:spcPts val="0"/>
              </a:spcAft>
              <a:buSzPts val="2400"/>
              <a:buFont typeface="Tahoma"/>
              <a:buChar char="•"/>
            </a:pPr>
            <a:r>
              <a:rPr lang="en-US" sz="2400"/>
              <a:t>ValorUS’ Advocate Resources: </a:t>
            </a:r>
            <a:r>
              <a:rPr lang="en-US" sz="2400" u="sng">
                <a:solidFill>
                  <a:schemeClr val="hlink"/>
                </a:solidFill>
                <a:hlinkClick r:id="rId4"/>
              </a:rPr>
              <a:t>https://www.valor.us/category/prea/</a:t>
            </a:r>
            <a:r>
              <a:rPr lang="en-US" sz="2400">
                <a:solidFill>
                  <a:srgbClr val="E18613"/>
                </a:solidFill>
              </a:rPr>
              <a:t> </a:t>
            </a:r>
            <a:endParaRPr sz="2400">
              <a:solidFill>
                <a:srgbClr val="E18613"/>
              </a:solidFill>
            </a:endParaRPr>
          </a:p>
          <a:p>
            <a:pPr indent="0" lvl="0" marL="0" rtl="0" algn="l">
              <a:lnSpc>
                <a:spcPct val="115000"/>
              </a:lnSpc>
              <a:spcBef>
                <a:spcPts val="0"/>
              </a:spcBef>
              <a:spcAft>
                <a:spcPts val="0"/>
              </a:spcAft>
              <a:buSzPts val="1800"/>
              <a:buNone/>
            </a:pPr>
            <a:r>
              <a:t/>
            </a:r>
            <a:endParaRPr sz="2400">
              <a:solidFill>
                <a:srgbClr val="E18613"/>
              </a:solidFill>
            </a:endParaRPr>
          </a:p>
          <a:p>
            <a:pPr indent="0" lvl="0" marL="0" rtl="0" algn="l">
              <a:lnSpc>
                <a:spcPct val="115000"/>
              </a:lnSpc>
              <a:spcBef>
                <a:spcPts val="0"/>
              </a:spcBef>
              <a:spcAft>
                <a:spcPts val="0"/>
              </a:spcAft>
              <a:buSzPts val="1800"/>
              <a:buNone/>
            </a:pPr>
            <a:r>
              <a:rPr b="1" lang="en-US" sz="2400">
                <a:solidFill>
                  <a:srgbClr val="4C4C44"/>
                </a:solidFill>
              </a:rPr>
              <a:t>Direct questions to: </a:t>
            </a:r>
            <a:endParaRPr b="1" sz="2400">
              <a:solidFill>
                <a:srgbClr val="4C4C44"/>
              </a:solidFill>
            </a:endParaRPr>
          </a:p>
          <a:p>
            <a:pPr indent="-381000" lvl="0" marL="457200" rtl="0" algn="l">
              <a:lnSpc>
                <a:spcPct val="115000"/>
              </a:lnSpc>
              <a:spcBef>
                <a:spcPts val="0"/>
              </a:spcBef>
              <a:spcAft>
                <a:spcPts val="0"/>
              </a:spcAft>
              <a:buSzPts val="2400"/>
              <a:buFont typeface="Tahoma"/>
              <a:buChar char="•"/>
            </a:pPr>
            <a:r>
              <a:rPr lang="en-US" sz="2400"/>
              <a:t>JDI - </a:t>
            </a:r>
            <a:r>
              <a:rPr lang="en-US" sz="2400">
                <a:solidFill>
                  <a:srgbClr val="E18613"/>
                </a:solidFill>
              </a:rPr>
              <a:t>advocate@justdetention.org</a:t>
            </a:r>
            <a:endParaRPr sz="2400">
              <a:solidFill>
                <a:srgbClr val="E18613"/>
              </a:solidFill>
            </a:endParaRPr>
          </a:p>
          <a:p>
            <a:pPr indent="-381000" lvl="0" marL="457200" rtl="0" algn="l">
              <a:lnSpc>
                <a:spcPct val="90000"/>
              </a:lnSpc>
              <a:spcBef>
                <a:spcPts val="0"/>
              </a:spcBef>
              <a:spcAft>
                <a:spcPts val="0"/>
              </a:spcAft>
              <a:buSzPts val="2400"/>
              <a:buFont typeface="Tahoma"/>
              <a:buChar char="•"/>
            </a:pPr>
            <a:r>
              <a:rPr lang="en-US" sz="2400"/>
              <a:t>ValorUS - jsinor@valor.us</a:t>
            </a:r>
            <a:endParaRPr sz="2400"/>
          </a:p>
          <a:p>
            <a:pPr indent="0" lvl="0" marL="0" rtl="0" algn="l">
              <a:lnSpc>
                <a:spcPct val="90000"/>
              </a:lnSpc>
              <a:spcBef>
                <a:spcPts val="750"/>
              </a:spcBef>
              <a:spcAft>
                <a:spcPts val="0"/>
              </a:spcAft>
              <a:buSzPts val="1800"/>
              <a:buNone/>
            </a:pPr>
            <a:r>
              <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6"/>
          <p:cNvSpPr txBox="1"/>
          <p:nvPr>
            <p:ph type="title"/>
          </p:nvPr>
        </p:nvSpPr>
        <p:spPr>
          <a:xfrm>
            <a:off x="628650" y="311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extLst>
                  <a:ext uri="http://customooxmlschemas.google.com/">
                    <go:slidesCustomData xmlns:go="http://customooxmlschemas.google.com/" textRoundtripDataId="1"/>
                  </a:ext>
                </a:extLst>
              </a:rPr>
              <a:t>Objectives</a:t>
            </a:r>
            <a:endParaRPr/>
          </a:p>
        </p:txBody>
      </p:sp>
      <p:sp>
        <p:nvSpPr>
          <p:cNvPr id="336" name="Google Shape;336;p6"/>
          <p:cNvSpPr txBox="1"/>
          <p:nvPr>
            <p:ph idx="1" type="body"/>
          </p:nvPr>
        </p:nvSpPr>
        <p:spPr>
          <a:xfrm>
            <a:off x="628650" y="1777824"/>
            <a:ext cx="7886700" cy="40629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None/>
            </a:pPr>
            <a:r>
              <a:t/>
            </a:r>
            <a:endParaRPr/>
          </a:p>
          <a:p>
            <a:pPr indent="-406400" lvl="0" marL="457200" rtl="0" algn="l">
              <a:lnSpc>
                <a:spcPct val="100000"/>
              </a:lnSpc>
              <a:spcBef>
                <a:spcPts val="0"/>
              </a:spcBef>
              <a:spcAft>
                <a:spcPts val="0"/>
              </a:spcAft>
              <a:buSzPts val="2800"/>
              <a:buFont typeface="Tahoma"/>
              <a:buChar char="•"/>
            </a:pPr>
            <a:r>
              <a:rPr lang="en-US"/>
              <a:t>Develop a basic awareness around the experiences of incarcerated survivors with mental illness</a:t>
            </a:r>
            <a:endParaRPr/>
          </a:p>
          <a:p>
            <a:pPr indent="-406400" lvl="0" marL="457200" rtl="0" algn="l">
              <a:lnSpc>
                <a:spcPct val="100000"/>
              </a:lnSpc>
              <a:spcBef>
                <a:spcPts val="0"/>
              </a:spcBef>
              <a:spcAft>
                <a:spcPts val="0"/>
              </a:spcAft>
              <a:buSzPts val="2800"/>
              <a:buFont typeface="Tahoma"/>
              <a:buChar char="•"/>
            </a:pPr>
            <a:r>
              <a:rPr lang="en-US"/>
              <a:t>Highlight voices from the field to establish a comprehensive understanding of mental </a:t>
            </a:r>
            <a:r>
              <a:rPr lang="en-US">
                <a:extLst>
                  <a:ext uri="http://customooxmlschemas.google.com/">
                    <go:slidesCustomData xmlns:go="http://customooxmlschemas.google.com/" textRoundtripDataId="2"/>
                  </a:ext>
                </a:extLst>
              </a:rPr>
              <a:t>wellness</a:t>
            </a:r>
            <a:endParaRPr/>
          </a:p>
          <a:p>
            <a:pPr indent="-406400" lvl="0" marL="457200" rtl="0" algn="l">
              <a:lnSpc>
                <a:spcPct val="100000"/>
              </a:lnSpc>
              <a:spcBef>
                <a:spcPts val="0"/>
              </a:spcBef>
              <a:spcAft>
                <a:spcPts val="0"/>
              </a:spcAft>
              <a:buSzPts val="2800"/>
              <a:buFont typeface="Tahoma"/>
              <a:buChar char="•"/>
            </a:pPr>
            <a:r>
              <a:rPr lang="en-US"/>
              <a:t>Explore actionable strategies to provide effective, trauma-informed support for survivors in detention through a mental wellness lens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7"/>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Language</a:t>
            </a:r>
            <a:endParaRPr/>
          </a:p>
        </p:txBody>
      </p:sp>
      <p:pic>
        <p:nvPicPr>
          <p:cNvPr id="343" name="Google Shape;343;p7"/>
          <p:cNvPicPr preferRelativeResize="0"/>
          <p:nvPr>
            <p:ph idx="1" type="body"/>
          </p:nvPr>
        </p:nvPicPr>
        <p:blipFill rotWithShape="1">
          <a:blip r:embed="rId3">
            <a:alphaModFix/>
          </a:blip>
          <a:srcRect b="899" l="7515" r="35030" t="-900"/>
          <a:stretch/>
        </p:blipFill>
        <p:spPr>
          <a:xfrm>
            <a:off x="860524" y="1947863"/>
            <a:ext cx="3479700" cy="3404100"/>
          </a:xfrm>
          <a:prstGeom prst="rect">
            <a:avLst/>
          </a:prstGeom>
          <a:noFill/>
          <a:ln>
            <a:noFill/>
          </a:ln>
        </p:spPr>
      </p:pic>
      <p:sp>
        <p:nvSpPr>
          <p:cNvPr id="344" name="Google Shape;344;p7"/>
          <p:cNvSpPr txBox="1"/>
          <p:nvPr/>
        </p:nvSpPr>
        <p:spPr>
          <a:xfrm>
            <a:off x="628650" y="5304557"/>
            <a:ext cx="3711600" cy="62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rPr b="0" i="1" lang="en-US" sz="1200" u="none" cap="none" strike="noStrike">
                <a:solidFill>
                  <a:schemeClr val="dk1"/>
                </a:solidFill>
                <a:latin typeface="Tahoma"/>
                <a:ea typeface="Tahoma"/>
                <a:cs typeface="Tahoma"/>
                <a:sym typeface="Tahoma"/>
              </a:rPr>
              <a:t>Image: Art created by a participant of JDI's therapeutic art programs in detention </a:t>
            </a:r>
            <a:endParaRPr b="0" i="1" sz="1200" u="none" cap="none" strike="noStrike">
              <a:solidFill>
                <a:schemeClr val="dk1"/>
              </a:solidFill>
              <a:latin typeface="Tahoma"/>
              <a:ea typeface="Tahoma"/>
              <a:cs typeface="Tahoma"/>
              <a:sym typeface="Tahoma"/>
            </a:endParaRPr>
          </a:p>
        </p:txBody>
      </p:sp>
      <p:sp>
        <p:nvSpPr>
          <p:cNvPr id="345" name="Google Shape;345;p7"/>
          <p:cNvSpPr txBox="1"/>
          <p:nvPr/>
        </p:nvSpPr>
        <p:spPr>
          <a:xfrm>
            <a:off x="5035650" y="1947875"/>
            <a:ext cx="3479700" cy="3404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2800"/>
              <a:buFont typeface="Arial"/>
              <a:buNone/>
            </a:pPr>
            <a:r>
              <a:rPr b="0" i="0" lang="en-US" sz="2800" u="none" cap="none" strike="noStrike">
                <a:solidFill>
                  <a:schemeClr val="dk1"/>
                </a:solidFill>
                <a:latin typeface="Tahoma"/>
                <a:ea typeface="Tahoma"/>
                <a:cs typeface="Tahoma"/>
                <a:sym typeface="Tahoma"/>
              </a:rPr>
              <a:t>Preferred Terms:</a:t>
            </a:r>
            <a:endParaRPr b="0" i="0" sz="2800" u="none" cap="none" strike="noStrike">
              <a:solidFill>
                <a:schemeClr val="dk1"/>
              </a:solidFill>
              <a:latin typeface="Tahoma"/>
              <a:ea typeface="Tahoma"/>
              <a:cs typeface="Tahoma"/>
              <a:sym typeface="Tahoma"/>
            </a:endParaRPr>
          </a:p>
          <a:p>
            <a:pPr indent="-406400" lvl="0" marL="457200" marR="0" rtl="0" algn="l">
              <a:lnSpc>
                <a:spcPct val="90000"/>
              </a:lnSpc>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Incarcerated Person</a:t>
            </a:r>
            <a:endParaRPr b="0" i="0" sz="2800" u="none" cap="none" strike="noStrike">
              <a:solidFill>
                <a:schemeClr val="dk1"/>
              </a:solidFill>
              <a:latin typeface="Tahoma"/>
              <a:ea typeface="Tahoma"/>
              <a:cs typeface="Tahoma"/>
              <a:sym typeface="Tahoma"/>
            </a:endParaRPr>
          </a:p>
          <a:p>
            <a:pPr indent="-406400" lvl="0" marL="457200" marR="0" rtl="0" algn="l">
              <a:lnSpc>
                <a:spcPct val="90000"/>
              </a:lnSpc>
              <a:spcBef>
                <a:spcPts val="0"/>
              </a:spcBef>
              <a:spcAft>
                <a:spcPts val="0"/>
              </a:spcAft>
              <a:buClr>
                <a:schemeClr val="dk1"/>
              </a:buClr>
              <a:buSzPts val="2800"/>
              <a:buFont typeface="Tahoma"/>
              <a:buChar char="•"/>
            </a:pPr>
            <a:r>
              <a:rPr b="0" i="0" lang="en-US" sz="2800" u="none" cap="none" strike="noStrike">
                <a:solidFill>
                  <a:schemeClr val="dk1"/>
                </a:solidFill>
                <a:latin typeface="Tahoma"/>
                <a:ea typeface="Tahoma"/>
                <a:cs typeface="Tahoma"/>
                <a:sym typeface="Tahoma"/>
              </a:rPr>
              <a:t>Resident</a:t>
            </a:r>
            <a:endParaRPr b="0" i="0" sz="2800" u="none" cap="none" strike="noStrike">
              <a:solidFill>
                <a:schemeClr val="dk1"/>
              </a:solidFill>
              <a:latin typeface="Tahoma"/>
              <a:ea typeface="Tahoma"/>
              <a:cs typeface="Tahoma"/>
              <a:sym typeface="Tahoma"/>
            </a:endParaRPr>
          </a:p>
          <a:p>
            <a:pPr indent="-406400" lvl="0" marL="457200" marR="0" rtl="0" algn="l">
              <a:lnSpc>
                <a:spcPct val="90000"/>
              </a:lnSpc>
              <a:spcBef>
                <a:spcPts val="0"/>
              </a:spcBef>
              <a:spcAft>
                <a:spcPts val="0"/>
              </a:spcAft>
              <a:buClr>
                <a:schemeClr val="dk1"/>
              </a:buClr>
              <a:buSzPts val="2800"/>
              <a:buFont typeface="Tahoma"/>
              <a:buChar char="•"/>
            </a:pPr>
            <a:r>
              <a:rPr b="0" i="0" lang="en-US" sz="2800" u="none" cap="none" strike="noStrike">
                <a:solidFill>
                  <a:schemeClr val="dk1"/>
                </a:solidFill>
                <a:latin typeface="Tahoma"/>
                <a:ea typeface="Tahoma"/>
                <a:cs typeface="Tahoma"/>
                <a:sym typeface="Tahoma"/>
              </a:rPr>
              <a:t>Survivor</a:t>
            </a:r>
            <a:endParaRPr sz="2800">
              <a:solidFill>
                <a:schemeClr val="dk1"/>
              </a:solidFill>
              <a:latin typeface="Tahoma"/>
              <a:ea typeface="Tahoma"/>
              <a:cs typeface="Tahoma"/>
              <a:sym typeface="Tahoma"/>
            </a:endParaRPr>
          </a:p>
          <a:p>
            <a:pPr indent="-406400" lvl="0" marL="457200" marR="0" rtl="0" algn="l">
              <a:lnSpc>
                <a:spcPct val="90000"/>
              </a:lnSpc>
              <a:spcBef>
                <a:spcPts val="0"/>
              </a:spcBef>
              <a:spcAft>
                <a:spcPts val="0"/>
              </a:spcAft>
              <a:buClr>
                <a:schemeClr val="dk1"/>
              </a:buClr>
              <a:buSzPts val="2800"/>
              <a:buFont typeface="Tahoma"/>
              <a:buChar char="•"/>
            </a:pPr>
            <a:r>
              <a:rPr lang="en-US" sz="2800">
                <a:solidFill>
                  <a:schemeClr val="dk1"/>
                </a:solidFill>
                <a:latin typeface="Tahoma"/>
                <a:ea typeface="Tahoma"/>
                <a:cs typeface="Tahoma"/>
                <a:sym typeface="Tahoma"/>
              </a:rPr>
              <a:t>Avoid words like “insane” or “crazy”</a:t>
            </a:r>
            <a:endParaRPr sz="2800">
              <a:solidFill>
                <a:schemeClr val="dk1"/>
              </a:solidFill>
              <a:latin typeface="Tahoma"/>
              <a:ea typeface="Tahoma"/>
              <a:cs typeface="Tahoma"/>
              <a:sym typeface="Tahoma"/>
            </a:endParaRPr>
          </a:p>
          <a:p>
            <a:pPr indent="0" lvl="0" marL="0" marR="0" rtl="0" algn="l">
              <a:lnSpc>
                <a:spcPct val="90000"/>
              </a:lnSpc>
              <a:spcBef>
                <a:spcPts val="0"/>
              </a:spcBef>
              <a:spcAft>
                <a:spcPts val="0"/>
              </a:spcAft>
              <a:buNone/>
            </a:pPr>
            <a:r>
              <a:t/>
            </a:r>
            <a:endParaRPr b="0" i="0" sz="2800" u="none" cap="none" strike="noStrike">
              <a:solidFill>
                <a:schemeClr val="dk1"/>
              </a:solidFill>
              <a:latin typeface="Tahoma"/>
              <a:ea typeface="Tahoma"/>
              <a:cs typeface="Tahoma"/>
              <a:sym typeface="Tahom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8"/>
          <p:cNvSpPr txBox="1"/>
          <p:nvPr>
            <p:ph type="title"/>
          </p:nvPr>
        </p:nvSpPr>
        <p:spPr>
          <a:xfrm>
            <a:off x="428004" y="1004148"/>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Understanding Mental Illness in Custody</a:t>
            </a:r>
            <a:endParaRPr/>
          </a:p>
        </p:txBody>
      </p:sp>
      <p:pic>
        <p:nvPicPr>
          <p:cNvPr id="351" name="Google Shape;351;p8" title="Screenshot 2025-04-25 085010.png"/>
          <p:cNvPicPr preferRelativeResize="0"/>
          <p:nvPr/>
        </p:nvPicPr>
        <p:blipFill rotWithShape="1">
          <a:blip r:embed="rId3">
            <a:alphaModFix/>
          </a:blip>
          <a:srcRect b="0" l="10496" r="9746" t="6023"/>
          <a:stretch/>
        </p:blipFill>
        <p:spPr>
          <a:xfrm>
            <a:off x="2137150" y="2717000"/>
            <a:ext cx="4869699" cy="3705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312e41ad6bc_0_13"/>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Tahoma"/>
              <a:buNone/>
            </a:pPr>
            <a:r>
              <a:rPr lang="en-US"/>
              <a:t>Defining Mental Illness</a:t>
            </a:r>
            <a:endParaRPr/>
          </a:p>
        </p:txBody>
      </p:sp>
      <p:sp>
        <p:nvSpPr>
          <p:cNvPr id="358" name="Google Shape;358;g312e41ad6bc_0_13"/>
          <p:cNvSpPr txBox="1"/>
          <p:nvPr>
            <p:ph idx="1" type="body"/>
          </p:nvPr>
        </p:nvSpPr>
        <p:spPr>
          <a:xfrm>
            <a:off x="628650" y="1825625"/>
            <a:ext cx="3943200" cy="3529200"/>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750"/>
              </a:spcBef>
              <a:spcAft>
                <a:spcPts val="0"/>
              </a:spcAft>
              <a:buSzPts val="2800"/>
              <a:buFont typeface="Tahoma"/>
              <a:buChar char="•"/>
            </a:pPr>
            <a:r>
              <a:rPr lang="en-US"/>
              <a:t>“A condition that affects a person’s thinking, feeling behavior or mood.” </a:t>
            </a:r>
            <a:r>
              <a:rPr baseline="30000" lang="en-US"/>
              <a:t>1</a:t>
            </a:r>
            <a:endParaRPr baseline="30000"/>
          </a:p>
          <a:p>
            <a:pPr indent="-406400" lvl="0" marL="457200" rtl="0" algn="l">
              <a:lnSpc>
                <a:spcPct val="100000"/>
              </a:lnSpc>
              <a:spcBef>
                <a:spcPts val="1000"/>
              </a:spcBef>
              <a:spcAft>
                <a:spcPts val="1000"/>
              </a:spcAft>
              <a:buSzPts val="2800"/>
              <a:buFont typeface="Tahoma"/>
              <a:buChar char="•"/>
            </a:pPr>
            <a:r>
              <a:rPr lang="en-US"/>
              <a:t>“Just another way for someone’s mind to be.” </a:t>
            </a:r>
            <a:r>
              <a:rPr baseline="30000" lang="en-US"/>
              <a:t>2</a:t>
            </a:r>
            <a:endParaRPr baseline="30000"/>
          </a:p>
        </p:txBody>
      </p:sp>
      <p:sp>
        <p:nvSpPr>
          <p:cNvPr id="359" name="Google Shape;359;g312e41ad6bc_0_13"/>
          <p:cNvSpPr/>
          <p:nvPr>
            <p:ph idx="2" type="pic"/>
          </p:nvPr>
        </p:nvSpPr>
        <p:spPr>
          <a:xfrm>
            <a:off x="4942785" y="1947863"/>
            <a:ext cx="3479700" cy="3406800"/>
          </a:xfrm>
          <a:prstGeom prst="rect">
            <a:avLst/>
          </a:prstGeom>
          <a:noFill/>
          <a:ln>
            <a:noFill/>
          </a:ln>
        </p:spPr>
      </p:sp>
      <p:sp>
        <p:nvSpPr>
          <p:cNvPr id="360" name="Google Shape;360;g312e41ad6bc_0_13"/>
          <p:cNvSpPr txBox="1"/>
          <p:nvPr/>
        </p:nvSpPr>
        <p:spPr>
          <a:xfrm>
            <a:off x="733050" y="5631525"/>
            <a:ext cx="7677900" cy="622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1" lang="en-US" sz="1000" u="none" cap="none" strike="noStrike">
                <a:solidFill>
                  <a:schemeClr val="dk1"/>
                </a:solidFill>
                <a:latin typeface="Tahoma"/>
                <a:ea typeface="Tahoma"/>
                <a:cs typeface="Tahoma"/>
                <a:sym typeface="Tahoma"/>
              </a:rPr>
              <a:t>Sources: </a:t>
            </a:r>
            <a:r>
              <a:rPr b="0" i="0" lang="en-US" sz="1000" u="none" cap="none" strike="noStrike">
                <a:solidFill>
                  <a:schemeClr val="dk1"/>
                </a:solidFill>
                <a:latin typeface="Tahoma"/>
                <a:ea typeface="Tahoma"/>
                <a:cs typeface="Tahoma"/>
                <a:sym typeface="Tahoma"/>
              </a:rPr>
              <a:t>[1]</a:t>
            </a:r>
            <a:r>
              <a:rPr b="0" i="1" lang="en-US" sz="1000" u="none" cap="none" strike="noStrike">
                <a:solidFill>
                  <a:schemeClr val="dk1"/>
                </a:solidFill>
                <a:latin typeface="Tahoma"/>
                <a:ea typeface="Tahoma"/>
                <a:cs typeface="Tahoma"/>
                <a:sym typeface="Tahoma"/>
              </a:rPr>
              <a:t> </a:t>
            </a:r>
            <a:r>
              <a:rPr b="0" i="0" lang="en-US" sz="1000" u="none" cap="none" strike="noStrike">
                <a:solidFill>
                  <a:schemeClr val="dk1"/>
                </a:solidFill>
                <a:latin typeface="Tahoma"/>
                <a:ea typeface="Tahoma"/>
                <a:cs typeface="Tahoma"/>
                <a:sym typeface="Tahoma"/>
              </a:rPr>
              <a:t>National Alliance on Mental Illness. </a:t>
            </a:r>
            <a:r>
              <a:rPr b="0" i="1" lang="en-US" sz="1000" u="none" cap="none" strike="noStrike">
                <a:solidFill>
                  <a:schemeClr val="dk1"/>
                </a:solidFill>
                <a:latin typeface="Tahoma"/>
                <a:ea typeface="Tahoma"/>
                <a:cs typeface="Tahoma"/>
                <a:sym typeface="Tahoma"/>
              </a:rPr>
              <a:t>Mental Health Conditions.  </a:t>
            </a:r>
            <a:r>
              <a:rPr b="0" i="0" lang="en-US" sz="1000" u="none" cap="none" strike="noStrike">
                <a:solidFill>
                  <a:schemeClr val="dk1"/>
                </a:solidFill>
                <a:latin typeface="Tahoma"/>
                <a:ea typeface="Tahoma"/>
                <a:cs typeface="Tahoma"/>
                <a:sym typeface="Tahoma"/>
              </a:rPr>
              <a:t>(n.d.) </a:t>
            </a:r>
            <a:r>
              <a:rPr b="0" i="0" lang="en-US" sz="1000" u="sng" cap="none" strike="noStrike">
                <a:solidFill>
                  <a:schemeClr val="hlink"/>
                </a:solidFill>
                <a:latin typeface="Tahoma"/>
                <a:ea typeface="Tahoma"/>
                <a:cs typeface="Tahoma"/>
                <a:sym typeface="Tahoma"/>
                <a:hlinkClick r:id="rId3"/>
              </a:rPr>
              <a:t>https://www.nami.org/about-mental-illness/mental-health-conditions/</a:t>
            </a:r>
            <a:r>
              <a:rPr b="0" i="0" lang="en-US" sz="1000" u="none" cap="none" strike="noStrike">
                <a:solidFill>
                  <a:schemeClr val="dk1"/>
                </a:solidFill>
                <a:latin typeface="Tahoma"/>
                <a:ea typeface="Tahoma"/>
                <a:cs typeface="Tahoma"/>
                <a:sym typeface="Tahoma"/>
              </a:rPr>
              <a:t> [2] </a:t>
            </a:r>
            <a:r>
              <a:rPr b="0" i="0" lang="en-US" sz="1000" u="none" cap="none" strike="noStrike">
                <a:solidFill>
                  <a:schemeClr val="dk1"/>
                </a:solidFill>
                <a:highlight>
                  <a:srgbClr val="FFFFFF"/>
                </a:highlight>
                <a:latin typeface="Tahoma"/>
                <a:ea typeface="Tahoma"/>
                <a:cs typeface="Tahoma"/>
                <a:sym typeface="Tahoma"/>
              </a:rPr>
              <a:t>Uniting for Change Coalition. </a:t>
            </a:r>
            <a:r>
              <a:rPr b="0" i="1" lang="en-US" sz="1000" u="none" cap="none" strike="noStrike">
                <a:solidFill>
                  <a:schemeClr val="dk1"/>
                </a:solidFill>
                <a:highlight>
                  <a:srgbClr val="FFFFFF"/>
                </a:highlight>
                <a:latin typeface="Tahoma"/>
                <a:ea typeface="Tahoma"/>
                <a:cs typeface="Tahoma"/>
                <a:sym typeface="Tahoma"/>
              </a:rPr>
              <a:t>Ableism and Violence: A Plain Language Guide </a:t>
            </a:r>
            <a:r>
              <a:rPr b="0" i="0" lang="en-US" sz="1000" u="none" cap="none" strike="noStrike">
                <a:solidFill>
                  <a:schemeClr val="dk1"/>
                </a:solidFill>
                <a:highlight>
                  <a:schemeClr val="lt1"/>
                </a:highlight>
                <a:latin typeface="Tahoma"/>
                <a:ea typeface="Tahoma"/>
                <a:cs typeface="Tahoma"/>
                <a:sym typeface="Tahoma"/>
              </a:rPr>
              <a:t>(End Abuse Against People with Disabilities, 2021). </a:t>
            </a:r>
            <a:endParaRPr b="0" i="1" sz="1000" u="none" cap="none" strike="noStrike">
              <a:solidFill>
                <a:schemeClr val="dk1"/>
              </a:solidFill>
              <a:latin typeface="Tahoma"/>
              <a:ea typeface="Tahoma"/>
              <a:cs typeface="Tahoma"/>
              <a:sym typeface="Tahoma"/>
            </a:endParaRPr>
          </a:p>
        </p:txBody>
      </p:sp>
      <p:pic>
        <p:nvPicPr>
          <p:cNvPr id="361" name="Google Shape;361;g312e41ad6bc_0_13" title="Screenshot 2025-04-18 114114.png"/>
          <p:cNvPicPr preferRelativeResize="0"/>
          <p:nvPr/>
        </p:nvPicPr>
        <p:blipFill>
          <a:blip r:embed="rId4">
            <a:alphaModFix/>
          </a:blip>
          <a:stretch>
            <a:fillRect/>
          </a:stretch>
        </p:blipFill>
        <p:spPr>
          <a:xfrm>
            <a:off x="4649325" y="1825625"/>
            <a:ext cx="3773154" cy="3529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2024-08-06T19:02:03Z</dcterms:created>
  <dc:creator>Johanna Mills</dc:creator>
</cp:coreProperties>
</file>